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1" r:id="rId5"/>
    <p:sldId id="262" r:id="rId6"/>
    <p:sldId id="268" r:id="rId7"/>
    <p:sldId id="269" r:id="rId8"/>
    <p:sldId id="263" r:id="rId9"/>
    <p:sldId id="264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79CA-47B0-A242-9BC0-FEE027504A94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FA5B-BF02-724B-B870-72D74C1C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9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02A8-0294-7A42-9822-5363398545C7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8104-65CA-2946-83CA-F47718BB7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0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E8104-65CA-2946-83CA-F47718BB7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E8104-65CA-2946-83CA-F47718BB7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E6D-80AE-9041-A98D-643D01A1EC84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F1BB-DD18-D64F-B06F-19DF642F2D2C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21C-C57D-A14A-97F4-C4FFEDD6F99E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8088-3789-A346-981B-BE0EA8B3A96D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3E98-882A-CB43-B323-BCFB8D8C098F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0B12-BD11-074E-80EA-A9F5454AEC4B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E104-F378-3447-9451-388F0618C25D}" type="datetime1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9116-82C4-DF40-842B-EC8624ED254F}" type="datetime1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C307-B011-104D-A7B1-25C6EB3D17F7}" type="datetime1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13BB-2A8E-2A48-A48B-41F18ADCBDCF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95AA-647B-7B48-B0F5-C42982850625}" type="datetime1">
              <a:rPr lang="en-US" smtClean="0"/>
              <a:t>8/15/24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3F46AB-3985-974B-B210-3D0552522F93}" type="datetime1">
              <a:rPr lang="en-US" smtClean="0"/>
              <a:t>8/15/24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hyperlink" Target="https://pubs.rsc.org/en/content/articlelanding/2021/cp/d1cp01083b" TargetMode="External"/><Relationship Id="rId6" Type="http://schemas.openxmlformats.org/officeDocument/2006/relationships/hyperlink" Target="https://arxiv.org/pdf/1807.09253.pdf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dpi.com/2218-1997/10/2/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hyperlink" Target="https://arxiv.org/abs/2401.1506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51" y="635042"/>
            <a:ext cx="7862002" cy="3980917"/>
          </a:xfrm>
        </p:spPr>
        <p:txBody>
          <a:bodyPr/>
          <a:lstStyle/>
          <a:p>
            <a:r>
              <a:rPr lang="en-US" sz="5400" dirty="0" smtClean="0"/>
              <a:t>Basic Energy-</a:t>
            </a:r>
            <a:br>
              <a:rPr lang="en-US" sz="5400" dirty="0" smtClean="0"/>
            </a:br>
            <a:r>
              <a:rPr lang="en-US" sz="5400" dirty="0" smtClean="0"/>
              <a:t>Threshold</a:t>
            </a:r>
            <a:br>
              <a:rPr lang="en-US" sz="5400" dirty="0" smtClean="0"/>
            </a:br>
            <a:r>
              <a:rPr lang="en-US" sz="5400" dirty="0" smtClean="0"/>
              <a:t>Modeling for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>Snowball </a:t>
            </a:r>
            <a:r>
              <a:rPr lang="en-US" dirty="0" smtClean="0"/>
              <a:t>Chambers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181" y="4688984"/>
            <a:ext cx="7157468" cy="491595"/>
          </a:xfrm>
        </p:spPr>
        <p:txBody>
          <a:bodyPr>
            <a:normAutofit/>
          </a:bodyPr>
          <a:lstStyle/>
          <a:p>
            <a:r>
              <a:rPr lang="en-US" dirty="0" smtClean="0"/>
              <a:t>Prof. Matthew Szydagis  UAlbany SUNY  	    </a:t>
            </a:r>
            <a:r>
              <a:rPr lang="en-US" dirty="0" smtClean="0"/>
              <a:t>August 27, </a:t>
            </a:r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21" y="2189215"/>
            <a:ext cx="2561046" cy="15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13" y="2573582"/>
            <a:ext cx="1391276" cy="982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3964" y="315367"/>
            <a:ext cx="730968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PUBLICATION</a:t>
            </a:r>
            <a:r>
              <a:rPr lang="en-US" sz="1600" dirty="0" smtClean="0"/>
              <a:t> : 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://pubs.rsc.org/en/content/articlelanding/2021/cp/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d1cp01083b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091" y="6199603"/>
            <a:ext cx="7151077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dirty="0"/>
              <a:t>Also available on </a:t>
            </a:r>
            <a:r>
              <a:rPr lang="en-US" b="1" dirty="0" smtClean="0"/>
              <a:t>arXiv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https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://arxiv.org/pdf/1807.09253.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pdf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Shot 2021-10-05 at 10.45.08 PM.pn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8" b="65129"/>
          <a:stretch/>
        </p:blipFill>
        <p:spPr>
          <a:xfrm>
            <a:off x="5244789" y="701890"/>
            <a:ext cx="3170860" cy="1084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1568" y="1813077"/>
            <a:ext cx="18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(first tests: 20 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7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542" y="133680"/>
            <a:ext cx="3876488" cy="882869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  </a:t>
            </a:r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153267"/>
            <a:ext cx="7620000" cy="51934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Calibrate with mono-energetic neutron beam (e.g. TUNL, but UAlbany also has beam) at different Ts, n fluxes, n Es, etc.</a:t>
            </a:r>
          </a:p>
          <a:p>
            <a:endParaRPr lang="en-US" dirty="0"/>
          </a:p>
          <a:p>
            <a:r>
              <a:rPr lang="en-US" dirty="0" smtClean="0"/>
              <a:t>Goal: </a:t>
            </a:r>
            <a:r>
              <a:rPr lang="en-US" dirty="0"/>
              <a:t>b</a:t>
            </a:r>
            <a:r>
              <a:rPr lang="en-US" dirty="0" smtClean="0"/>
              <a:t>ecome the first dark matter experiment to deploy 2 detectors, one in the Northern and one in the Southern Hemisphere, to study annual modulation and disprove false positives </a:t>
            </a:r>
            <a:r>
              <a:rPr lang="en-US" dirty="0" smtClean="0"/>
              <a:t>trivially</a:t>
            </a:r>
          </a:p>
          <a:p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smtClean="0"/>
              <a:t>scale up would be nice, already competitive at </a:t>
            </a:r>
            <a:r>
              <a:rPr lang="en-US" i="1" dirty="0" smtClean="0"/>
              <a:t>O</a:t>
            </a:r>
            <a:r>
              <a:rPr lang="en-US" dirty="0" smtClean="0"/>
              <a:t>(1 kg) scale, so emphasis on LONG-TERM stable running</a:t>
            </a:r>
          </a:p>
          <a:p>
            <a:pPr lvl="1"/>
            <a:r>
              <a:rPr lang="en-US" dirty="0" smtClean="0"/>
              <a:t>If underground and away from cosmic rays, we will not even need to solve major challenge from surface of the melting time</a:t>
            </a:r>
          </a:p>
          <a:p>
            <a:endParaRPr lang="en-US" dirty="0"/>
          </a:p>
          <a:p>
            <a:r>
              <a:rPr lang="en-US" dirty="0" smtClean="0"/>
              <a:t>Made it into Snowmass </a:t>
            </a:r>
            <a:r>
              <a:rPr lang="en-US" dirty="0" smtClean="0"/>
              <a:t>reports </a:t>
            </a:r>
            <a:r>
              <a:rPr lang="en-US" dirty="0" smtClean="0"/>
              <a:t>(and P5/HEPAP spoke highly of small-project funding)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7067" y="3564356"/>
            <a:ext cx="80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14009" cy="1143000"/>
          </a:xfrm>
        </p:spPr>
        <p:txBody>
          <a:bodyPr/>
          <a:lstStyle/>
          <a:p>
            <a:r>
              <a:rPr lang="en-US" dirty="0" smtClean="0"/>
              <a:t>Concluding </a:t>
            </a:r>
            <a:r>
              <a:rPr lang="en-US" dirty="0" smtClean="0"/>
              <a:t>with </a:t>
            </a:r>
            <a:r>
              <a:rPr lang="en-US" dirty="0" smtClean="0"/>
              <a:t>Sample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97" y="2251953"/>
            <a:ext cx="7620000" cy="3196013"/>
          </a:xfrm>
        </p:spPr>
        <p:txBody>
          <a:bodyPr/>
          <a:lstStyle/>
          <a:p>
            <a:r>
              <a:rPr lang="en-US" dirty="0" smtClean="0"/>
              <a:t>The snowball chamber captures the imagination like few other experiments can </a:t>
            </a:r>
            <a:r>
              <a:rPr lang="en-US" dirty="0" smtClean="0"/>
              <a:t> </a:t>
            </a:r>
            <a:r>
              <a:rPr lang="en-US" dirty="0" smtClean="0"/>
              <a:t>*</a:t>
            </a:r>
            <a:r>
              <a:rPr lang="en-US" dirty="0" smtClean="0"/>
              <a:t>PUBLIC ENGAGEMENT*</a:t>
            </a:r>
            <a:endParaRPr lang="en-US" dirty="0" smtClean="0"/>
          </a:p>
          <a:p>
            <a:r>
              <a:rPr lang="en-US" dirty="0" smtClean="0"/>
              <a:t>These are the most recent videos, from BNL (sabbatical)</a:t>
            </a:r>
          </a:p>
          <a:p>
            <a:pPr lvl="1"/>
            <a:r>
              <a:rPr lang="en-US" dirty="0" smtClean="0"/>
              <a:t>FLIR (low FPS) and high-speed camera (</a:t>
            </a:r>
            <a:r>
              <a:rPr lang="en-US" dirty="0"/>
              <a:t>6,000 </a:t>
            </a:r>
            <a:r>
              <a:rPr lang="en-US" dirty="0" smtClean="0"/>
              <a:t>FPS example)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FLIR.mov  ~15 second start</a:t>
            </a:r>
            <a:endParaRPr lang="en-US" dirty="0" smtClean="0"/>
          </a:p>
          <a:p>
            <a:r>
              <a:rPr lang="en-US" dirty="0" smtClean="0"/>
              <a:t>Evt14BNL.mp4 (both too large to </a:t>
            </a:r>
            <a:r>
              <a:rPr lang="en-US" dirty="0" smtClean="0"/>
              <a:t>embed)  ~half-way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08" y="76621"/>
            <a:ext cx="7397206" cy="849445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u="sng" dirty="0" smtClean="0"/>
              <a:t>Snowball Chamber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3867" y="1871708"/>
            <a:ext cx="3880219" cy="4812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snowball chamber is analogous to the bubble </a:t>
            </a:r>
            <a:r>
              <a:rPr lang="en-US" dirty="0" smtClean="0"/>
              <a:t>&amp; cloud chambers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relies on a phase </a:t>
            </a:r>
            <a:r>
              <a:rPr lang="en-US" dirty="0" smtClean="0"/>
              <a:t>transition</a:t>
            </a:r>
            <a:endParaRPr lang="en-US" dirty="0"/>
          </a:p>
          <a:p>
            <a:pPr lvl="1"/>
            <a:r>
              <a:rPr lang="en-US" dirty="0" smtClean="0"/>
              <a:t>But </a:t>
            </a:r>
            <a:r>
              <a:rPr lang="en-US" dirty="0"/>
              <a:t>it is a new instrument </a:t>
            </a:r>
            <a:r>
              <a:rPr lang="en-US" dirty="0" smtClean="0"/>
              <a:t>in nuclear &amp; particle physics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upercooling of pure water in clean, smooth containers</a:t>
            </a:r>
          </a:p>
          <a:p>
            <a:pPr lvl="1"/>
            <a:r>
              <a:rPr lang="en-US" dirty="0" smtClean="0"/>
              <a:t>Although, as with bubble chambers almost any other liquid </a:t>
            </a:r>
            <a:r>
              <a:rPr lang="en-US" dirty="0" smtClean="0">
                <a:effectLst/>
              </a:rPr>
              <a:t>should be usable</a:t>
            </a:r>
          </a:p>
          <a:p>
            <a:pPr lvl="1"/>
            <a:r>
              <a:rPr lang="en" dirty="0"/>
              <a:t>A liquid </a:t>
            </a:r>
            <a:r>
              <a:rPr lang="en-US" dirty="0"/>
              <a:t>such as water can be cooled below </a:t>
            </a:r>
            <a:r>
              <a:rPr lang="en" dirty="0"/>
              <a:t>its normal freezing point</a:t>
            </a:r>
            <a:r>
              <a:rPr lang="en-US" dirty="0"/>
              <a:t>. </a:t>
            </a:r>
            <a:r>
              <a:rPr lang="en-US" dirty="0" smtClean="0"/>
              <a:t>Metastability</a:t>
            </a:r>
            <a:endParaRPr lang="en-US" dirty="0"/>
          </a:p>
        </p:txBody>
      </p:sp>
      <p:pic>
        <p:nvPicPr>
          <p:cNvPr id="6" name="Picture 2" descr="https://upload.wikimedia.org/wikipedia/commons/thumb/3/33/Phase_diagram_of_water_simplified.svg/500px-Phase_diagram_of_water_simplified.svg.png">
            <a:extLst>
              <a:ext uri="{FF2B5EF4-FFF2-40B4-BE49-F238E27FC236}">
                <a16:creationId xmlns:a16="http://schemas.microsoft.com/office/drawing/2014/main" xmlns="" id="{5754CD97-74A9-4BDA-BA31-E2DB68F5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38" y="976202"/>
            <a:ext cx="3429468" cy="28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g1Mod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2" y="4050003"/>
            <a:ext cx="3107213" cy="2441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237" y="864818"/>
            <a:ext cx="40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before, but only with betas and gammas, most recently by Varshneya (</a:t>
            </a:r>
            <a:r>
              <a:rPr lang="en-US" i="1" dirty="0" smtClean="0"/>
              <a:t>Nature</a:t>
            </a:r>
            <a:r>
              <a:rPr lang="en-US" dirty="0" smtClean="0"/>
              <a:t>, 1971)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3751" y="1475079"/>
            <a:ext cx="2430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Physics </a:t>
            </a:r>
            <a:r>
              <a:rPr lang="en-US" sz="1000" dirty="0" smtClean="0"/>
              <a:t>Dept., Univ. of </a:t>
            </a:r>
            <a:r>
              <a:rPr lang="en-US" sz="1000" dirty="0"/>
              <a:t>Roorkee</a:t>
            </a:r>
            <a:r>
              <a:rPr lang="en-US" sz="1000" dirty="0" smtClean="0"/>
              <a:t>, </a:t>
            </a:r>
            <a:r>
              <a:rPr lang="en-US" sz="1000" dirty="0"/>
              <a:t>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3286" y="4571994"/>
            <a:ext cx="19277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CO-INVENTED w/    </a:t>
            </a:r>
            <a:r>
              <a:rPr lang="en-US" sz="1400" dirty="0" smtClean="0">
                <a:solidFill>
                  <a:schemeClr val="bg1"/>
                </a:solidFill>
              </a:rPr>
              <a:t>_</a:t>
            </a:r>
            <a:r>
              <a:rPr lang="en-US" dirty="0" smtClean="0"/>
              <a:t>Prof Cecilia Levy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2" y="132464"/>
            <a:ext cx="8141424" cy="1143000"/>
          </a:xfrm>
        </p:spPr>
        <p:txBody>
          <a:bodyPr/>
          <a:lstStyle/>
          <a:p>
            <a:r>
              <a:rPr lang="en-US" dirty="0" smtClean="0"/>
              <a:t>Dark Matter: A Lamppost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218" y="1278316"/>
            <a:ext cx="7906050" cy="5207687"/>
          </a:xfrm>
          <a:prstGeom prst="rect">
            <a:avLst/>
          </a:prstGeom>
        </p:spPr>
      </p:pic>
      <p:pic>
        <p:nvPicPr>
          <p:cNvPr id="6" name="Picture 5" descr="Screen Shot 2016-05-03 at 1.31.42 P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r="1002"/>
          <a:stretch/>
        </p:blipFill>
        <p:spPr>
          <a:xfrm>
            <a:off x="4637245" y="1871389"/>
            <a:ext cx="3743826" cy="257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F4E"/>
              </a:clrFrom>
              <a:clrTo>
                <a:srgbClr val="2B3F4E">
                  <a:alpha val="0"/>
                </a:srgbClr>
              </a:clrTo>
            </a:clrChange>
            <a:alphaModFix amt="49000"/>
          </a:blip>
          <a:srcRect t="12253" b="11777"/>
          <a:stretch/>
        </p:blipFill>
        <p:spPr>
          <a:xfrm flipH="1">
            <a:off x="5951114" y="1835150"/>
            <a:ext cx="2452770" cy="2626073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4632687" y="4137572"/>
            <a:ext cx="135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Snowmass 2013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711" y="5045059"/>
            <a:ext cx="1814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WIMPs (Weakly Interacting Massive Particles) still well motivated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2141" y="1059392"/>
            <a:ext cx="160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(or, streetlight)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0028" y="4338116"/>
            <a:ext cx="1966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(older version chosen on purpose)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824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90" y="61190"/>
            <a:ext cx="7813755" cy="849436"/>
          </a:xfrm>
        </p:spPr>
        <p:txBody>
          <a:bodyPr/>
          <a:lstStyle/>
          <a:p>
            <a:r>
              <a:rPr lang="en-US" dirty="0" smtClean="0"/>
              <a:t>The Advantages and The Merits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858964"/>
            <a:ext cx="7847172" cy="5745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Scalability: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project examples (H</a:t>
            </a:r>
            <a:r>
              <a:rPr lang="en-US" baseline="-25000" dirty="0" smtClean="0"/>
              <a:t>2</a:t>
            </a:r>
            <a:r>
              <a:rPr lang="en-US" dirty="0" smtClean="0"/>
              <a:t>O Cherenkov detectors)</a:t>
            </a:r>
          </a:p>
          <a:p>
            <a:pPr lvl="1"/>
            <a:r>
              <a:rPr lang="en-US" dirty="0" smtClean="0"/>
              <a:t>Either in bulk or modular (many small tubes) OR in droplet form</a:t>
            </a:r>
          </a:p>
          <a:p>
            <a:r>
              <a:rPr lang="en-US" dirty="0" smtClean="0"/>
              <a:t>Purity: water is cheap and easy to purify. Done regularly</a:t>
            </a:r>
          </a:p>
          <a:p>
            <a:pPr lvl="1"/>
            <a:r>
              <a:rPr lang="en-US" dirty="0" smtClean="0"/>
              <a:t>We’ve used a 20nm filter. Can upgrade to 5 but also try 100 (speed)</a:t>
            </a:r>
          </a:p>
          <a:p>
            <a:r>
              <a:rPr lang="en-US" dirty="0" smtClean="0"/>
              <a:t>No cryogenics (-30 °C isn’t very cold) nor high voltage necessary</a:t>
            </a:r>
          </a:p>
          <a:p>
            <a:pPr lvl="1"/>
            <a:r>
              <a:rPr lang="en-US" dirty="0" smtClean="0"/>
              <a:t>In general, excellent safety: no superheated liquid for instance</a:t>
            </a:r>
            <a:endParaRPr lang="en-US" dirty="0"/>
          </a:p>
          <a:p>
            <a:r>
              <a:rPr lang="en-US" dirty="0" smtClean="0"/>
              <a:t>The lightest possible element to search for the lightest dark matter still producing nuclear recoils: Hydrogen</a:t>
            </a:r>
          </a:p>
          <a:p>
            <a:pPr lvl="1"/>
            <a:r>
              <a:rPr lang="en-US" dirty="0" smtClean="0"/>
              <a:t>Plus sensitivity to medium-mass dark matter with Oxygen</a:t>
            </a:r>
          </a:p>
          <a:p>
            <a:pPr lvl="1"/>
            <a:r>
              <a:rPr lang="en-US" dirty="0" smtClean="0"/>
              <a:t>Possible recoil differentiation with AI/ML (more on this later)</a:t>
            </a:r>
          </a:p>
          <a:p>
            <a:r>
              <a:rPr lang="en-US" dirty="0" smtClean="0"/>
              <a:t>Lower “neutrino fog” for hydrogen than other elements</a:t>
            </a:r>
          </a:p>
          <a:p>
            <a:endParaRPr lang="en-US" dirty="0" smtClean="0"/>
          </a:p>
          <a:p>
            <a:r>
              <a:rPr lang="en-US" b="1" i="1" u="sng" dirty="0">
                <a:solidFill>
                  <a:srgbClr val="FF0000"/>
                </a:solidFill>
              </a:rPr>
              <a:t>D</a:t>
            </a:r>
            <a:r>
              <a:rPr lang="en-US" b="1" i="1" u="sng" dirty="0" smtClean="0">
                <a:solidFill>
                  <a:srgbClr val="FF0000"/>
                </a:solidFill>
              </a:rPr>
              <a:t>irectionality</a:t>
            </a:r>
            <a:r>
              <a:rPr lang="en-US" dirty="0" smtClean="0"/>
              <a:t>, the holy grail of dark matter direct detection</a:t>
            </a:r>
          </a:p>
          <a:p>
            <a:pPr lvl="1"/>
            <a:r>
              <a:rPr lang="en-US" dirty="0" smtClean="0"/>
              <a:t>In the bulk of a liquid, not in gas. For rejecting solar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s</a:t>
            </a:r>
          </a:p>
          <a:p>
            <a:r>
              <a:rPr lang="en-US" dirty="0" smtClean="0"/>
              <a:t>Energy reconstruction: last summer we demonstrated the supercooling of WbLS (water-based liquid scintillator). A first!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29249" y="4701000"/>
            <a:ext cx="104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WHY possible? H bonding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7630" y="6347717"/>
            <a:ext cx="564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</a:t>
            </a:r>
            <a:r>
              <a:rPr lang="mr-IN" dirty="0" smtClean="0">
                <a:hlinkClick r:id="rId2"/>
              </a:rPr>
              <a:t>ttps</a:t>
            </a:r>
            <a:r>
              <a:rPr lang="mr-IN" dirty="0">
                <a:hlinkClick r:id="rId2"/>
              </a:rPr>
              <a:t>://www.mdpi.com/2218-1997/10/2/</a:t>
            </a:r>
            <a:r>
              <a:rPr lang="mr-IN" dirty="0" smtClean="0">
                <a:hlinkClick r:id="rId2"/>
              </a:rPr>
              <a:t>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8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126"/>
            <a:ext cx="7880591" cy="916288"/>
          </a:xfrm>
        </p:spPr>
        <p:txBody>
          <a:bodyPr/>
          <a:lstStyle/>
          <a:p>
            <a:r>
              <a:rPr lang="en-US" dirty="0" smtClean="0"/>
              <a:t>Critical Proof of Concept (2018)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82" y="876935"/>
            <a:ext cx="3627663" cy="5807681"/>
          </a:xfrm>
        </p:spPr>
        <p:txBody>
          <a:bodyPr>
            <a:normAutofit/>
          </a:bodyPr>
          <a:lstStyle/>
          <a:p>
            <a:r>
              <a:rPr lang="en-US" dirty="0" smtClean="0"/>
              <a:t>Neutrons (</a:t>
            </a:r>
            <a:r>
              <a:rPr lang="en-US" baseline="30000" dirty="0" smtClean="0"/>
              <a:t>252</a:t>
            </a:r>
            <a:r>
              <a:rPr lang="en-US" dirty="0" smtClean="0"/>
              <a:t>Cf) are able to freeze supercooled water</a:t>
            </a:r>
          </a:p>
          <a:p>
            <a:pPr lvl="1"/>
            <a:r>
              <a:rPr lang="en-US" dirty="0" smtClean="0"/>
              <a:t>A world first. Made the journal cover (see slide 1)</a:t>
            </a:r>
          </a:p>
          <a:p>
            <a:r>
              <a:rPr lang="en-US" dirty="0" smtClean="0"/>
              <a:t>Yet another advantage: neutrons will multiply scatter in water (with a few-cm mean free path)</a:t>
            </a:r>
          </a:p>
          <a:p>
            <a:pPr lvl="1"/>
            <a:r>
              <a:rPr lang="en-US" dirty="0" smtClean="0"/>
              <a:t>Won’t mistake for WIMP</a:t>
            </a:r>
          </a:p>
          <a:p>
            <a:pPr lvl="1"/>
            <a:r>
              <a:rPr lang="en-US" dirty="0" smtClean="0"/>
              <a:t>Observed in cam (slide 1)</a:t>
            </a:r>
          </a:p>
          <a:p>
            <a:r>
              <a:rPr lang="en-US" dirty="0" smtClean="0"/>
              <a:t>Our first results are consistent with keV-scale energy threshold</a:t>
            </a:r>
          </a:p>
          <a:p>
            <a:pPr lvl="1"/>
            <a:r>
              <a:rPr lang="en-US" dirty="0" smtClean="0"/>
              <a:t>Theory papers suggest sub-keV very possible</a:t>
            </a:r>
          </a:p>
          <a:p>
            <a:r>
              <a:rPr lang="en-US" dirty="0" smtClean="0"/>
              <a:t>Cf corroborated by AmBe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Fig4SnowNewer.jpe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b="9246"/>
          <a:stretch/>
        </p:blipFill>
        <p:spPr>
          <a:xfrm>
            <a:off x="3867645" y="764600"/>
            <a:ext cx="4503563" cy="436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3861" y="2930139"/>
            <a:ext cx="897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Cf-252</a:t>
            </a:r>
          </a:p>
          <a:p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1666" y="1181671"/>
            <a:ext cx="1844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h</a:t>
            </a:r>
            <a:r>
              <a:rPr lang="en-US" sz="1500" i="1" dirty="0" smtClean="0"/>
              <a:t>igher temp (AND shorter time)</a:t>
            </a:r>
            <a:endParaRPr lang="en-US" sz="15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85125" y="2322884"/>
            <a:ext cx="90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Shift does NOT seem to happen with gammas</a:t>
            </a:r>
            <a:endParaRPr lang="en-US" sz="1000" dirty="0"/>
          </a:p>
        </p:txBody>
      </p:sp>
      <p:pic>
        <p:nvPicPr>
          <p:cNvPr id="9" name="Picture 8" descr="Fig2SnowMod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1" r="65226" b="31502"/>
          <a:stretch/>
        </p:blipFill>
        <p:spPr>
          <a:xfrm>
            <a:off x="3935262" y="4897958"/>
            <a:ext cx="1364374" cy="1736522"/>
          </a:xfrm>
          <a:prstGeom prst="rect">
            <a:avLst/>
          </a:prstGeom>
        </p:spPr>
      </p:pic>
      <p:pic>
        <p:nvPicPr>
          <p:cNvPr id="10" name="Picture 9" descr="Fig3aSnow_Mod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7" y="5040618"/>
            <a:ext cx="2880968" cy="1643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7758" y="5730378"/>
            <a:ext cx="57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1294" y="5357780"/>
            <a:ext cx="1728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400" dirty="0" smtClean="0">
                <a:hlinkClick r:id="rId5"/>
              </a:rPr>
              <a:t>ar</a:t>
            </a:r>
            <a:r>
              <a:rPr lang="en-US" sz="1400" dirty="0" smtClean="0">
                <a:hlinkClick r:id="rId5"/>
              </a:rPr>
              <a:t>X</a:t>
            </a:r>
            <a:r>
              <a:rPr lang="mr-IN" sz="1400" dirty="0" smtClean="0">
                <a:hlinkClick r:id="rId5"/>
              </a:rPr>
              <a:t>iv</a:t>
            </a:r>
            <a:r>
              <a:rPr lang="en-US" sz="1400" dirty="0" smtClean="0">
                <a:hlinkClick r:id="rId5"/>
              </a:rPr>
              <a:t>:</a:t>
            </a:r>
            <a:r>
              <a:rPr lang="mr-IN" sz="1400" dirty="0" smtClean="0">
                <a:hlinkClick r:id="rId5"/>
              </a:rPr>
              <a:t>2401.15064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96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(Geant4) Simulations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2" y="4844143"/>
            <a:ext cx="7620000" cy="1741714"/>
          </a:xfrm>
        </p:spPr>
        <p:txBody>
          <a:bodyPr>
            <a:normAutofit fontScale="92500"/>
          </a:bodyPr>
          <a:lstStyle/>
          <a:p>
            <a:r>
              <a:rPr lang="en-US" dirty="0"/>
              <a:t>Stopping power spectra for each possible type of </a:t>
            </a:r>
            <a:r>
              <a:rPr lang="en-US" dirty="0" smtClean="0"/>
              <a:t>recoil. </a:t>
            </a:r>
            <a:r>
              <a:rPr lang="en-US" dirty="0"/>
              <a:t>Corresponding initial species </a:t>
            </a:r>
            <a:r>
              <a:rPr lang="en-US" i="1" dirty="0"/>
              <a:t>E</a:t>
            </a:r>
            <a:r>
              <a:rPr lang="en-US" dirty="0"/>
              <a:t>s for which this is the mean </a:t>
            </a:r>
            <a:r>
              <a:rPr lang="en-US" i="1" dirty="0"/>
              <a:t>dE</a:t>
            </a:r>
            <a:r>
              <a:rPr lang="en-US" dirty="0"/>
              <a:t>/</a:t>
            </a:r>
            <a:r>
              <a:rPr lang="en-US" i="1" dirty="0"/>
              <a:t>dx </a:t>
            </a:r>
            <a:r>
              <a:rPr lang="en-US" dirty="0"/>
              <a:t>are along upper x-axes. </a:t>
            </a:r>
            <a:r>
              <a:rPr lang="en-US" dirty="0" smtClean="0"/>
              <a:t>A </a:t>
            </a:r>
            <a:r>
              <a:rPr lang="en-US" dirty="0"/>
              <a:t>∼100 MeV/cm </a:t>
            </a:r>
            <a:r>
              <a:rPr lang="en-US" dirty="0" smtClean="0"/>
              <a:t>threshold</a:t>
            </a:r>
            <a:r>
              <a:rPr lang="en-US" dirty="0"/>
              <a:t> </a:t>
            </a:r>
            <a:r>
              <a:rPr lang="en-US" dirty="0" smtClean="0"/>
              <a:t>assumption explains </a:t>
            </a:r>
            <a:r>
              <a:rPr lang="en-US" dirty="0"/>
              <a:t>a lack of discernible response from a </a:t>
            </a:r>
            <a:r>
              <a:rPr lang="en-US" i="1" dirty="0"/>
              <a:t>γ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(</a:t>
            </a:r>
            <a:r>
              <a:rPr lang="en-US" b="1" dirty="0"/>
              <a:t>Inset</a:t>
            </a:r>
            <a:r>
              <a:rPr lang="en-US" dirty="0"/>
              <a:t>) </a:t>
            </a:r>
            <a:r>
              <a:rPr lang="en-US" dirty="0" smtClean="0"/>
              <a:t>Geant4 </a:t>
            </a:r>
            <a:r>
              <a:rPr lang="en-US" dirty="0"/>
              <a:t>geometry: cross-sectional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24-08-15 at 1.3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" y="1661847"/>
            <a:ext cx="8077200" cy="30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1022495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creen Shot 2024-08-15 at 1.35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r="36905"/>
          <a:stretch/>
        </p:blipFill>
        <p:spPr>
          <a:xfrm>
            <a:off x="2810241" y="4986"/>
            <a:ext cx="5646120" cy="2549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272142"/>
            <a:ext cx="3465285" cy="2192084"/>
          </a:xfrm>
        </p:spPr>
        <p:txBody>
          <a:bodyPr/>
          <a:lstStyle/>
          <a:p>
            <a:r>
              <a:rPr lang="en-US" dirty="0" smtClean="0"/>
              <a:t>Critical Energy and Radius</a:t>
            </a:r>
            <a:endParaRPr lang="en-US" dirty="0"/>
          </a:p>
        </p:txBody>
      </p:sp>
      <p:pic>
        <p:nvPicPr>
          <p:cNvPr id="7" name="Picture 6" descr="Screen Shot 2024-08-15 at 1.3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941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6" y="-1814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7252" y="89626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4508" y="1574807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24508" y="2119097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98" y="-76314"/>
            <a:ext cx="7128686" cy="895171"/>
          </a:xfrm>
        </p:spPr>
        <p:txBody>
          <a:bodyPr/>
          <a:lstStyle/>
          <a:p>
            <a:r>
              <a:rPr lang="en-US" dirty="0" smtClean="0"/>
              <a:t>What are the Backgrounds?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81" y="772551"/>
            <a:ext cx="7863884" cy="6001889"/>
          </a:xfrm>
        </p:spPr>
        <p:txBody>
          <a:bodyPr>
            <a:normAutofit/>
          </a:bodyPr>
          <a:lstStyle/>
          <a:p>
            <a:r>
              <a:rPr lang="en-US" dirty="0" smtClean="0"/>
              <a:t>Promises of dark matter search results without an understanding of </a:t>
            </a:r>
            <a:r>
              <a:rPr lang="en-US" b="1" dirty="0" smtClean="0"/>
              <a:t>backgrounds</a:t>
            </a:r>
            <a:r>
              <a:rPr lang="en-US" dirty="0" smtClean="0"/>
              <a:t> cannot be trusted.</a:t>
            </a:r>
          </a:p>
          <a:p>
            <a:endParaRPr lang="en-US" dirty="0" smtClean="0"/>
          </a:p>
          <a:p>
            <a:r>
              <a:rPr lang="en-US" b="1" dirty="0" smtClean="0"/>
              <a:t>Cosmic-ray muons</a:t>
            </a:r>
            <a:r>
              <a:rPr lang="en-US" dirty="0" smtClean="0"/>
              <a:t>: minimize flux by going underground and adding shielding (either active or passive)</a:t>
            </a:r>
          </a:p>
          <a:p>
            <a:r>
              <a:rPr lang="en-US" b="1" dirty="0" smtClean="0"/>
              <a:t>Neutrons</a:t>
            </a:r>
            <a:r>
              <a:rPr lang="en-US" dirty="0" smtClean="0"/>
              <a:t>: covered (</a:t>
            </a:r>
            <a:r>
              <a:rPr lang="en-US" b="1" dirty="0" smtClean="0"/>
              <a:t>neutrinos</a:t>
            </a:r>
            <a:r>
              <a:rPr lang="en-US" dirty="0" smtClean="0"/>
              <a:t> also covered)</a:t>
            </a:r>
          </a:p>
          <a:p>
            <a:r>
              <a:rPr lang="en-US" b="1" dirty="0" smtClean="0"/>
              <a:t>Beta and gammas (e- recoils)</a:t>
            </a:r>
            <a:r>
              <a:rPr lang="en-US" dirty="0" smtClean="0"/>
              <a:t>: adjust temperature to avoid  them, and make experiment out of low-background materials</a:t>
            </a:r>
          </a:p>
          <a:p>
            <a:r>
              <a:rPr lang="en-US" b="1" dirty="0" smtClean="0"/>
              <a:t>Alphas</a:t>
            </a:r>
            <a:r>
              <a:rPr lang="en-US" dirty="0" smtClean="0"/>
              <a:t>: purify water, use timing as in PICO, use piezo-electric acoustic sensors as in PICO, adjust temperature to avoid (so we have plans A, B, C, D). Colder = lower energy, </a:t>
            </a:r>
            <a:r>
              <a:rPr lang="en-US" i="1" dirty="0" smtClean="0"/>
              <a:t>dE/dx </a:t>
            </a:r>
            <a:r>
              <a:rPr lang="en-US" dirty="0" smtClean="0"/>
              <a:t>thresholds</a:t>
            </a:r>
          </a:p>
          <a:p>
            <a:r>
              <a:rPr lang="en-US" b="1" dirty="0" smtClean="0"/>
              <a:t>The Wall</a:t>
            </a:r>
            <a:r>
              <a:rPr lang="en-US" dirty="0" smtClean="0"/>
              <a:t>: fiducialization, smooth vessels sourced from same suppliers as used for bubbler chambers, hydrophobic materials, super-hydrophobic coatings (again, multiple backup plans)</a:t>
            </a:r>
          </a:p>
          <a:p>
            <a:r>
              <a:rPr lang="en-US" b="1" dirty="0" smtClean="0"/>
              <a:t>Spontaneous bulk nucleation</a:t>
            </a:r>
            <a:r>
              <a:rPr lang="en-US" dirty="0" smtClean="0"/>
              <a:t>: perhaps no such thing! But!! optimize </a:t>
            </a:r>
            <a:r>
              <a:rPr lang="en-US" i="1" dirty="0" smtClean="0"/>
              <a:t>T</a:t>
            </a:r>
            <a:r>
              <a:rPr lang="en-US" dirty="0" smtClean="0"/>
              <a:t> just in case (Goldilocks). Go modular. Vibration iso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60" y="74094"/>
            <a:ext cx="7228940" cy="945309"/>
          </a:xfrm>
        </p:spPr>
        <p:txBody>
          <a:bodyPr/>
          <a:lstStyle/>
          <a:p>
            <a:r>
              <a:rPr lang="en-US" dirty="0" smtClean="0"/>
              <a:t>Projected WIMP Sensitivities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9-09-17 at 9.2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4" y="2761566"/>
            <a:ext cx="7815005" cy="390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4899" y="3472760"/>
            <a:ext cx="1449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Conservative</a:t>
            </a:r>
          </a:p>
          <a:p>
            <a:endParaRPr lang="en-US" dirty="0"/>
          </a:p>
          <a:p>
            <a:r>
              <a:rPr lang="en-US" dirty="0" smtClean="0"/>
              <a:t>Aggressive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39" y="873151"/>
            <a:ext cx="8496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plots from DoE Cosmic Visions Report (arXiv:1707.04591) with our own curves overlaid. </a:t>
            </a:r>
            <a:r>
              <a:rPr lang="en-US" sz="1400" u="sng" dirty="0" smtClean="0"/>
              <a:t>No directionality assumed</a:t>
            </a:r>
            <a:endParaRPr lang="en-US" sz="1400" u="sng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484" y="1197751"/>
            <a:ext cx="7815005" cy="1547103"/>
          </a:xfrm>
        </p:spPr>
        <p:txBody>
          <a:bodyPr>
            <a:normAutofit/>
          </a:bodyPr>
          <a:lstStyle/>
          <a:p>
            <a:r>
              <a:rPr lang="en-US" dirty="0" smtClean="0"/>
              <a:t>No past, present, future (planned) experiment has comparable sensitivity at 1 GeV for WIMP-proton coupling (spin-dependent)</a:t>
            </a:r>
          </a:p>
          <a:p>
            <a:pPr lvl="1"/>
            <a:r>
              <a:rPr lang="en-US" dirty="0" smtClean="0"/>
              <a:t>That is true even if the energy threshold is &gt; 1 keV</a:t>
            </a:r>
            <a:r>
              <a:rPr lang="en-US" baseline="-25000" dirty="0" smtClean="0"/>
              <a:t>nr</a:t>
            </a:r>
            <a:r>
              <a:rPr lang="en-US" dirty="0" smtClean="0"/>
              <a:t> not lower value</a:t>
            </a:r>
          </a:p>
          <a:p>
            <a:r>
              <a:rPr lang="en-US" dirty="0" smtClean="0"/>
              <a:t>Readiness: need </a:t>
            </a:r>
            <a:r>
              <a:rPr lang="en-US" i="1" dirty="0" smtClean="0"/>
              <a:t>O</a:t>
            </a:r>
            <a:r>
              <a:rPr lang="en-US" dirty="0" smtClean="0"/>
              <a:t>(4) </a:t>
            </a:r>
            <a:r>
              <a:rPr lang="en-US" dirty="0" smtClean="0"/>
              <a:t>yr. </a:t>
            </a:r>
            <a:r>
              <a:rPr lang="en-US" dirty="0"/>
              <a:t>a</a:t>
            </a:r>
            <a:r>
              <a:rPr lang="en-US" dirty="0" smtClean="0"/>
              <a:t>t least for calibrations + optimizations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9947" y="3105719"/>
            <a:ext cx="861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Conservative = 1 kg-year live exposure</a:t>
            </a:r>
            <a:r>
              <a:rPr lang="en-US" sz="1000" dirty="0"/>
              <a:t> </a:t>
            </a:r>
            <a:r>
              <a:rPr lang="en-US" sz="1000" dirty="0" smtClean="0"/>
              <a:t>-&gt; e.g. only 1 kg for 1 year underground!</a:t>
            </a:r>
          </a:p>
          <a:p>
            <a:r>
              <a:rPr lang="en-US" sz="1000" dirty="0" smtClean="0"/>
              <a:t>Aggressive =</a:t>
            </a:r>
          </a:p>
          <a:p>
            <a:r>
              <a:rPr lang="en-US" sz="1000" dirty="0" smtClean="0"/>
              <a:t>100 kg-years</a:t>
            </a:r>
          </a:p>
          <a:p>
            <a:endParaRPr lang="en-US" sz="1000" dirty="0"/>
          </a:p>
          <a:p>
            <a:r>
              <a:rPr lang="en-US" sz="1000" dirty="0" smtClean="0"/>
              <a:t>SI (left) spin-independent</a:t>
            </a:r>
          </a:p>
          <a:p>
            <a:r>
              <a:rPr lang="en-US" sz="1000" dirty="0" smtClean="0"/>
              <a:t>SD-proton spin-dependent (right plot)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654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235</TotalTime>
  <Words>1092</Words>
  <Application>Microsoft Macintosh PowerPoint</Application>
  <PresentationFormat>On-screen Show (4:3)</PresentationFormat>
  <Paragraphs>113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Basic Energy- Threshold Modeling for Snowball Chambers</vt:lpstr>
      <vt:lpstr>What is a Snowball Chamber?</vt:lpstr>
      <vt:lpstr>Dark Matter: A Lamppost Effect</vt:lpstr>
      <vt:lpstr>The Advantages and The Merits</vt:lpstr>
      <vt:lpstr>Critical Proof of Concept (2018)</vt:lpstr>
      <vt:lpstr>Comparison of (Geant4) Simulations with the Data</vt:lpstr>
      <vt:lpstr>Critical Energy and Radius</vt:lpstr>
      <vt:lpstr>What are the Backgrounds?</vt:lpstr>
      <vt:lpstr>Projected WIMP Sensitivities</vt:lpstr>
      <vt:lpstr>  The Future</vt:lpstr>
      <vt:lpstr>Concluding with Sample Videos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Snowball Chamber Underground at SURF</dc:title>
  <dc:creator>Matthew Szydagis</dc:creator>
  <cp:lastModifiedBy>Matthew Szydagis</cp:lastModifiedBy>
  <cp:revision>92</cp:revision>
  <dcterms:created xsi:type="dcterms:W3CDTF">2023-09-26T16:06:42Z</dcterms:created>
  <dcterms:modified xsi:type="dcterms:W3CDTF">2024-08-15T18:29:22Z</dcterms:modified>
</cp:coreProperties>
</file>