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2"/>
  </p:notesMasterIdLst>
  <p:sldIdLst>
    <p:sldId id="256" r:id="rId2"/>
    <p:sldId id="261" r:id="rId3"/>
    <p:sldId id="311" r:id="rId4"/>
    <p:sldId id="367" r:id="rId5"/>
    <p:sldId id="368" r:id="rId6"/>
    <p:sldId id="317" r:id="rId7"/>
    <p:sldId id="345" r:id="rId8"/>
    <p:sldId id="369" r:id="rId9"/>
    <p:sldId id="346" r:id="rId10"/>
    <p:sldId id="347" r:id="rId11"/>
    <p:sldId id="348" r:id="rId12"/>
    <p:sldId id="370" r:id="rId13"/>
    <p:sldId id="349" r:id="rId14"/>
    <p:sldId id="352" r:id="rId15"/>
    <p:sldId id="353" r:id="rId16"/>
    <p:sldId id="356" r:id="rId17"/>
    <p:sldId id="289" r:id="rId18"/>
    <p:sldId id="304" r:id="rId19"/>
    <p:sldId id="336" r:id="rId20"/>
    <p:sldId id="371" r:id="rId21"/>
    <p:sldId id="372" r:id="rId22"/>
    <p:sldId id="264" r:id="rId23"/>
    <p:sldId id="343" r:id="rId24"/>
    <p:sldId id="320" r:id="rId25"/>
    <p:sldId id="319" r:id="rId26"/>
    <p:sldId id="360" r:id="rId27"/>
    <p:sldId id="365" r:id="rId28"/>
    <p:sldId id="329" r:id="rId29"/>
    <p:sldId id="363" r:id="rId30"/>
    <p:sldId id="361" r:id="rId31"/>
    <p:sldId id="362" r:id="rId32"/>
    <p:sldId id="277" r:id="rId33"/>
    <p:sldId id="335" r:id="rId34"/>
    <p:sldId id="302" r:id="rId35"/>
    <p:sldId id="301" r:id="rId36"/>
    <p:sldId id="300" r:id="rId37"/>
    <p:sldId id="333" r:id="rId38"/>
    <p:sldId id="334" r:id="rId39"/>
    <p:sldId id="342" r:id="rId40"/>
    <p:sldId id="34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52F"/>
    <a:srgbClr val="FFD58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10" autoAdjust="0"/>
    <p:restoredTop sz="92235" autoAdjust="0"/>
  </p:normalViewPr>
  <p:slideViewPr>
    <p:cSldViewPr snapToGrid="0">
      <p:cViewPr varScale="1">
        <p:scale>
          <a:sx n="78" d="100"/>
          <a:sy n="78" d="100"/>
        </p:scale>
        <p:origin x="176" y="8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5" d="100"/>
          <a:sy n="85" d="100"/>
        </p:scale>
        <p:origin x="318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B1FA0-A16F-43F2-A30F-1157CB8E16F2}" type="datetimeFigureOut">
              <a:rPr lang="en-US" smtClean="0"/>
              <a:t>8/28/24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CB68E-650A-42C0-B300-DF98D684188C}" type="slidenum">
              <a:rPr lang="en-US" smtClean="0"/>
              <a:t>‹#›</a:t>
            </a:fld>
            <a:endParaRPr lang="en-US"/>
          </a:p>
        </p:txBody>
      </p:sp>
    </p:spTree>
    <p:extLst>
      <p:ext uri="{BB962C8B-B14F-4D97-AF65-F5344CB8AC3E}">
        <p14:creationId xmlns:p14="http://schemas.microsoft.com/office/powerpoint/2010/main" val="734601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1</a:t>
            </a:fld>
            <a:endParaRPr lang="en-US"/>
          </a:p>
        </p:txBody>
      </p:sp>
    </p:spTree>
    <p:extLst>
      <p:ext uri="{BB962C8B-B14F-4D97-AF65-F5344CB8AC3E}">
        <p14:creationId xmlns:p14="http://schemas.microsoft.com/office/powerpoint/2010/main" val="3614705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a magnetised jet with luminosity </a:t>
            </a:r>
            <a:r>
              <a:rPr lang="en-US" baseline="0" dirty="0" err="1"/>
              <a:t>L</a:t>
            </a:r>
            <a:r>
              <a:rPr lang="en-US" baseline="-25000" dirty="0" err="1"/>
              <a:t>j</a:t>
            </a:r>
            <a:r>
              <a:rPr lang="en-US" baseline="0" dirty="0"/>
              <a:t> injected with opening angle </a:t>
            </a:r>
            <a:r>
              <a:rPr lang="en-US" baseline="0" dirty="0" err="1"/>
              <a:t>θ</a:t>
            </a:r>
            <a:r>
              <a:rPr lang="en-US" baseline="-25000" dirty="0" err="1"/>
              <a:t>j</a:t>
            </a:r>
            <a:r>
              <a:rPr lang="en-US" baseline="0" dirty="0"/>
              <a:t> into a medium of density </a:t>
            </a:r>
            <a:r>
              <a:rPr lang="en-US" baseline="0" dirty="0" err="1"/>
              <a:t>ρ</a:t>
            </a:r>
            <a:r>
              <a:rPr lang="en-US" baseline="-25000" dirty="0" err="1"/>
              <a:t>a</a:t>
            </a:r>
            <a:r>
              <a:rPr lang="en-US" baseline="0" dirty="0"/>
              <a:t>(z). </a:t>
            </a:r>
          </a:p>
          <a:p>
            <a:r>
              <a:rPr lang="en-US" baseline="0" dirty="0"/>
              <a:t>As jet propagates through stellar envelope, it forms a bow shock around jet-head which dissipates jet energy onto the cocoon. The mildly relativistic cocoon, in turn, exerts pressure on the jet to potentially collimate it and thereby changing its propagation velocity. </a:t>
            </a:r>
          </a:p>
          <a:p>
            <a:endParaRPr lang="en-US" baseline="0" dirty="0"/>
          </a:p>
          <a:p>
            <a:r>
              <a:rPr lang="en-US" baseline="0" dirty="0"/>
              <a:t>Velocity of the jet-head is determined by ram pressure balance between shocked jet and shocked envelope.</a:t>
            </a:r>
          </a:p>
          <a:p>
            <a:endParaRPr lang="en-US" baseline="0" dirty="0"/>
          </a:p>
          <a:p>
            <a:r>
              <a:rPr lang="en-US" baseline="0" dirty="0" err="1"/>
              <a:t>η</a:t>
            </a:r>
            <a:r>
              <a:rPr lang="en-US" baseline="0" dirty="0"/>
              <a:t> ~ 0-1 represents fraction of energy that flows into the jet head and deposits into the cocoon.</a:t>
            </a:r>
          </a:p>
          <a:p>
            <a:endParaRPr lang="en-US" baseline="0" dirty="0"/>
          </a:p>
          <a:p>
            <a:pPr marL="171450" indent="-171450">
              <a:buFont typeface="Arial" charset="0"/>
              <a:buChar char="•"/>
            </a:pPr>
            <a:r>
              <a:rPr lang="en-US" baseline="0" dirty="0"/>
              <a:t>Jets originating with stronger </a:t>
            </a:r>
            <a:r>
              <a:rPr lang="en-US" baseline="0" dirty="0" err="1"/>
              <a:t>B</a:t>
            </a:r>
            <a:r>
              <a:rPr lang="en-US" baseline="-25000" dirty="0" err="1"/>
              <a:t>dip</a:t>
            </a:r>
            <a:r>
              <a:rPr lang="en-US" baseline="0" dirty="0"/>
              <a:t> and rapid P</a:t>
            </a:r>
            <a:r>
              <a:rPr lang="en-US" baseline="-25000" dirty="0"/>
              <a:t>0</a:t>
            </a:r>
            <a:r>
              <a:rPr lang="en-US" baseline="0" dirty="0"/>
              <a:t> deposit more energy into the cocoon. More energy deposited into cocoon for BSG and RSG compared to WR, due to larger R</a:t>
            </a:r>
            <a:r>
              <a:rPr lang="en-US" baseline="-25000" dirty="0"/>
              <a:t>*</a:t>
            </a:r>
            <a:r>
              <a:rPr lang="en-US" baseline="0" dirty="0"/>
              <a:t> and longer </a:t>
            </a:r>
            <a:r>
              <a:rPr lang="en-US" baseline="0" dirty="0" err="1"/>
              <a:t>t</a:t>
            </a:r>
            <a:r>
              <a:rPr lang="en-US" baseline="-25000" dirty="0" err="1"/>
              <a:t>bo</a:t>
            </a:r>
            <a:r>
              <a:rPr lang="en-US" baseline="0" dirty="0"/>
              <a:t>.</a:t>
            </a: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10</a:t>
            </a:fld>
            <a:endParaRPr lang="en-US"/>
          </a:p>
        </p:txBody>
      </p:sp>
    </p:spTree>
    <p:extLst>
      <p:ext uri="{BB962C8B-B14F-4D97-AF65-F5344CB8AC3E}">
        <p14:creationId xmlns:p14="http://schemas.microsoft.com/office/powerpoint/2010/main" val="141329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Observed</a:t>
            </a:r>
            <a:r>
              <a:rPr lang="en-US" baseline="0" dirty="0"/>
              <a:t> jet duration is the difference between engine’s operation time (</a:t>
            </a:r>
            <a:r>
              <a:rPr lang="en-US" baseline="0" dirty="0" err="1"/>
              <a:t>t_eng</a:t>
            </a:r>
            <a:r>
              <a:rPr lang="en-US" baseline="0" dirty="0"/>
              <a:t>) and jet’s breakout time (</a:t>
            </a:r>
            <a:r>
              <a:rPr lang="en-US" baseline="0" dirty="0" err="1"/>
              <a:t>t_bo</a:t>
            </a:r>
            <a:r>
              <a:rPr lang="en-US" baseline="0" dirty="0"/>
              <a:t>). For successful jet breakout, central engine has to be active for </a:t>
            </a:r>
            <a:r>
              <a:rPr lang="en-US" baseline="0" dirty="0" err="1"/>
              <a:t>atleast</a:t>
            </a:r>
            <a:r>
              <a:rPr lang="en-US" baseline="0" dirty="0"/>
              <a:t> threshold activity time </a:t>
            </a:r>
            <a:r>
              <a:rPr lang="en-US" baseline="0" dirty="0" err="1"/>
              <a:t>t_th</a:t>
            </a:r>
            <a:r>
              <a:rPr lang="en-US" baseline="0" dirty="0"/>
              <a:t> = </a:t>
            </a:r>
            <a:r>
              <a:rPr lang="en-US" baseline="0" dirty="0" err="1"/>
              <a:t>t_bo</a:t>
            </a:r>
            <a:r>
              <a:rPr lang="en-US" baseline="0" dirty="0"/>
              <a:t> </a:t>
            </a:r>
            <a:r>
              <a:rPr lang="mr-IN" baseline="0" dirty="0"/>
              <a:t>–</a:t>
            </a:r>
            <a:r>
              <a:rPr lang="en-US" baseline="0" dirty="0"/>
              <a:t> R_*/c. </a:t>
            </a:r>
          </a:p>
          <a:p>
            <a:endParaRPr lang="en-US" baseline="0" dirty="0"/>
          </a:p>
          <a:p>
            <a:r>
              <a:rPr lang="en-US" baseline="0" dirty="0"/>
              <a:t>For choked jets, the cocoon is the only component that breaks out from the star and spreads quasi-spherically</a:t>
            </a:r>
          </a:p>
          <a:p>
            <a:endParaRPr lang="en-US" baseline="0" dirty="0"/>
          </a:p>
          <a:p>
            <a:r>
              <a:rPr lang="en-US" baseline="0" dirty="0" err="1"/>
              <a:t>E</a:t>
            </a:r>
            <a:r>
              <a:rPr lang="en-US" baseline="-25000" dirty="0" err="1"/>
              <a:t>j,iso</a:t>
            </a:r>
            <a:r>
              <a:rPr lang="en-US" baseline="0" dirty="0"/>
              <a:t>/</a:t>
            </a:r>
            <a:r>
              <a:rPr lang="en-US" baseline="0" dirty="0" err="1"/>
              <a:t>E</a:t>
            </a:r>
            <a:r>
              <a:rPr lang="en-US" baseline="-25000" dirty="0" err="1"/>
              <a:t>ej</a:t>
            </a:r>
            <a:r>
              <a:rPr lang="en-US" baseline="0" dirty="0"/>
              <a:t> ∝ θ</a:t>
            </a:r>
            <a:r>
              <a:rPr lang="en-US" baseline="-25000" dirty="0"/>
              <a:t>j</a:t>
            </a:r>
            <a:r>
              <a:rPr lang="en-US" baseline="30000" dirty="0"/>
              <a:t>-4</a:t>
            </a:r>
            <a:r>
              <a:rPr lang="en-US" baseline="0" dirty="0"/>
              <a:t>, breakout criterion has a weak dependence on P</a:t>
            </a:r>
            <a:r>
              <a:rPr lang="en-US" baseline="-25000" dirty="0"/>
              <a:t>0</a:t>
            </a:r>
            <a:r>
              <a:rPr lang="en-US" baseline="0" dirty="0"/>
              <a:t>, outflows from PNS with </a:t>
            </a:r>
            <a:r>
              <a:rPr lang="en-US" baseline="0" dirty="0" err="1"/>
              <a:t>B</a:t>
            </a:r>
            <a:r>
              <a:rPr lang="en-US" baseline="-25000" dirty="0" err="1"/>
              <a:t>dip</a:t>
            </a:r>
            <a:r>
              <a:rPr lang="en-US" baseline="0" dirty="0"/>
              <a:t> &lt; 3x10</a:t>
            </a:r>
            <a:r>
              <a:rPr lang="en-US" baseline="30000" dirty="0"/>
              <a:t>15</a:t>
            </a:r>
            <a:r>
              <a:rPr lang="en-US" baseline="0" dirty="0"/>
              <a:t> G can get choked inside WR stars. </a:t>
            </a: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11</a:t>
            </a:fld>
            <a:endParaRPr lang="en-US"/>
          </a:p>
        </p:txBody>
      </p:sp>
    </p:spTree>
    <p:extLst>
      <p:ext uri="{BB962C8B-B14F-4D97-AF65-F5344CB8AC3E}">
        <p14:creationId xmlns:p14="http://schemas.microsoft.com/office/powerpoint/2010/main" val="704747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PNS gradually cools, the outflow becomes increasingly B-dominated and relativistic, with sigma0 ~ 10^2-3 and t ~ 20-50 sec. Conditions during this intermediate phase are ideal for both accelerating UHECRs and producing gamma-ray emission.</a:t>
            </a:r>
          </a:p>
          <a:p>
            <a:endParaRPr lang="en-US" baseline="0" dirty="0"/>
          </a:p>
          <a:p>
            <a:r>
              <a:rPr lang="en-US" baseline="0" dirty="0" err="1"/>
              <a:t>t</a:t>
            </a:r>
            <a:r>
              <a:rPr lang="en-US" baseline="-25000" dirty="0" err="1"/>
              <a:t>acc</a:t>
            </a:r>
            <a:r>
              <a:rPr lang="en-US" baseline="0" dirty="0"/>
              <a:t> = 2*pi*</a:t>
            </a:r>
            <a:r>
              <a:rPr lang="en-US" baseline="0" dirty="0" err="1"/>
              <a:t>η</a:t>
            </a:r>
            <a:r>
              <a:rPr lang="en-US" baseline="-25000" dirty="0" err="1"/>
              <a:t>acc</a:t>
            </a:r>
            <a:r>
              <a:rPr lang="en-US" baseline="0" dirty="0"/>
              <a:t> (E/</a:t>
            </a:r>
            <a:r>
              <a:rPr lang="en-US" baseline="0" dirty="0" err="1"/>
              <a:t>ZeBc</a:t>
            </a:r>
            <a:r>
              <a:rPr lang="en-US" baseline="0" dirty="0"/>
              <a:t>), </a:t>
            </a:r>
            <a:r>
              <a:rPr lang="en-US" baseline="0" dirty="0" err="1"/>
              <a:t>t</a:t>
            </a:r>
            <a:r>
              <a:rPr lang="en-US" baseline="-25000" dirty="0" err="1"/>
              <a:t>exp</a:t>
            </a:r>
            <a:r>
              <a:rPr lang="en-US" baseline="0" dirty="0"/>
              <a:t> = </a:t>
            </a:r>
            <a:r>
              <a:rPr lang="en-US" baseline="0" dirty="0" err="1"/>
              <a:t>R</a:t>
            </a:r>
            <a:r>
              <a:rPr lang="en-US" baseline="-25000" dirty="0" err="1"/>
              <a:t>mag</a:t>
            </a:r>
            <a:r>
              <a:rPr lang="en-US" baseline="0" dirty="0"/>
              <a:t>/</a:t>
            </a:r>
            <a:r>
              <a:rPr lang="en-US" baseline="0" dirty="0" err="1"/>
              <a:t>Γc</a:t>
            </a:r>
            <a:r>
              <a:rPr lang="en-US" baseline="0" dirty="0"/>
              <a:t>, </a:t>
            </a:r>
            <a:r>
              <a:rPr lang="en-US" baseline="0" dirty="0" err="1"/>
              <a:t>t</a:t>
            </a:r>
            <a:r>
              <a:rPr lang="en-US" baseline="-25000" dirty="0" err="1"/>
              <a:t>cool</a:t>
            </a:r>
            <a:r>
              <a:rPr lang="en-US" baseline="0" dirty="0"/>
              <a:t> = 0.4 sec (A/Z)</a:t>
            </a:r>
            <a:r>
              <a:rPr lang="en-US" baseline="30000" dirty="0"/>
              <a:t>4 </a:t>
            </a:r>
            <a:r>
              <a:rPr lang="en-US" baseline="0" dirty="0"/>
              <a:t>Edot</a:t>
            </a:r>
            <a:r>
              <a:rPr lang="en-US" baseline="-25000" dirty="0"/>
              <a:t>iso,52</a:t>
            </a:r>
            <a:r>
              <a:rPr lang="en-US" baseline="30000" dirty="0"/>
              <a:t>-1</a:t>
            </a:r>
            <a:r>
              <a:rPr lang="en-US" baseline="0" dirty="0"/>
              <a:t> Γ</a:t>
            </a:r>
            <a:r>
              <a:rPr lang="en-US" baseline="-25000" dirty="0"/>
              <a:t>100</a:t>
            </a:r>
            <a:r>
              <a:rPr lang="en-US" baseline="30000" dirty="0"/>
              <a:t>3</a:t>
            </a:r>
            <a:r>
              <a:rPr lang="en-US" baseline="0" dirty="0"/>
              <a:t> E</a:t>
            </a:r>
            <a:r>
              <a:rPr lang="en-US" baseline="-25000" dirty="0"/>
              <a:t>20</a:t>
            </a:r>
            <a:r>
              <a:rPr lang="en-US" baseline="30000" dirty="0"/>
              <a:t>-1 </a:t>
            </a:r>
            <a:r>
              <a:rPr lang="en-US" baseline="0" dirty="0"/>
              <a:t>r</a:t>
            </a:r>
            <a:r>
              <a:rPr lang="en-US" baseline="-25000" dirty="0"/>
              <a:t>13</a:t>
            </a:r>
            <a:r>
              <a:rPr lang="en-US" baseline="30000" dirty="0"/>
              <a:t>2</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Photodisintegration via GDR is most important, spallation is negligible. t</a:t>
            </a:r>
            <a:r>
              <a:rPr lang="en-US" baseline="-25000" dirty="0"/>
              <a:t>exp</a:t>
            </a:r>
            <a:r>
              <a:rPr lang="en-US" baseline="30000" dirty="0"/>
              <a:t>-1</a:t>
            </a:r>
            <a:r>
              <a:rPr lang="en-US" baseline="0" dirty="0"/>
              <a:t> ~ 0.1 sec</a:t>
            </a:r>
            <a:r>
              <a:rPr lang="en-US" baseline="30000" dirty="0"/>
              <a:t>-1</a:t>
            </a:r>
            <a:r>
              <a:rPr lang="en-US" baseline="0" dirty="0"/>
              <a:t>, t</a:t>
            </a:r>
            <a:r>
              <a:rPr lang="en-US" baseline="-25000" dirty="0"/>
              <a:t>spall</a:t>
            </a:r>
            <a:r>
              <a:rPr lang="en-US" baseline="30000" dirty="0"/>
              <a:t>-1</a:t>
            </a:r>
            <a:r>
              <a:rPr lang="en-US" baseline="0" dirty="0"/>
              <a:t> ~ 10</a:t>
            </a:r>
            <a:r>
              <a:rPr lang="en-US" baseline="30000" dirty="0"/>
              <a:t>-3</a:t>
            </a:r>
            <a:r>
              <a:rPr lang="en-US" baseline="0" dirty="0"/>
              <a:t> sec</a:t>
            </a:r>
            <a:r>
              <a:rPr lang="en-US" baseline="30000" dirty="0"/>
              <a:t>-1</a:t>
            </a:r>
          </a:p>
          <a:p>
            <a:endParaRPr lang="en-US" baseline="0" dirty="0"/>
          </a:p>
        </p:txBody>
      </p:sp>
      <p:sp>
        <p:nvSpPr>
          <p:cNvPr id="4" name="Slide Number Placeholder 3"/>
          <p:cNvSpPr>
            <a:spLocks noGrp="1"/>
          </p:cNvSpPr>
          <p:nvPr>
            <p:ph type="sldNum" sz="quarter" idx="5"/>
          </p:nvPr>
        </p:nvSpPr>
        <p:spPr/>
        <p:txBody>
          <a:bodyPr/>
          <a:lstStyle/>
          <a:p>
            <a:fld id="{FABCB68E-650A-42C0-B300-DF98D684188C}" type="slidenum">
              <a:rPr lang="en-US" smtClean="0"/>
              <a:t>12</a:t>
            </a:fld>
            <a:endParaRPr lang="en-US"/>
          </a:p>
        </p:txBody>
      </p:sp>
    </p:spTree>
    <p:extLst>
      <p:ext uri="{BB962C8B-B14F-4D97-AF65-F5344CB8AC3E}">
        <p14:creationId xmlns:p14="http://schemas.microsoft.com/office/powerpoint/2010/main" val="36681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Shocks can be </a:t>
            </a:r>
            <a:r>
              <a:rPr lang="en-US" sz="1200" kern="1200" dirty="0" err="1">
                <a:solidFill>
                  <a:schemeClr val="tx1"/>
                </a:solidFill>
                <a:effectLst/>
                <a:latin typeface="+mn-lt"/>
                <a:ea typeface="+mn-ea"/>
                <a:cs typeface="+mn-cs"/>
              </a:rPr>
              <a:t>collisionless</a:t>
            </a:r>
            <a:r>
              <a:rPr lang="en-US" sz="1200" kern="1200" dirty="0">
                <a:solidFill>
                  <a:schemeClr val="tx1"/>
                </a:solidFill>
                <a:effectLst/>
                <a:latin typeface="+mn-lt"/>
                <a:ea typeface="+mn-ea"/>
                <a:cs typeface="+mn-cs"/>
              </a:rPr>
              <a:t> in the presence of large magnetic fields but the dominant fraction of the outflow energy is magnetic, so </a:t>
            </a:r>
            <a:r>
              <a:rPr lang="en-US" sz="1200" b="1" kern="1200" dirty="0">
                <a:solidFill>
                  <a:schemeClr val="tx1"/>
                </a:solidFill>
                <a:effectLst/>
                <a:latin typeface="+mn-lt"/>
                <a:ea typeface="+mn-ea"/>
                <a:cs typeface="+mn-cs"/>
              </a:rPr>
              <a:t>we consider magnetic reconnection (MR) as the plausible energy dissipation mechanism</a:t>
            </a:r>
            <a:r>
              <a:rPr lang="en-US" sz="1200" kern="1200" dirty="0">
                <a:solidFill>
                  <a:schemeClr val="tx1"/>
                </a:solidFill>
                <a:effectLst/>
                <a:latin typeface="+mn-lt"/>
                <a:ea typeface="+mn-ea"/>
                <a:cs typeface="+mn-cs"/>
              </a:rPr>
              <a:t>. MR is no longer efficient </a:t>
            </a:r>
            <a:r>
              <a:rPr lang="en-US" sz="1200" b="0" kern="1200" dirty="0">
                <a:solidFill>
                  <a:schemeClr val="tx1"/>
                </a:solidFill>
                <a:effectLst/>
                <a:latin typeface="+mn-lt"/>
                <a:ea typeface="+mn-ea"/>
                <a:cs typeface="+mn-cs"/>
              </a:rPr>
              <a:t>once σ</a:t>
            </a:r>
            <a:r>
              <a:rPr lang="en-US" sz="1200" b="0" kern="1200" baseline="-25000" dirty="0">
                <a:solidFill>
                  <a:schemeClr val="tx1"/>
                </a:solidFill>
                <a:effectLst/>
                <a:latin typeface="+mn-lt"/>
                <a:ea typeface="+mn-ea"/>
                <a:cs typeface="+mn-cs"/>
              </a:rPr>
              <a:t>0</a:t>
            </a:r>
            <a:r>
              <a:rPr lang="en-US" sz="1200" b="0" kern="1200" dirty="0">
                <a:solidFill>
                  <a:schemeClr val="tx1"/>
                </a:solidFill>
                <a:effectLst/>
                <a:latin typeface="+mn-lt"/>
                <a:ea typeface="+mn-ea"/>
                <a:cs typeface="+mn-cs"/>
              </a:rPr>
              <a:t> ~ 1 and the jet stops accelerating.</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Large particle temperature —&gt; </a:t>
            </a:r>
            <a:r>
              <a:rPr lang="en-US" sz="1200" b="1" kern="1200" dirty="0">
                <a:solidFill>
                  <a:schemeClr val="tx1"/>
                </a:solidFill>
                <a:effectLst/>
                <a:latin typeface="+mn-lt"/>
                <a:ea typeface="+mn-ea"/>
                <a:cs typeface="+mn-cs"/>
              </a:rPr>
              <a:t>nuclei are completely dissociated into protons within the outflow </a:t>
            </a:r>
            <a:r>
              <a:rPr lang="en-US" sz="1200" kern="1200" dirty="0">
                <a:solidFill>
                  <a:schemeClr val="tx1"/>
                </a:solidFill>
                <a:effectLst/>
                <a:latin typeface="+mn-lt"/>
                <a:ea typeface="+mn-ea"/>
                <a:cs typeface="+mn-cs"/>
              </a:rPr>
              <a:t>which are accelerated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spectrum.</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Max</a:t>
            </a:r>
            <a:r>
              <a:rPr lang="en-US" sz="1200" b="0" kern="1200" baseline="0" dirty="0">
                <a:solidFill>
                  <a:schemeClr val="tx1"/>
                </a:solidFill>
                <a:effectLst/>
                <a:latin typeface="+mn-lt"/>
                <a:ea typeface="+mn-ea"/>
                <a:cs typeface="+mn-cs"/>
              </a:rPr>
              <a:t> proton energy is determined by balance between acceleration and cooling times</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Protons interact with ambient photons escaping from the TS to generate </a:t>
            </a:r>
            <a:r>
              <a:rPr lang="en-US" sz="1200" kern="1200" dirty="0" err="1">
                <a:solidFill>
                  <a:schemeClr val="tx1"/>
                </a:solidFill>
                <a:effectLst/>
                <a:latin typeface="+mn-lt"/>
                <a:ea typeface="+mn-ea"/>
                <a:cs typeface="+mn-cs"/>
              </a:rPr>
              <a:t>pions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Subsequently leads to the production of high-energy neutrinos with </a:t>
            </a:r>
            <a:r>
              <a:rPr lang="en-US" sz="1200" dirty="0" err="1"/>
              <a:t>E</a:t>
            </a:r>
            <a:r>
              <a:rPr lang="en-US" sz="1200" baseline="-25000" dirty="0" err="1"/>
              <a:t>ν</a:t>
            </a:r>
            <a:r>
              <a:rPr lang="en-US" sz="1200" dirty="0"/>
              <a:t> &gt; 1 </a:t>
            </a:r>
            <a:r>
              <a:rPr lang="en-US" sz="1200" dirty="0" err="1"/>
              <a:t>TeV</a:t>
            </a:r>
            <a:r>
              <a:rPr lang="en-US" sz="1200" dirty="0"/>
              <a:t> </a:t>
            </a:r>
            <a:r>
              <a:rPr lang="en-US" sz="1200" kern="1200" dirty="0">
                <a:solidFill>
                  <a:schemeClr val="tx1"/>
                </a:solidFill>
                <a:effectLst/>
                <a:latin typeface="+mn-lt"/>
                <a:ea typeface="+mn-ea"/>
                <a:cs typeface="+mn-cs"/>
              </a:rPr>
              <a:t>via </a:t>
            </a:r>
            <a:r>
              <a:rPr lang="en-US" sz="1200" kern="1200" dirty="0" err="1">
                <a:solidFill>
                  <a:schemeClr val="tx1"/>
                </a:solidFill>
                <a:effectLst/>
                <a:latin typeface="+mn-lt"/>
                <a:ea typeface="+mn-ea"/>
                <a:cs typeface="+mn-cs"/>
              </a:rPr>
              <a:t>p</a:t>
            </a:r>
            <a:r>
              <a:rPr lang="en-US" sz="1200" dirty="0" err="1"/>
              <a:t>ɣ</a:t>
            </a:r>
            <a:r>
              <a:rPr lang="en-US" sz="1200" kern="1200" dirty="0">
                <a:solidFill>
                  <a:schemeClr val="tx1"/>
                </a:solidFill>
                <a:effectLst/>
                <a:latin typeface="+mn-lt"/>
                <a:ea typeface="+mn-ea"/>
                <a:cs typeface="+mn-cs"/>
              </a:rPr>
              <a:t> interactions</a:t>
            </a:r>
          </a:p>
        </p:txBody>
      </p:sp>
      <p:sp>
        <p:nvSpPr>
          <p:cNvPr id="4" name="Slide Number Placeholder 3"/>
          <p:cNvSpPr>
            <a:spLocks noGrp="1"/>
          </p:cNvSpPr>
          <p:nvPr>
            <p:ph type="sldNum" sz="quarter" idx="5"/>
          </p:nvPr>
        </p:nvSpPr>
        <p:spPr/>
        <p:txBody>
          <a:bodyPr/>
          <a:lstStyle/>
          <a:p>
            <a:fld id="{FABCB68E-650A-42C0-B300-DF98D684188C}" type="slidenum">
              <a:rPr lang="en-US" smtClean="0"/>
              <a:t>13</a:t>
            </a:fld>
            <a:endParaRPr lang="en-US"/>
          </a:p>
        </p:txBody>
      </p:sp>
    </p:spTree>
    <p:extLst>
      <p:ext uri="{BB962C8B-B14F-4D97-AF65-F5344CB8AC3E}">
        <p14:creationId xmlns:p14="http://schemas.microsoft.com/office/powerpoint/2010/main" val="132401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latin typeface="+mn-lt"/>
                <a:ea typeface="+mn-ea"/>
                <a:cs typeface="+mn-cs"/>
              </a:rPr>
              <a:t>Neutrino propagation is simulated using </a:t>
            </a:r>
            <a:r>
              <a:rPr lang="en-US" sz="1200" kern="1200" dirty="0" err="1">
                <a:solidFill>
                  <a:schemeClr val="tx1"/>
                </a:solidFill>
                <a:effectLst/>
                <a:latin typeface="+mn-lt"/>
                <a:ea typeface="+mn-ea"/>
                <a:cs typeface="+mn-cs"/>
              </a:rPr>
              <a:t>nuSQuIDS</a:t>
            </a:r>
            <a:r>
              <a:rPr lang="en-US" sz="1200" kern="1200" dirty="0">
                <a:solidFill>
                  <a:schemeClr val="tx1"/>
                </a:solidFill>
                <a:effectLst/>
                <a:latin typeface="+mn-lt"/>
                <a:ea typeface="+mn-ea"/>
                <a:cs typeface="+mn-cs"/>
              </a:rPr>
              <a:t>, neutrino oscillation parameters are fixed to best fit values provided by </a:t>
            </a:r>
            <a:r>
              <a:rPr lang="en-US" sz="1200" kern="1200" dirty="0" err="1">
                <a:solidFill>
                  <a:schemeClr val="tx1"/>
                </a:solidFill>
                <a:effectLst/>
                <a:latin typeface="+mn-lt"/>
                <a:ea typeface="+mn-ea"/>
                <a:cs typeface="+mn-cs"/>
              </a:rPr>
              <a:t>NuFIT</a:t>
            </a:r>
            <a:r>
              <a:rPr lang="en-US" sz="1200" kern="1200" dirty="0">
                <a:solidFill>
                  <a:schemeClr val="tx1"/>
                </a:solidFill>
                <a:effectLst/>
                <a:latin typeface="+mn-lt"/>
                <a:ea typeface="+mn-ea"/>
                <a:cs typeface="+mn-cs"/>
              </a:rPr>
              <a:t> 2021, propagation is discontinued once the neutrinos reach R_*.</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Neutrino</a:t>
            </a:r>
            <a:r>
              <a:rPr lang="en-US" sz="1200" kern="1200" baseline="0" dirty="0">
                <a:solidFill>
                  <a:schemeClr val="tx1"/>
                </a:solidFill>
                <a:effectLst/>
                <a:latin typeface="+mn-lt"/>
                <a:ea typeface="+mn-ea"/>
                <a:cs typeface="+mn-cs"/>
              </a:rPr>
              <a:t> flux computed f</a:t>
            </a:r>
            <a:r>
              <a:rPr lang="en-US" sz="1200" kern="1200" dirty="0">
                <a:solidFill>
                  <a:schemeClr val="tx1"/>
                </a:solidFill>
                <a:effectLst/>
                <a:latin typeface="+mn-lt"/>
                <a:ea typeface="+mn-ea"/>
                <a:cs typeface="+mn-cs"/>
              </a:rPr>
              <a:t>or source distance D=100 </a:t>
            </a:r>
            <a:r>
              <a:rPr lang="en-US" sz="1200" kern="1200" dirty="0" err="1">
                <a:solidFill>
                  <a:schemeClr val="tx1"/>
                </a:solidFill>
                <a:effectLst/>
                <a:latin typeface="+mn-lt"/>
                <a:ea typeface="+mn-ea"/>
                <a:cs typeface="+mn-cs"/>
              </a:rPr>
              <a:t>Mpc</a:t>
            </a:r>
            <a:r>
              <a:rPr lang="en-US" sz="1200" kern="1200" dirty="0">
                <a:solidFill>
                  <a:schemeClr val="tx1"/>
                </a:solidFill>
                <a:effectLst/>
                <a:latin typeface="+mn-lt"/>
                <a:ea typeface="+mn-ea"/>
                <a:cs typeface="+mn-cs"/>
              </a:rPr>
              <a:t>, the neutrino </a:t>
            </a:r>
            <a:r>
              <a:rPr lang="en-US" sz="1200" kern="1200" dirty="0" err="1">
                <a:solidFill>
                  <a:schemeClr val="tx1"/>
                </a:solidFill>
                <a:effectLst/>
                <a:latin typeface="+mn-lt"/>
                <a:ea typeface="+mn-ea"/>
                <a:cs typeface="+mn-cs"/>
              </a:rPr>
              <a:t>fluence</a:t>
            </a:r>
            <a:r>
              <a:rPr lang="en-US" sz="1200" kern="1200" dirty="0">
                <a:solidFill>
                  <a:schemeClr val="tx1"/>
                </a:solidFill>
                <a:effectLst/>
                <a:latin typeface="+mn-lt"/>
                <a:ea typeface="+mn-ea"/>
                <a:cs typeface="+mn-cs"/>
              </a:rPr>
              <a:t> is the time integral</a:t>
            </a:r>
            <a:r>
              <a:rPr lang="en-US" sz="1200" kern="1200" baseline="0" dirty="0">
                <a:solidFill>
                  <a:schemeClr val="tx1"/>
                </a:solidFill>
                <a:effectLst/>
                <a:latin typeface="+mn-lt"/>
                <a:ea typeface="+mn-ea"/>
                <a:cs typeface="+mn-cs"/>
              </a:rPr>
              <a:t> of neutrino flux</a:t>
            </a:r>
            <a:r>
              <a:rPr lang="en-US" sz="1200" kern="1200" dirty="0">
                <a:solidFill>
                  <a:schemeClr val="tx1"/>
                </a:solidFill>
                <a:effectLst/>
                <a:latin typeface="+mn-lt"/>
                <a:ea typeface="+mn-ea"/>
                <a:cs typeface="+mn-cs"/>
              </a:rPr>
              <a:t> until t=</a:t>
            </a:r>
            <a:r>
              <a:rPr lang="en-US" sz="1200" kern="1200" dirty="0" err="1">
                <a:solidFill>
                  <a:schemeClr val="tx1"/>
                </a:solidFill>
                <a:effectLst/>
                <a:latin typeface="+mn-lt"/>
                <a:ea typeface="+mn-ea"/>
                <a:cs typeface="+mn-cs"/>
              </a:rPr>
              <a:t>t_bo</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Both BSG and RSG progenitors are more common than WR stars. But the occurrence of relativistic jets in these </a:t>
            </a:r>
            <a:r>
              <a:rPr lang="en-US" sz="1200" kern="1200" dirty="0" err="1">
                <a:solidFill>
                  <a:schemeClr val="tx1"/>
                </a:solidFill>
                <a:effectLst/>
                <a:latin typeface="+mn-lt"/>
                <a:ea typeface="+mn-ea"/>
                <a:cs typeface="+mn-cs"/>
              </a:rPr>
              <a:t>supergiants</a:t>
            </a:r>
            <a:r>
              <a:rPr lang="en-US" sz="1200" kern="1200" dirty="0">
                <a:solidFill>
                  <a:schemeClr val="tx1"/>
                </a:solidFill>
                <a:effectLst/>
                <a:latin typeface="+mn-lt"/>
                <a:ea typeface="+mn-ea"/>
                <a:cs typeface="+mn-cs"/>
              </a:rPr>
              <a:t> remain highly uncertain. As jets from these </a:t>
            </a:r>
            <a:r>
              <a:rPr lang="en-US" sz="1200" kern="1200" dirty="0" err="1">
                <a:solidFill>
                  <a:schemeClr val="tx1"/>
                </a:solidFill>
                <a:effectLst/>
                <a:latin typeface="+mn-lt"/>
                <a:ea typeface="+mn-ea"/>
                <a:cs typeface="+mn-cs"/>
              </a:rPr>
              <a:t>supergiants</a:t>
            </a:r>
            <a:r>
              <a:rPr lang="en-US" sz="1200" kern="1200" dirty="0">
                <a:solidFill>
                  <a:schemeClr val="tx1"/>
                </a:solidFill>
                <a:effectLst/>
                <a:latin typeface="+mn-lt"/>
                <a:ea typeface="+mn-ea"/>
                <a:cs typeface="+mn-cs"/>
              </a:rPr>
              <a:t> are harder to detect electromagnetically, their potential as neutrino sources is worth exploring.</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indent="-171450">
              <a:buFont typeface="Arial"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BCB68E-650A-42C0-B300-DF98D684188C}" type="slidenum">
              <a:rPr lang="en-US" smtClean="0"/>
              <a:t>14</a:t>
            </a:fld>
            <a:endParaRPr lang="en-US"/>
          </a:p>
        </p:txBody>
      </p:sp>
    </p:spTree>
    <p:extLst>
      <p:ext uri="{BB962C8B-B14F-4D97-AF65-F5344CB8AC3E}">
        <p14:creationId xmlns:p14="http://schemas.microsoft.com/office/powerpoint/2010/main" val="23629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a:solidFill>
                  <a:schemeClr val="tx1"/>
                </a:solidFill>
                <a:effectLst/>
                <a:latin typeface="+mn-lt"/>
                <a:ea typeface="+mn-ea"/>
                <a:cs typeface="+mn-cs"/>
              </a:rPr>
              <a:t>Neutrino </a:t>
            </a:r>
            <a:r>
              <a:rPr lang="en-US" sz="1200" kern="1200" dirty="0" err="1">
                <a:solidFill>
                  <a:schemeClr val="tx1"/>
                </a:solidFill>
                <a:effectLst/>
                <a:latin typeface="+mn-lt"/>
                <a:ea typeface="+mn-ea"/>
                <a:cs typeface="+mn-cs"/>
              </a:rPr>
              <a:t>fluence</a:t>
            </a:r>
            <a:r>
              <a:rPr lang="en-US" sz="1200" kern="1200" dirty="0">
                <a:solidFill>
                  <a:schemeClr val="tx1"/>
                </a:solidFill>
                <a:effectLst/>
                <a:latin typeface="+mn-lt"/>
                <a:ea typeface="+mn-ea"/>
                <a:cs typeface="+mn-cs"/>
              </a:rPr>
              <a:t> is the time integrated</a:t>
            </a:r>
            <a:r>
              <a:rPr lang="en-US" sz="1200" kern="1200" baseline="0" dirty="0">
                <a:solidFill>
                  <a:schemeClr val="tx1"/>
                </a:solidFill>
                <a:effectLst/>
                <a:latin typeface="+mn-lt"/>
                <a:ea typeface="+mn-ea"/>
                <a:cs typeface="+mn-cs"/>
              </a:rPr>
              <a:t> neutrino flux until the breakout time </a:t>
            </a:r>
          </a:p>
          <a:p>
            <a:pPr marL="171450" indent="-171450">
              <a:buFont typeface="Arial" charset="0"/>
              <a:buChar char="•"/>
            </a:pP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High L and large LF for magnetised jets propagating in RSG present the most promising scenario for the detection of N &gt; few x 10 events above 10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with IceCube-Gen2.</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WR: neutrinos with E &gt; 10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are scarce due to strong IC cooling at breakout times and strong neutrino attenuation at earlier times, </a:t>
            </a:r>
            <a:r>
              <a:rPr lang="en-US" sz="1200" kern="1200" dirty="0" err="1">
                <a:solidFill>
                  <a:schemeClr val="tx1"/>
                </a:solidFill>
                <a:effectLst/>
                <a:latin typeface="+mn-lt"/>
                <a:ea typeface="+mn-ea"/>
                <a:cs typeface="+mn-cs"/>
              </a:rPr>
              <a:t>fluence</a:t>
            </a:r>
            <a:r>
              <a:rPr lang="en-US" sz="1200" kern="1200" dirty="0">
                <a:solidFill>
                  <a:schemeClr val="tx1"/>
                </a:solidFill>
                <a:effectLst/>
                <a:latin typeface="+mn-lt"/>
                <a:ea typeface="+mn-ea"/>
                <a:cs typeface="+mn-cs"/>
              </a:rPr>
              <a:t> too small to yield observable neutrino signal</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For BSG and RSG progenitors with larger radii, observed neutrino </a:t>
            </a:r>
            <a:r>
              <a:rPr lang="en-US" sz="1200" kern="1200" dirty="0" err="1">
                <a:solidFill>
                  <a:schemeClr val="tx1"/>
                </a:solidFill>
                <a:effectLst/>
                <a:latin typeface="+mn-lt"/>
                <a:ea typeface="+mn-ea"/>
                <a:cs typeface="+mn-cs"/>
              </a:rPr>
              <a:t>fluence</a:t>
            </a:r>
            <a:r>
              <a:rPr lang="en-US" sz="1200" kern="1200" dirty="0">
                <a:solidFill>
                  <a:schemeClr val="tx1"/>
                </a:solidFill>
                <a:effectLst/>
                <a:latin typeface="+mn-lt"/>
                <a:ea typeface="+mn-ea"/>
                <a:cs typeface="+mn-cs"/>
              </a:rPr>
              <a:t> is a result of late time emission when attenuation is negligible.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indent="-171450">
              <a:buFont typeface="Arial"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BCB68E-650A-42C0-B300-DF98D684188C}" type="slidenum">
              <a:rPr lang="en-US" smtClean="0"/>
              <a:t>15</a:t>
            </a:fld>
            <a:endParaRPr lang="en-US"/>
          </a:p>
        </p:txBody>
      </p:sp>
    </p:spTree>
    <p:extLst>
      <p:ext uri="{BB962C8B-B14F-4D97-AF65-F5344CB8AC3E}">
        <p14:creationId xmlns:p14="http://schemas.microsoft.com/office/powerpoint/2010/main" val="1035507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a:solidFill>
                  <a:schemeClr val="tx1"/>
                </a:solidFill>
                <a:effectLst/>
                <a:latin typeface="+mn-lt"/>
                <a:ea typeface="+mn-ea"/>
                <a:cs typeface="+mn-cs"/>
              </a:rPr>
              <a:t>High </a:t>
            </a:r>
            <a:r>
              <a:rPr lang="en-US" sz="1200" kern="1200" dirty="0">
                <a:solidFill>
                  <a:schemeClr val="tx1"/>
                </a:solidFill>
                <a:effectLst/>
                <a:latin typeface="+mn-lt"/>
                <a:ea typeface="+mn-ea"/>
                <a:cs typeface="+mn-cs"/>
              </a:rPr>
              <a:t>L and large LF for magnetised jets propagating in RSG present the most promising scenario for the detection of N &gt; few x 10 events above 10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with IceCube-Gen2.</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as the minimum detectable neutrino energy.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a:solidFill>
                <a:schemeClr val="tx1"/>
              </a:solidFill>
              <a:effectLst/>
              <a:latin typeface="+mn-lt"/>
              <a:ea typeface="+mn-ea"/>
              <a:cs typeface="+mn-cs"/>
            </a:endParaRPr>
          </a:p>
          <a:p>
            <a:pPr marL="171450" indent="-171450">
              <a:buFont typeface="Arial"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BCB68E-650A-42C0-B300-DF98D684188C}" type="slidenum">
              <a:rPr lang="en-US" smtClean="0"/>
              <a:t>16</a:t>
            </a:fld>
            <a:endParaRPr lang="en-US"/>
          </a:p>
        </p:txBody>
      </p:sp>
    </p:spTree>
    <p:extLst>
      <p:ext uri="{BB962C8B-B14F-4D97-AF65-F5344CB8AC3E}">
        <p14:creationId xmlns:p14="http://schemas.microsoft.com/office/powerpoint/2010/main" val="156904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a:t>
            </a:r>
            <a:r>
              <a:rPr lang="en-US" sz="1200" kern="1200" baseline="0" dirty="0">
                <a:solidFill>
                  <a:schemeClr val="tx1"/>
                </a:solidFill>
                <a:effectLst/>
                <a:latin typeface="+mn-lt"/>
                <a:ea typeface="+mn-ea"/>
                <a:cs typeface="+mn-cs"/>
              </a:rPr>
              <a:t> I </a:t>
            </a:r>
            <a:r>
              <a:rPr lang="en-US" sz="1200" kern="1200" baseline="0" dirty="0" err="1">
                <a:solidFill>
                  <a:schemeClr val="tx1"/>
                </a:solidFill>
                <a:effectLst/>
                <a:latin typeface="+mn-lt"/>
                <a:ea typeface="+mn-ea"/>
                <a:cs typeface="+mn-cs"/>
              </a:rPr>
              <a:t>summarise</a:t>
            </a:r>
            <a:r>
              <a:rPr lang="en-US" sz="1200" kern="1200" baseline="0" dirty="0">
                <a:solidFill>
                  <a:schemeClr val="tx1"/>
                </a:solidFill>
                <a:effectLst/>
                <a:latin typeface="+mn-lt"/>
                <a:ea typeface="+mn-ea"/>
                <a:cs typeface="+mn-cs"/>
              </a:rPr>
              <a:t> the main results of our work.</a:t>
            </a: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17</a:t>
            </a:fld>
            <a:endParaRPr lang="en-US"/>
          </a:p>
        </p:txBody>
      </p:sp>
    </p:spTree>
    <p:extLst>
      <p:ext uri="{BB962C8B-B14F-4D97-AF65-F5344CB8AC3E}">
        <p14:creationId xmlns:p14="http://schemas.microsoft.com/office/powerpoint/2010/main" val="2542776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that, </a:t>
            </a:r>
            <a:r>
              <a:rPr lang="en-US" dirty="0"/>
              <a:t>I thank </a:t>
            </a:r>
            <a:r>
              <a:rPr lang="en-US"/>
              <a:t>you all for </a:t>
            </a:r>
            <a:r>
              <a:rPr lang="en-US" dirty="0"/>
              <a:t>your time and I’m happy to take any questions.</a:t>
            </a:r>
          </a:p>
        </p:txBody>
      </p:sp>
      <p:sp>
        <p:nvSpPr>
          <p:cNvPr id="4" name="Slide Number Placeholder 3"/>
          <p:cNvSpPr>
            <a:spLocks noGrp="1"/>
          </p:cNvSpPr>
          <p:nvPr>
            <p:ph type="sldNum" sz="quarter" idx="5"/>
          </p:nvPr>
        </p:nvSpPr>
        <p:spPr/>
        <p:txBody>
          <a:bodyPr/>
          <a:lstStyle/>
          <a:p>
            <a:fld id="{FABCB68E-650A-42C0-B300-DF98D684188C}" type="slidenum">
              <a:rPr lang="en-US" smtClean="0"/>
              <a:t>18</a:t>
            </a:fld>
            <a:endParaRPr lang="en-US"/>
          </a:p>
        </p:txBody>
      </p:sp>
    </p:spTree>
    <p:extLst>
      <p:ext uri="{BB962C8B-B14F-4D97-AF65-F5344CB8AC3E}">
        <p14:creationId xmlns:p14="http://schemas.microsoft.com/office/powerpoint/2010/main" val="272153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a magnetised jet with luminosity </a:t>
            </a:r>
            <a:r>
              <a:rPr lang="en-US" baseline="0" dirty="0" err="1"/>
              <a:t>L</a:t>
            </a:r>
            <a:r>
              <a:rPr lang="en-US" baseline="-25000" dirty="0" err="1"/>
              <a:t>j</a:t>
            </a:r>
            <a:r>
              <a:rPr lang="en-US" baseline="0" dirty="0"/>
              <a:t> injected with opening angle </a:t>
            </a:r>
            <a:r>
              <a:rPr lang="en-US" baseline="0" dirty="0" err="1"/>
              <a:t>θ</a:t>
            </a:r>
            <a:r>
              <a:rPr lang="en-US" baseline="-25000" dirty="0" err="1"/>
              <a:t>j</a:t>
            </a:r>
            <a:r>
              <a:rPr lang="en-US" baseline="0" dirty="0"/>
              <a:t> into a medium of density </a:t>
            </a:r>
            <a:r>
              <a:rPr lang="en-US" baseline="0" dirty="0" err="1"/>
              <a:t>ρ</a:t>
            </a:r>
            <a:r>
              <a:rPr lang="en-US" baseline="-25000" dirty="0" err="1"/>
              <a:t>a</a:t>
            </a:r>
            <a:r>
              <a:rPr lang="en-US" baseline="0" dirty="0"/>
              <a:t>(z). </a:t>
            </a:r>
          </a:p>
          <a:p>
            <a:r>
              <a:rPr lang="en-US" baseline="0" dirty="0"/>
              <a:t>As jet propagates through stellar envelope, it forms a bow shock around jet-head which dissipates jet energy onto the cocoon. The mildly relativistic cocoon, in turn, exerts pressure on the jet to potentially collimate it and thereby changing its propagation velocity. </a:t>
            </a:r>
          </a:p>
          <a:p>
            <a:endParaRPr lang="en-US" baseline="0" dirty="0"/>
          </a:p>
          <a:p>
            <a:r>
              <a:rPr lang="en-US" baseline="0" dirty="0"/>
              <a:t>Velocity of the jet-head is determined by ram pressure balance between shocked jet and shocked envelope.</a:t>
            </a:r>
          </a:p>
          <a:p>
            <a:endParaRPr lang="en-US" baseline="0" dirty="0"/>
          </a:p>
          <a:p>
            <a:r>
              <a:rPr lang="en-US" baseline="0" dirty="0" err="1"/>
              <a:t>η</a:t>
            </a:r>
            <a:r>
              <a:rPr lang="en-US" baseline="0" dirty="0"/>
              <a:t> ~ 0-1 represents fraction of energy that flows into the jet head and deposits into the cocoon.</a:t>
            </a:r>
          </a:p>
          <a:p>
            <a:endParaRPr lang="en-US" baseline="0" dirty="0"/>
          </a:p>
          <a:p>
            <a:pPr marL="171450" indent="-171450">
              <a:buFont typeface="Arial" charset="0"/>
              <a:buChar char="•"/>
            </a:pPr>
            <a:r>
              <a:rPr lang="en-US" baseline="0" dirty="0"/>
              <a:t>Jets originating with stronger </a:t>
            </a:r>
            <a:r>
              <a:rPr lang="en-US" baseline="0" dirty="0" err="1"/>
              <a:t>B</a:t>
            </a:r>
            <a:r>
              <a:rPr lang="en-US" baseline="-25000" dirty="0" err="1"/>
              <a:t>dip</a:t>
            </a:r>
            <a:r>
              <a:rPr lang="en-US" baseline="0" dirty="0"/>
              <a:t> and rapid P</a:t>
            </a:r>
            <a:r>
              <a:rPr lang="en-US" baseline="-25000" dirty="0"/>
              <a:t>0</a:t>
            </a:r>
            <a:r>
              <a:rPr lang="en-US" baseline="0" dirty="0"/>
              <a:t> deposit more energy into the cocoon. More energy deposited into cocoon for BSG and RSG compared to WR, due to larger R</a:t>
            </a:r>
            <a:r>
              <a:rPr lang="en-US" baseline="-25000" dirty="0"/>
              <a:t>*</a:t>
            </a:r>
            <a:r>
              <a:rPr lang="en-US" baseline="0" dirty="0"/>
              <a:t> and longer </a:t>
            </a:r>
            <a:r>
              <a:rPr lang="en-US" baseline="0" dirty="0" err="1"/>
              <a:t>t</a:t>
            </a:r>
            <a:r>
              <a:rPr lang="en-US" baseline="-25000" dirty="0" err="1"/>
              <a:t>bo</a:t>
            </a:r>
            <a:r>
              <a:rPr lang="en-US" baseline="0" dirty="0"/>
              <a:t>.</a:t>
            </a: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20</a:t>
            </a:fld>
            <a:endParaRPr lang="en-US"/>
          </a:p>
        </p:txBody>
      </p:sp>
    </p:spTree>
    <p:extLst>
      <p:ext uri="{BB962C8B-B14F-4D97-AF65-F5344CB8AC3E}">
        <p14:creationId xmlns:p14="http://schemas.microsoft.com/office/powerpoint/2010/main" val="180328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Properties of neutrino driven PNS winds: </a:t>
            </a:r>
          </a:p>
          <a:p>
            <a:pPr marL="171450" indent="-171450">
              <a:buFont typeface="Arial" panose="020B0604020202020204" pitchFamily="34" charset="0"/>
              <a:buChar char="•"/>
            </a:pPr>
            <a:r>
              <a:rPr lang="en-US" dirty="0"/>
              <a:t>outflow structure</a:t>
            </a:r>
          </a:p>
          <a:p>
            <a:pPr marL="171450" indent="-171450">
              <a:buFont typeface="Arial" panose="020B0604020202020204" pitchFamily="34" charset="0"/>
              <a:buChar char="•"/>
            </a:pPr>
            <a:r>
              <a:rPr lang="en-US" dirty="0"/>
              <a:t>nucleosynthesis </a:t>
            </a:r>
          </a:p>
          <a:p>
            <a:pPr marL="171450" indent="-171450">
              <a:buFont typeface="Arial" panose="020B0604020202020204" pitchFamily="34" charset="0"/>
              <a:buChar char="•"/>
            </a:pPr>
            <a:r>
              <a:rPr lang="en-US" dirty="0"/>
              <a:t>particle acceleration</a:t>
            </a:r>
          </a:p>
          <a:p>
            <a:pPr marL="171450" indent="-171450">
              <a:buFont typeface="Arial" panose="020B0604020202020204" pitchFamily="34" charset="0"/>
              <a:buChar char="•"/>
            </a:pPr>
            <a:r>
              <a:rPr lang="en-US" dirty="0"/>
              <a:t>survival </a:t>
            </a:r>
          </a:p>
        </p:txBody>
      </p:sp>
      <p:sp>
        <p:nvSpPr>
          <p:cNvPr id="4" name="Slide Number Placeholder 3"/>
          <p:cNvSpPr>
            <a:spLocks noGrp="1"/>
          </p:cNvSpPr>
          <p:nvPr>
            <p:ph type="sldNum" sz="quarter" idx="5"/>
          </p:nvPr>
        </p:nvSpPr>
        <p:spPr/>
        <p:txBody>
          <a:bodyPr/>
          <a:lstStyle/>
          <a:p>
            <a:fld id="{FABCB68E-650A-42C0-B300-DF98D684188C}" type="slidenum">
              <a:rPr lang="en-US" smtClean="0"/>
              <a:t>2</a:t>
            </a:fld>
            <a:endParaRPr lang="en-US"/>
          </a:p>
        </p:txBody>
      </p:sp>
    </p:spTree>
    <p:extLst>
      <p:ext uri="{BB962C8B-B14F-4D97-AF65-F5344CB8AC3E}">
        <p14:creationId xmlns:p14="http://schemas.microsoft.com/office/powerpoint/2010/main" val="69294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Observed</a:t>
            </a:r>
            <a:r>
              <a:rPr lang="en-US" baseline="0" dirty="0"/>
              <a:t> jet duration is the difference between engine’s operation time (</a:t>
            </a:r>
            <a:r>
              <a:rPr lang="en-US" baseline="0" dirty="0" err="1"/>
              <a:t>t_eng</a:t>
            </a:r>
            <a:r>
              <a:rPr lang="en-US" baseline="0" dirty="0"/>
              <a:t>) and jet’s breakout time (</a:t>
            </a:r>
            <a:r>
              <a:rPr lang="en-US" baseline="0" dirty="0" err="1"/>
              <a:t>t_bo</a:t>
            </a:r>
            <a:r>
              <a:rPr lang="en-US" baseline="0" dirty="0"/>
              <a:t>). For successful jet breakout, central engine has to be active for </a:t>
            </a:r>
            <a:r>
              <a:rPr lang="en-US" baseline="0" dirty="0" err="1"/>
              <a:t>atleast</a:t>
            </a:r>
            <a:r>
              <a:rPr lang="en-US" baseline="0" dirty="0"/>
              <a:t> threshold activity time </a:t>
            </a:r>
            <a:r>
              <a:rPr lang="en-US" baseline="0" dirty="0" err="1"/>
              <a:t>t_th</a:t>
            </a:r>
            <a:r>
              <a:rPr lang="en-US" baseline="0" dirty="0"/>
              <a:t> = </a:t>
            </a:r>
            <a:r>
              <a:rPr lang="en-US" baseline="0" dirty="0" err="1"/>
              <a:t>t_bo</a:t>
            </a:r>
            <a:r>
              <a:rPr lang="en-US" baseline="0" dirty="0"/>
              <a:t> </a:t>
            </a:r>
            <a:r>
              <a:rPr lang="mr-IN" baseline="0" dirty="0"/>
              <a:t>–</a:t>
            </a:r>
            <a:r>
              <a:rPr lang="en-US" baseline="0" dirty="0"/>
              <a:t> R_*/c. </a:t>
            </a:r>
          </a:p>
          <a:p>
            <a:endParaRPr lang="en-US" baseline="0" dirty="0"/>
          </a:p>
          <a:p>
            <a:r>
              <a:rPr lang="en-US" baseline="0" dirty="0"/>
              <a:t>For choked jets, the cocoon is the only component that breaks out from the star and spreads quasi-spherically</a:t>
            </a:r>
          </a:p>
          <a:p>
            <a:endParaRPr lang="en-US" baseline="0" dirty="0"/>
          </a:p>
          <a:p>
            <a:r>
              <a:rPr lang="en-US" baseline="0" dirty="0" err="1"/>
              <a:t>E</a:t>
            </a:r>
            <a:r>
              <a:rPr lang="en-US" baseline="-25000" dirty="0" err="1"/>
              <a:t>j,iso</a:t>
            </a:r>
            <a:r>
              <a:rPr lang="en-US" baseline="0" dirty="0"/>
              <a:t>/</a:t>
            </a:r>
            <a:r>
              <a:rPr lang="en-US" baseline="0" dirty="0" err="1"/>
              <a:t>E</a:t>
            </a:r>
            <a:r>
              <a:rPr lang="en-US" baseline="-25000" dirty="0" err="1"/>
              <a:t>ej</a:t>
            </a:r>
            <a:r>
              <a:rPr lang="en-US" baseline="0" dirty="0"/>
              <a:t> ∝ θ</a:t>
            </a:r>
            <a:r>
              <a:rPr lang="en-US" baseline="-25000" dirty="0"/>
              <a:t>j</a:t>
            </a:r>
            <a:r>
              <a:rPr lang="en-US" baseline="30000" dirty="0"/>
              <a:t>-4</a:t>
            </a:r>
            <a:r>
              <a:rPr lang="en-US" baseline="0" dirty="0"/>
              <a:t>, breakout criterion has a weak dependence on P</a:t>
            </a:r>
            <a:r>
              <a:rPr lang="en-US" baseline="-25000" dirty="0"/>
              <a:t>0</a:t>
            </a:r>
            <a:r>
              <a:rPr lang="en-US" baseline="0" dirty="0"/>
              <a:t>, outflows from PNS with </a:t>
            </a:r>
            <a:r>
              <a:rPr lang="en-US" baseline="0" dirty="0" err="1"/>
              <a:t>B</a:t>
            </a:r>
            <a:r>
              <a:rPr lang="en-US" baseline="-25000" dirty="0" err="1"/>
              <a:t>dip</a:t>
            </a:r>
            <a:r>
              <a:rPr lang="en-US" baseline="0" dirty="0"/>
              <a:t> &lt; 3x10</a:t>
            </a:r>
            <a:r>
              <a:rPr lang="en-US" baseline="30000" dirty="0"/>
              <a:t>15</a:t>
            </a:r>
            <a:r>
              <a:rPr lang="en-US" baseline="0" dirty="0"/>
              <a:t> G can get choked inside WR stars. </a:t>
            </a: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21</a:t>
            </a:fld>
            <a:endParaRPr lang="en-US"/>
          </a:p>
        </p:txBody>
      </p:sp>
    </p:spTree>
    <p:extLst>
      <p:ext uri="{BB962C8B-B14F-4D97-AF65-F5344CB8AC3E}">
        <p14:creationId xmlns:p14="http://schemas.microsoft.com/office/powerpoint/2010/main" val="36129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n-capture process (main subject for remainder of this talk) is rapid neutron capture</a:t>
            </a:r>
            <a:r>
              <a:rPr lang="en-US" baseline="0" dirty="0"/>
              <a:t> (</a:t>
            </a:r>
            <a:r>
              <a:rPr lang="en-US" dirty="0"/>
              <a:t>r-process), responsible for creating other half of heavy elements. Similar in spirit to s-process, but happens much quicker as name implies. In r-process, seed nuclei rapidly acquire neutrons so that they reach very high ‘A’. Whereas in s-process, only a few neutrons were captured over 10-100 years; in r-process, 100 neutron captures occur every second. The newly formed – very neutron rich – nuclei, however, are unstable and undergo a series of decays into stable nuclei.</a:t>
            </a:r>
          </a:p>
          <a:p>
            <a:endParaRPr lang="en-US" dirty="0"/>
          </a:p>
          <a:p>
            <a:r>
              <a:rPr lang="en-US" dirty="0"/>
              <a:t>This process can be visualized through the animation on the right. Here, the colors correspond to abundance (relative amount), so the further away from blue you get, the more you have of a particular nucleus. The x-axis corresponds to the number of neutrons in a nucleus and the y-axis corresponds to the number of protons. </a:t>
            </a:r>
          </a:p>
          <a:p>
            <a:r>
              <a:rPr lang="en-US" dirty="0"/>
              <a:t>As you watch the animation, you will </a:t>
            </a:r>
            <a:r>
              <a:rPr lang="en-US" b="1" dirty="0"/>
              <a:t>first see that the colors are first going to the right of the diagram as many neutrons are captured quickly onto the seed nuclei</a:t>
            </a:r>
            <a:r>
              <a:rPr lang="en-US" dirty="0"/>
              <a:t>. </a:t>
            </a:r>
            <a:r>
              <a:rPr lang="en-US" b="1" dirty="0"/>
              <a:t>In the last few frames, the colors then move up and to the left. This up-left movement comes from decay of unstable nuclei </a:t>
            </a:r>
            <a:r>
              <a:rPr lang="en-US" dirty="0"/>
              <a:t>– in other words, neutrons decay into protons to become more stable.</a:t>
            </a:r>
          </a:p>
        </p:txBody>
      </p:sp>
      <p:sp>
        <p:nvSpPr>
          <p:cNvPr id="4" name="Slide Number Placeholder 3"/>
          <p:cNvSpPr>
            <a:spLocks noGrp="1"/>
          </p:cNvSpPr>
          <p:nvPr>
            <p:ph type="sldNum" sz="quarter" idx="5"/>
          </p:nvPr>
        </p:nvSpPr>
        <p:spPr/>
        <p:txBody>
          <a:bodyPr/>
          <a:lstStyle/>
          <a:p>
            <a:fld id="{FABCB68E-650A-42C0-B300-DF98D684188C}" type="slidenum">
              <a:rPr lang="en-US" smtClean="0"/>
              <a:t>22</a:t>
            </a:fld>
            <a:endParaRPr lang="en-US"/>
          </a:p>
        </p:txBody>
      </p:sp>
    </p:spTree>
    <p:extLst>
      <p:ext uri="{BB962C8B-B14F-4D97-AF65-F5344CB8AC3E}">
        <p14:creationId xmlns:p14="http://schemas.microsoft.com/office/powerpoint/2010/main" val="209159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While weakly magnetised</a:t>
            </a:r>
            <a:r>
              <a:rPr lang="en-US" baseline="0" dirty="0"/>
              <a:t> outflows with </a:t>
            </a:r>
            <a:r>
              <a:rPr lang="en-US" baseline="0" dirty="0" err="1"/>
              <a:t>B</a:t>
            </a:r>
            <a:r>
              <a:rPr lang="en-US" baseline="-25000" dirty="0" err="1"/>
              <a:t>dip</a:t>
            </a:r>
            <a:r>
              <a:rPr lang="en-US" baseline="0" dirty="0"/>
              <a:t> &lt; 3x10</a:t>
            </a:r>
            <a:r>
              <a:rPr lang="en-US" baseline="30000" dirty="0"/>
              <a:t>15</a:t>
            </a:r>
            <a:r>
              <a:rPr lang="en-US" baseline="0" dirty="0"/>
              <a:t> G are non-relativistic at breakout, outflows with </a:t>
            </a:r>
            <a:r>
              <a:rPr lang="en-US" baseline="0" dirty="0" err="1"/>
              <a:t>B</a:t>
            </a:r>
            <a:r>
              <a:rPr lang="en-US" baseline="-25000" dirty="0" err="1"/>
              <a:t>dip</a:t>
            </a:r>
            <a:r>
              <a:rPr lang="en-US" baseline="0" dirty="0"/>
              <a:t> &gt; 1.5x10</a:t>
            </a:r>
            <a:r>
              <a:rPr lang="en-US" baseline="30000" dirty="0"/>
              <a:t>16</a:t>
            </a:r>
            <a:r>
              <a:rPr lang="en-US" baseline="0" dirty="0"/>
              <a:t> G and P</a:t>
            </a:r>
            <a:r>
              <a:rPr lang="en-US" baseline="-25000" dirty="0"/>
              <a:t>0</a:t>
            </a:r>
            <a:r>
              <a:rPr lang="en-US" baseline="0" dirty="0"/>
              <a:t> &gt; 2.5ms result in highly relativistic jets.</a:t>
            </a:r>
          </a:p>
          <a:p>
            <a:pPr marL="171450" indent="-171450">
              <a:buFont typeface="Arial" charset="0"/>
              <a:buChar char="•"/>
            </a:pPr>
            <a:endParaRPr lang="en-US" baseline="0" dirty="0"/>
          </a:p>
          <a:p>
            <a:pPr marL="171450" indent="-171450">
              <a:buFont typeface="Arial" charset="0"/>
              <a:buChar char="•"/>
            </a:pPr>
            <a:r>
              <a:rPr lang="en-US" baseline="0" dirty="0"/>
              <a:t>Wind power </a:t>
            </a:r>
            <a:r>
              <a:rPr lang="en-US" baseline="0" dirty="0" err="1"/>
              <a:t>Edot</a:t>
            </a:r>
            <a:r>
              <a:rPr lang="en-US" baseline="-25000" dirty="0" err="1"/>
              <a:t>tot</a:t>
            </a:r>
            <a:r>
              <a:rPr lang="en-US" baseline="0" dirty="0"/>
              <a:t> is dominated by magnetic power </a:t>
            </a:r>
            <a:r>
              <a:rPr lang="en-US" baseline="0" dirty="0" err="1"/>
              <a:t>Edot</a:t>
            </a:r>
            <a:r>
              <a:rPr lang="en-US" baseline="-25000" dirty="0" err="1"/>
              <a:t>mag</a:t>
            </a:r>
            <a:r>
              <a:rPr lang="en-US" baseline="0" dirty="0"/>
              <a:t> for outflows with large </a:t>
            </a:r>
            <a:r>
              <a:rPr lang="en-US" baseline="0" dirty="0" err="1"/>
              <a:t>magnetisation</a:t>
            </a:r>
            <a:r>
              <a:rPr lang="en-US" baseline="0" dirty="0"/>
              <a:t> </a:t>
            </a:r>
          </a:p>
          <a:p>
            <a:pPr marL="171450" indent="-171450">
              <a:buFont typeface="Arial" charset="0"/>
              <a:buChar char="•"/>
            </a:pPr>
            <a:endParaRPr lang="en-US" baseline="0" dirty="0"/>
          </a:p>
          <a:p>
            <a:pPr marL="171450" indent="-171450">
              <a:buFont typeface="Arial" charset="0"/>
              <a:buChar char="•"/>
            </a:pPr>
            <a:r>
              <a:rPr lang="en-US" baseline="0" dirty="0"/>
              <a:t>Stronger magnetic fields and faster rotation rates both assist in elevating </a:t>
            </a:r>
            <a:r>
              <a:rPr lang="en-US" baseline="0" dirty="0" err="1"/>
              <a:t>Edot</a:t>
            </a:r>
            <a:r>
              <a:rPr lang="en-US" baseline="-25000" dirty="0" err="1"/>
              <a:t>tot</a:t>
            </a:r>
            <a:r>
              <a:rPr lang="en-US" baseline="-25000" dirty="0"/>
              <a:t> </a:t>
            </a:r>
          </a:p>
          <a:p>
            <a:pPr marL="171450" indent="-171450">
              <a:buFont typeface="Arial" charset="0"/>
              <a:buChar char="•"/>
            </a:pPr>
            <a:endParaRPr lang="en-US" baseline="0" dirty="0"/>
          </a:p>
          <a:p>
            <a:pPr marL="171450" indent="-171450">
              <a:buFont typeface="Arial" charset="0"/>
              <a:buChar char="•"/>
            </a:pPr>
            <a:r>
              <a:rPr lang="en-US" baseline="0" dirty="0" err="1"/>
              <a:t>S</a:t>
            </a:r>
            <a:r>
              <a:rPr lang="en-US" baseline="-25000" dirty="0" err="1"/>
              <a:t>wind</a:t>
            </a:r>
            <a:r>
              <a:rPr lang="en-US" baseline="0" dirty="0"/>
              <a:t> stays roughly constant over PNS cooling phase as increase in value of S(</a:t>
            </a:r>
            <a:r>
              <a:rPr lang="en-US" baseline="0" dirty="0" err="1"/>
              <a:t>Ω</a:t>
            </a:r>
            <a:r>
              <a:rPr lang="en-US" baseline="0" dirty="0"/>
              <a:t>=0) is compensated by the exponential suppression factor. At late times t ~ </a:t>
            </a:r>
            <a:r>
              <a:rPr lang="en-US" baseline="0" dirty="0" err="1"/>
              <a:t>t</a:t>
            </a:r>
            <a:r>
              <a:rPr lang="en-US" baseline="-25000" dirty="0" err="1"/>
              <a:t>thin</a:t>
            </a:r>
            <a:r>
              <a:rPr lang="en-US" baseline="0" dirty="0"/>
              <a:t>, </a:t>
            </a:r>
            <a:r>
              <a:rPr lang="en-US" baseline="0" dirty="0" err="1"/>
              <a:t>t</a:t>
            </a:r>
            <a:r>
              <a:rPr lang="en-US" baseline="-25000" dirty="0" err="1"/>
              <a:t>exp</a:t>
            </a:r>
            <a:r>
              <a:rPr lang="en-US" baseline="0" dirty="0"/>
              <a:t> becomes comparable to the timescale over which the wind </a:t>
            </a:r>
            <a:r>
              <a:rPr lang="en-US" baseline="0" dirty="0" err="1"/>
              <a:t>magnetisation</a:t>
            </a:r>
            <a:r>
              <a:rPr lang="en-US" baseline="0" dirty="0"/>
              <a:t> changes. </a:t>
            </a:r>
            <a:endParaRPr lang="en-US" baseline="-25000" dirty="0"/>
          </a:p>
        </p:txBody>
      </p:sp>
      <p:sp>
        <p:nvSpPr>
          <p:cNvPr id="4" name="Slide Number Placeholder 3"/>
          <p:cNvSpPr>
            <a:spLocks noGrp="1"/>
          </p:cNvSpPr>
          <p:nvPr>
            <p:ph type="sldNum" sz="quarter" idx="5"/>
          </p:nvPr>
        </p:nvSpPr>
        <p:spPr/>
        <p:txBody>
          <a:bodyPr/>
          <a:lstStyle/>
          <a:p>
            <a:fld id="{FABCB68E-650A-42C0-B300-DF98D684188C}" type="slidenum">
              <a:rPr lang="en-US" smtClean="0"/>
              <a:t>23</a:t>
            </a:fld>
            <a:endParaRPr lang="en-US"/>
          </a:p>
        </p:txBody>
      </p:sp>
    </p:spTree>
    <p:extLst>
      <p:ext uri="{BB962C8B-B14F-4D97-AF65-F5344CB8AC3E}">
        <p14:creationId xmlns:p14="http://schemas.microsoft.com/office/powerpoint/2010/main" val="990060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nuclear reaction network is a tool that solves the set of coupled differential reaction rate equations to calculate how the abundances of nuclei change over time. </a:t>
            </a:r>
            <a:r>
              <a:rPr lang="en-US" dirty="0" err="1"/>
              <a:t>SkyNet</a:t>
            </a:r>
            <a:r>
              <a:rPr lang="en-US" dirty="0"/>
              <a:t> has data for around 8,000 species and includes a library of around 100,000 reactions. In order to solve this set of equations, </a:t>
            </a:r>
          </a:p>
          <a:p>
            <a:endParaRPr lang="en-US" dirty="0"/>
          </a:p>
          <a:p>
            <a:r>
              <a:rPr lang="en-US" dirty="0" err="1"/>
              <a:t>SkyNet</a:t>
            </a:r>
            <a:r>
              <a:rPr lang="en-US" dirty="0"/>
              <a:t> needs the density, temperature, and electron fraction information as a function of time for the astrophysical environment of interest. As long as the density and temperature are sufficiently high, the nucleosynthesis yields are primarily determined by the electron fraction.</a:t>
            </a:r>
          </a:p>
          <a:p>
            <a:endParaRPr lang="en-US" dirty="0"/>
          </a:p>
          <a:p>
            <a:r>
              <a:rPr lang="en-US" dirty="0"/>
              <a:t>With so many nuclear species and so many reactions, we can make very precise predictions for the abundance distributions from our r process candidate sites.</a:t>
            </a:r>
          </a:p>
        </p:txBody>
      </p:sp>
      <p:sp>
        <p:nvSpPr>
          <p:cNvPr id="4" name="Slide Number Placeholder 3"/>
          <p:cNvSpPr>
            <a:spLocks noGrp="1"/>
          </p:cNvSpPr>
          <p:nvPr>
            <p:ph type="sldNum" sz="quarter" idx="5"/>
          </p:nvPr>
        </p:nvSpPr>
        <p:spPr/>
        <p:txBody>
          <a:bodyPr/>
          <a:lstStyle/>
          <a:p>
            <a:fld id="{FABCB68E-650A-42C0-B300-DF98D684188C}" type="slidenum">
              <a:rPr lang="en-US" smtClean="0"/>
              <a:t>24</a:t>
            </a:fld>
            <a:endParaRPr lang="en-US"/>
          </a:p>
        </p:txBody>
      </p:sp>
    </p:spTree>
    <p:extLst>
      <p:ext uri="{BB962C8B-B14F-4D97-AF65-F5344CB8AC3E}">
        <p14:creationId xmlns:p14="http://schemas.microsoft.com/office/powerpoint/2010/main" val="511948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 colors are calculated assuming different initial densities and temperatures.</a:t>
            </a:r>
          </a:p>
          <a:p>
            <a:endParaRPr lang="en-US" dirty="0"/>
          </a:p>
          <a:p>
            <a:r>
              <a:rPr lang="en-US" dirty="0"/>
              <a:t>There are two notable peaks visible in this figure:</a:t>
            </a:r>
          </a:p>
          <a:p>
            <a:pPr marL="171450" indent="-171450">
              <a:buFont typeface="Arial" charset="0"/>
              <a:buChar char="•"/>
            </a:pPr>
            <a:r>
              <a:rPr lang="en-US" dirty="0"/>
              <a:t>The first is a peak around Fe-like elements but the second occurs near the first r-process peak. There are also some configurations like the one in green where heavier nuclei are synthesized close to the second r-process peak, but in much lower relative abundances. The main takeaway from this result is that protomagnetars can undergo some amount of heavy element nucleosynthesis or a ‘weak’ r process. </a:t>
            </a:r>
          </a:p>
        </p:txBody>
      </p:sp>
      <p:sp>
        <p:nvSpPr>
          <p:cNvPr id="4" name="Slide Number Placeholder 3"/>
          <p:cNvSpPr>
            <a:spLocks noGrp="1"/>
          </p:cNvSpPr>
          <p:nvPr>
            <p:ph type="sldNum" sz="quarter" idx="5"/>
          </p:nvPr>
        </p:nvSpPr>
        <p:spPr/>
        <p:txBody>
          <a:bodyPr/>
          <a:lstStyle/>
          <a:p>
            <a:fld id="{FABCB68E-650A-42C0-B300-DF98D684188C}" type="slidenum">
              <a:rPr lang="en-US" smtClean="0"/>
              <a:t>25</a:t>
            </a:fld>
            <a:endParaRPr lang="en-US"/>
          </a:p>
        </p:txBody>
      </p:sp>
    </p:spTree>
    <p:extLst>
      <p:ext uri="{BB962C8B-B14F-4D97-AF65-F5344CB8AC3E}">
        <p14:creationId xmlns:p14="http://schemas.microsoft.com/office/powerpoint/2010/main" val="239150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Distributions</a:t>
            </a:r>
            <a:r>
              <a:rPr lang="en-US" baseline="0" dirty="0"/>
              <a:t> of ejected</a:t>
            </a:r>
            <a:r>
              <a:rPr lang="en-US" dirty="0"/>
              <a:t> mass for BNS vs BHNS vs </a:t>
            </a:r>
            <a:r>
              <a:rPr lang="en-US" dirty="0" err="1"/>
              <a:t>CCSNe</a:t>
            </a:r>
            <a:r>
              <a:rPr lang="en-US" dirty="0"/>
              <a:t> MR vs </a:t>
            </a:r>
            <a:r>
              <a:rPr lang="en-US" dirty="0" err="1"/>
              <a:t>CCSNe</a:t>
            </a:r>
            <a:r>
              <a:rPr lang="en-US" baseline="0" dirty="0"/>
              <a:t> neutrino cases</a:t>
            </a:r>
            <a:endParaRPr lang="en-US" dirty="0"/>
          </a:p>
          <a:p>
            <a:endParaRPr lang="en-US" dirty="0"/>
          </a:p>
          <a:p>
            <a:r>
              <a:rPr lang="en-US" dirty="0"/>
              <a:t>On the left,</a:t>
            </a:r>
            <a:r>
              <a:rPr lang="en-US" baseline="0" dirty="0"/>
              <a:t> </a:t>
            </a:r>
            <a:r>
              <a:rPr lang="en-US" dirty="0"/>
              <a:t>distributions for dynamical ejecta of a typical BNS and BHNS scenario are shown in red and black. Results are the same qualitatively, but BHNS case ejects more mass. It also happens less frequently, however. So from a nucleosynthesis analysis alone it suggests that there are multiple sites of robust r-process nucleosynthesis.</a:t>
            </a:r>
          </a:p>
          <a:p>
            <a:endParaRPr lang="en-US" dirty="0"/>
          </a:p>
          <a:p>
            <a:r>
              <a:rPr lang="en-US" dirty="0"/>
              <a:t>On the right I am showing the distributions for the wind ejecta from both mergers as well as the neutrino-driven and </a:t>
            </a:r>
            <a:r>
              <a:rPr lang="en-US" dirty="0" err="1"/>
              <a:t>magnetorotational</a:t>
            </a:r>
            <a:r>
              <a:rPr lang="en-US" dirty="0"/>
              <a:t> supernovae. These scenarios eject relatively large amounts of first peak elements.</a:t>
            </a:r>
          </a:p>
          <a:p>
            <a:endParaRPr lang="en-US" dirty="0"/>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BNS: dynamical Y</a:t>
            </a:r>
            <a:r>
              <a:rPr lang="en-US" baseline="-25000" dirty="0"/>
              <a:t>e</a:t>
            </a:r>
            <a:r>
              <a:rPr lang="en-US" dirty="0"/>
              <a:t> ~ 0.15, wind Y</a:t>
            </a:r>
            <a:r>
              <a:rPr lang="en-US" baseline="-25000" dirty="0"/>
              <a:t>e</a:t>
            </a:r>
            <a:r>
              <a:rPr lang="en-US" dirty="0"/>
              <a:t> ~ 0.35 (clear production</a:t>
            </a:r>
            <a:r>
              <a:rPr lang="en-US" baseline="0" dirty="0"/>
              <a:t> of 1st </a:t>
            </a:r>
            <a:r>
              <a:rPr lang="mr-IN" baseline="0" dirty="0"/>
              <a:t>–</a:t>
            </a:r>
            <a:r>
              <a:rPr lang="en-US" baseline="0" dirty="0"/>
              <a:t> 3</a:t>
            </a:r>
            <a:r>
              <a:rPr lang="en-US" baseline="30000" dirty="0"/>
              <a:t>rd</a:t>
            </a:r>
            <a:r>
              <a:rPr lang="en-US" baseline="0" dirty="0"/>
              <a:t> peak + actinides)</a:t>
            </a:r>
            <a:endParaRPr lang="en-US" dirty="0"/>
          </a:p>
          <a:p>
            <a:pPr marL="628650" lvl="1" indent="-171450">
              <a:buFont typeface="Wingdings" charset="2"/>
              <a:buChar char="Ø"/>
            </a:pPr>
            <a:r>
              <a:rPr lang="en-US" dirty="0"/>
              <a:t>Dynamical ejecta of BNS mergers robustly produces elements in 3</a:t>
            </a:r>
            <a:r>
              <a:rPr lang="en-US" baseline="30000" dirty="0"/>
              <a:t>rd</a:t>
            </a:r>
            <a:r>
              <a:rPr lang="en-US" dirty="0"/>
              <a:t> r-process peak</a:t>
            </a:r>
            <a:r>
              <a:rPr lang="en-US" baseline="0" dirty="0"/>
              <a:t> + </a:t>
            </a:r>
            <a:r>
              <a:rPr lang="en-US" dirty="0"/>
              <a:t>actinides.</a:t>
            </a:r>
          </a:p>
          <a:p>
            <a:pPr marL="628650" lvl="1" indent="-171450">
              <a:buFont typeface="Wingdings" charset="2"/>
              <a:buChar char="Ø"/>
            </a:pPr>
            <a:r>
              <a:rPr lang="en-US" dirty="0"/>
              <a:t>Wind ejecta produces a distribution similar to that found in </a:t>
            </a:r>
            <a:r>
              <a:rPr lang="en-US" dirty="0" err="1"/>
              <a:t>magnetorotational</a:t>
            </a:r>
            <a:r>
              <a:rPr lang="en-US" dirty="0"/>
              <a:t> </a:t>
            </a:r>
            <a:r>
              <a:rPr lang="en-US" dirty="0" err="1"/>
              <a:t>CCSNe</a:t>
            </a:r>
            <a:r>
              <a:rPr lang="en-US" dirty="0"/>
              <a:t>.</a:t>
            </a:r>
          </a:p>
          <a:p>
            <a:endParaRPr lang="en-US" dirty="0"/>
          </a:p>
          <a:p>
            <a:pPr marL="171450" indent="-171450">
              <a:buFont typeface="Arial" charset="0"/>
              <a:buChar char="•"/>
            </a:pPr>
            <a:r>
              <a:rPr lang="en-US" dirty="0"/>
              <a:t>BHNS:</a:t>
            </a:r>
            <a:r>
              <a:rPr lang="en-US" baseline="0" dirty="0"/>
              <a:t> </a:t>
            </a:r>
            <a:r>
              <a:rPr lang="en-US" dirty="0"/>
              <a:t>dynamical Y</a:t>
            </a:r>
            <a:r>
              <a:rPr lang="en-US" baseline="-25000" dirty="0"/>
              <a:t>e</a:t>
            </a:r>
            <a:r>
              <a:rPr lang="en-US" dirty="0"/>
              <a:t> ~ 0.1, wind Y</a:t>
            </a:r>
            <a:r>
              <a:rPr lang="en-US" baseline="-25000" dirty="0"/>
              <a:t>e</a:t>
            </a:r>
            <a:r>
              <a:rPr lang="en-US" dirty="0"/>
              <a:t> ~ 0.3 (slightly more production</a:t>
            </a:r>
            <a:r>
              <a:rPr lang="en-US" baseline="0" dirty="0"/>
              <a:t> of 1st </a:t>
            </a:r>
            <a:r>
              <a:rPr lang="mr-IN" baseline="0" dirty="0"/>
              <a:t>–</a:t>
            </a:r>
            <a:r>
              <a:rPr lang="en-US" baseline="0" dirty="0"/>
              <a:t> 3</a:t>
            </a:r>
            <a:r>
              <a:rPr lang="en-US" baseline="30000" dirty="0"/>
              <a:t>rd</a:t>
            </a:r>
            <a:r>
              <a:rPr lang="en-US" baseline="0" dirty="0"/>
              <a:t> peak + actinides)</a:t>
            </a:r>
          </a:p>
          <a:p>
            <a:pPr marL="628650" lvl="1" indent="-171450">
              <a:buFont typeface="Wingdings" charset="2"/>
              <a:buChar char="Ø"/>
            </a:pPr>
            <a:r>
              <a:rPr lang="en-US" baseline="0" dirty="0"/>
              <a:t>When BHNS merger </a:t>
            </a:r>
            <a:r>
              <a:rPr lang="en-US" dirty="0"/>
              <a:t>successfully produces ejecta, the results are very similar to the BNS case. </a:t>
            </a: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dirty="0"/>
              <a:t>Main difference is that BHNS outflows are slightly more neutron rich. We again see robust production of 1st, 2nd, and 3rd r-process peaks along with the actinides.</a:t>
            </a:r>
          </a:p>
        </p:txBody>
      </p:sp>
      <p:sp>
        <p:nvSpPr>
          <p:cNvPr id="4" name="Slide Number Placeholder 3"/>
          <p:cNvSpPr>
            <a:spLocks noGrp="1"/>
          </p:cNvSpPr>
          <p:nvPr>
            <p:ph type="sldNum" sz="quarter" idx="5"/>
          </p:nvPr>
        </p:nvSpPr>
        <p:spPr/>
        <p:txBody>
          <a:bodyPr/>
          <a:lstStyle/>
          <a:p>
            <a:fld id="{FABCB68E-650A-42C0-B300-DF98D684188C}" type="slidenum">
              <a:rPr lang="en-US" smtClean="0"/>
              <a:t>26</a:t>
            </a:fld>
            <a:endParaRPr lang="en-US"/>
          </a:p>
        </p:txBody>
      </p:sp>
    </p:spTree>
    <p:extLst>
      <p:ext uri="{BB962C8B-B14F-4D97-AF65-F5344CB8AC3E}">
        <p14:creationId xmlns:p14="http://schemas.microsoft.com/office/powerpoint/2010/main" val="2590297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Distributions</a:t>
            </a:r>
            <a:r>
              <a:rPr lang="en-US" baseline="0" dirty="0"/>
              <a:t> of ejected</a:t>
            </a:r>
            <a:r>
              <a:rPr lang="en-US" dirty="0"/>
              <a:t> mass for BNS vs BHNS vs </a:t>
            </a:r>
            <a:r>
              <a:rPr lang="en-US" dirty="0" err="1"/>
              <a:t>CCSNe</a:t>
            </a:r>
            <a:r>
              <a:rPr lang="en-US" dirty="0"/>
              <a:t> MR vs </a:t>
            </a:r>
            <a:r>
              <a:rPr lang="en-US" dirty="0" err="1"/>
              <a:t>CCSNe</a:t>
            </a:r>
            <a:r>
              <a:rPr lang="en-US" baseline="0" dirty="0"/>
              <a:t> neutrino cases</a:t>
            </a:r>
            <a:endParaRPr lang="en-US" dirty="0"/>
          </a:p>
          <a:p>
            <a:endParaRPr lang="en-US" dirty="0"/>
          </a:p>
          <a:p>
            <a:r>
              <a:rPr lang="en-US" dirty="0"/>
              <a:t>On the left,</a:t>
            </a:r>
            <a:r>
              <a:rPr lang="en-US" baseline="0" dirty="0"/>
              <a:t> </a:t>
            </a:r>
            <a:r>
              <a:rPr lang="en-US" dirty="0"/>
              <a:t>distributions for dynamical ejecta of a typical BNS and BHNS scenario are shown in red and black. Results are the same qualitatively, but BHNS case ejects more mass. It also happens less frequently, however. So from a nucleosynthesis analysis alone it suggests that there are multiple sites of robust r-process nucleosynthesis.</a:t>
            </a:r>
          </a:p>
          <a:p>
            <a:endParaRPr lang="en-US" dirty="0"/>
          </a:p>
          <a:p>
            <a:r>
              <a:rPr lang="en-US" dirty="0"/>
              <a:t>On the right I am showing the distributions for the wind ejecta from both mergers as well as the neutrino-driven and </a:t>
            </a:r>
            <a:r>
              <a:rPr lang="en-US" dirty="0" err="1"/>
              <a:t>magnetorotational</a:t>
            </a:r>
            <a:r>
              <a:rPr lang="en-US" dirty="0"/>
              <a:t> supernovae. These scenarios eject relatively large amounts of first peak elements.</a:t>
            </a:r>
          </a:p>
          <a:p>
            <a:endParaRPr lang="en-US" dirty="0"/>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BNS: dynamical Y</a:t>
            </a:r>
            <a:r>
              <a:rPr lang="en-US" baseline="-25000" dirty="0"/>
              <a:t>e</a:t>
            </a:r>
            <a:r>
              <a:rPr lang="en-US" dirty="0"/>
              <a:t> ~ 0.15, wind Y</a:t>
            </a:r>
            <a:r>
              <a:rPr lang="en-US" baseline="-25000" dirty="0"/>
              <a:t>e</a:t>
            </a:r>
            <a:r>
              <a:rPr lang="en-US" dirty="0"/>
              <a:t> ~ 0.35 (clear production</a:t>
            </a:r>
            <a:r>
              <a:rPr lang="en-US" baseline="0" dirty="0"/>
              <a:t> of 1st </a:t>
            </a:r>
            <a:r>
              <a:rPr lang="mr-IN" baseline="0" dirty="0"/>
              <a:t>–</a:t>
            </a:r>
            <a:r>
              <a:rPr lang="en-US" baseline="0" dirty="0"/>
              <a:t> 3</a:t>
            </a:r>
            <a:r>
              <a:rPr lang="en-US" baseline="30000" dirty="0"/>
              <a:t>rd</a:t>
            </a:r>
            <a:r>
              <a:rPr lang="en-US" baseline="0" dirty="0"/>
              <a:t> peak + actinides)</a:t>
            </a:r>
            <a:endParaRPr lang="en-US" dirty="0"/>
          </a:p>
          <a:p>
            <a:pPr marL="628650" lvl="1" indent="-171450">
              <a:buFont typeface="Wingdings" charset="2"/>
              <a:buChar char="Ø"/>
            </a:pPr>
            <a:r>
              <a:rPr lang="en-US" dirty="0"/>
              <a:t>Dynamical ejecta of BNS mergers robustly produces elements in 3</a:t>
            </a:r>
            <a:r>
              <a:rPr lang="en-US" baseline="30000" dirty="0"/>
              <a:t>rd</a:t>
            </a:r>
            <a:r>
              <a:rPr lang="en-US" dirty="0"/>
              <a:t> r-process peak</a:t>
            </a:r>
            <a:r>
              <a:rPr lang="en-US" baseline="0" dirty="0"/>
              <a:t> + </a:t>
            </a:r>
            <a:r>
              <a:rPr lang="en-US" dirty="0"/>
              <a:t>actinides.</a:t>
            </a:r>
          </a:p>
          <a:p>
            <a:pPr marL="628650" lvl="1" indent="-171450">
              <a:buFont typeface="Wingdings" charset="2"/>
              <a:buChar char="Ø"/>
            </a:pPr>
            <a:r>
              <a:rPr lang="en-US" dirty="0"/>
              <a:t>Wind ejecta produces a distribution similar to that found in </a:t>
            </a:r>
            <a:r>
              <a:rPr lang="en-US" dirty="0" err="1"/>
              <a:t>magnetorotational</a:t>
            </a:r>
            <a:r>
              <a:rPr lang="en-US" dirty="0"/>
              <a:t> </a:t>
            </a:r>
            <a:r>
              <a:rPr lang="en-US" dirty="0" err="1"/>
              <a:t>CCSNe</a:t>
            </a:r>
            <a:r>
              <a:rPr lang="en-US" dirty="0"/>
              <a:t>.</a:t>
            </a:r>
          </a:p>
          <a:p>
            <a:endParaRPr lang="en-US" dirty="0"/>
          </a:p>
          <a:p>
            <a:pPr marL="171450" indent="-171450">
              <a:buFont typeface="Arial" charset="0"/>
              <a:buChar char="•"/>
            </a:pPr>
            <a:r>
              <a:rPr lang="en-US" dirty="0"/>
              <a:t>BHNS:</a:t>
            </a:r>
            <a:r>
              <a:rPr lang="en-US" baseline="0" dirty="0"/>
              <a:t> </a:t>
            </a:r>
            <a:r>
              <a:rPr lang="en-US" dirty="0"/>
              <a:t>dynamical Y</a:t>
            </a:r>
            <a:r>
              <a:rPr lang="en-US" baseline="-25000" dirty="0"/>
              <a:t>e</a:t>
            </a:r>
            <a:r>
              <a:rPr lang="en-US" dirty="0"/>
              <a:t> ~ 0.1, wind Y</a:t>
            </a:r>
            <a:r>
              <a:rPr lang="en-US" baseline="-25000" dirty="0"/>
              <a:t>e</a:t>
            </a:r>
            <a:r>
              <a:rPr lang="en-US" dirty="0"/>
              <a:t> ~ 0.3 (slightly more production</a:t>
            </a:r>
            <a:r>
              <a:rPr lang="en-US" baseline="0" dirty="0"/>
              <a:t> of 1st </a:t>
            </a:r>
            <a:r>
              <a:rPr lang="mr-IN" baseline="0" dirty="0"/>
              <a:t>–</a:t>
            </a:r>
            <a:r>
              <a:rPr lang="en-US" baseline="0" dirty="0"/>
              <a:t> 3</a:t>
            </a:r>
            <a:r>
              <a:rPr lang="en-US" baseline="30000" dirty="0"/>
              <a:t>rd</a:t>
            </a:r>
            <a:r>
              <a:rPr lang="en-US" baseline="0" dirty="0"/>
              <a:t> peak + actinides)</a:t>
            </a:r>
          </a:p>
          <a:p>
            <a:pPr marL="628650" lvl="1" indent="-171450">
              <a:buFont typeface="Wingdings" charset="2"/>
              <a:buChar char="Ø"/>
            </a:pPr>
            <a:r>
              <a:rPr lang="en-US" baseline="0" dirty="0"/>
              <a:t>When BHNS merger </a:t>
            </a:r>
            <a:r>
              <a:rPr lang="en-US" dirty="0"/>
              <a:t>successfully produces ejecta, the results are very similar to the BNS case. </a:t>
            </a: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dirty="0"/>
              <a:t>Main difference is that BHNS outflows are slightly more neutron rich. We again see robust production of 1st, 2nd, and 3rd r-process peaks along with the actinides.</a:t>
            </a:r>
          </a:p>
        </p:txBody>
      </p:sp>
      <p:sp>
        <p:nvSpPr>
          <p:cNvPr id="4" name="Slide Number Placeholder 3"/>
          <p:cNvSpPr>
            <a:spLocks noGrp="1"/>
          </p:cNvSpPr>
          <p:nvPr>
            <p:ph type="sldNum" sz="quarter" idx="5"/>
          </p:nvPr>
        </p:nvSpPr>
        <p:spPr/>
        <p:txBody>
          <a:bodyPr/>
          <a:lstStyle/>
          <a:p>
            <a:fld id="{FABCB68E-650A-42C0-B300-DF98D684188C}" type="slidenum">
              <a:rPr lang="en-US" smtClean="0"/>
              <a:t>28</a:t>
            </a:fld>
            <a:endParaRPr lang="en-US"/>
          </a:p>
        </p:txBody>
      </p:sp>
    </p:spTree>
    <p:extLst>
      <p:ext uri="{BB962C8B-B14F-4D97-AF65-F5344CB8AC3E}">
        <p14:creationId xmlns:p14="http://schemas.microsoft.com/office/powerpoint/2010/main" val="3301174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Distributions</a:t>
            </a:r>
            <a:r>
              <a:rPr lang="en-US" baseline="0" dirty="0"/>
              <a:t> of ejected</a:t>
            </a:r>
            <a:r>
              <a:rPr lang="en-US" dirty="0"/>
              <a:t> mass for BNS vs BHNS vs </a:t>
            </a:r>
            <a:r>
              <a:rPr lang="en-US" dirty="0" err="1"/>
              <a:t>CCSNe</a:t>
            </a:r>
            <a:r>
              <a:rPr lang="en-US" dirty="0"/>
              <a:t> MR vs </a:t>
            </a:r>
            <a:r>
              <a:rPr lang="en-US" dirty="0" err="1"/>
              <a:t>CCSNe</a:t>
            </a:r>
            <a:r>
              <a:rPr lang="en-US" baseline="0" dirty="0"/>
              <a:t> neutrino cases</a:t>
            </a:r>
            <a:endParaRPr lang="en-US" dirty="0"/>
          </a:p>
          <a:p>
            <a:endParaRPr lang="en-US" dirty="0"/>
          </a:p>
          <a:p>
            <a:r>
              <a:rPr lang="en-US" dirty="0"/>
              <a:t>On the left,</a:t>
            </a:r>
            <a:r>
              <a:rPr lang="en-US" baseline="0" dirty="0"/>
              <a:t> </a:t>
            </a:r>
            <a:r>
              <a:rPr lang="en-US" dirty="0"/>
              <a:t>distributions for dynamical ejecta of a typical BNS and BHNS scenario are shown in red and black. Results are the same qualitatively, but BHNS case ejects more mass. It also happens less frequently, however. So from a nucleosynthesis analysis alone it suggests that there are multiple sites of robust r-process nucleosynthesis.</a:t>
            </a:r>
          </a:p>
          <a:p>
            <a:endParaRPr lang="en-US" dirty="0"/>
          </a:p>
          <a:p>
            <a:r>
              <a:rPr lang="en-US" dirty="0"/>
              <a:t>On the right I am showing the distributions for the wind ejecta from both mergers as well as the neutrino-driven and </a:t>
            </a:r>
            <a:r>
              <a:rPr lang="en-US" dirty="0" err="1"/>
              <a:t>magnetorotational</a:t>
            </a:r>
            <a:r>
              <a:rPr lang="en-US" dirty="0"/>
              <a:t> supernovae. These scenarios eject relatively large amounts of first peak elements.</a:t>
            </a:r>
          </a:p>
          <a:p>
            <a:endParaRPr lang="en-US" dirty="0"/>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BNS: dynamical Y</a:t>
            </a:r>
            <a:r>
              <a:rPr lang="en-US" baseline="-25000" dirty="0"/>
              <a:t>e</a:t>
            </a:r>
            <a:r>
              <a:rPr lang="en-US" dirty="0"/>
              <a:t> ~ 0.15, wind Y</a:t>
            </a:r>
            <a:r>
              <a:rPr lang="en-US" baseline="-25000" dirty="0"/>
              <a:t>e</a:t>
            </a:r>
            <a:r>
              <a:rPr lang="en-US" dirty="0"/>
              <a:t> ~ 0.35 (clear production</a:t>
            </a:r>
            <a:r>
              <a:rPr lang="en-US" baseline="0" dirty="0"/>
              <a:t> of 1st </a:t>
            </a:r>
            <a:r>
              <a:rPr lang="mr-IN" baseline="0" dirty="0"/>
              <a:t>–</a:t>
            </a:r>
            <a:r>
              <a:rPr lang="en-US" baseline="0" dirty="0"/>
              <a:t> 3</a:t>
            </a:r>
            <a:r>
              <a:rPr lang="en-US" baseline="30000" dirty="0"/>
              <a:t>rd</a:t>
            </a:r>
            <a:r>
              <a:rPr lang="en-US" baseline="0" dirty="0"/>
              <a:t> peak + actinides)</a:t>
            </a:r>
            <a:endParaRPr lang="en-US" dirty="0"/>
          </a:p>
          <a:p>
            <a:pPr marL="628650" lvl="1" indent="-171450">
              <a:buFont typeface="Wingdings" charset="2"/>
              <a:buChar char="Ø"/>
            </a:pPr>
            <a:r>
              <a:rPr lang="en-US" dirty="0"/>
              <a:t>Dynamical ejecta of BNS mergers robustly produces elements in 3</a:t>
            </a:r>
            <a:r>
              <a:rPr lang="en-US" baseline="30000" dirty="0"/>
              <a:t>rd</a:t>
            </a:r>
            <a:r>
              <a:rPr lang="en-US" dirty="0"/>
              <a:t> r-process peak</a:t>
            </a:r>
            <a:r>
              <a:rPr lang="en-US" baseline="0" dirty="0"/>
              <a:t> + </a:t>
            </a:r>
            <a:r>
              <a:rPr lang="en-US" dirty="0"/>
              <a:t>actinides.</a:t>
            </a:r>
          </a:p>
          <a:p>
            <a:pPr marL="628650" lvl="1" indent="-171450">
              <a:buFont typeface="Wingdings" charset="2"/>
              <a:buChar char="Ø"/>
            </a:pPr>
            <a:r>
              <a:rPr lang="en-US" dirty="0"/>
              <a:t>Wind ejecta produces a distribution similar to that found in </a:t>
            </a:r>
            <a:r>
              <a:rPr lang="en-US" dirty="0" err="1"/>
              <a:t>magnetorotational</a:t>
            </a:r>
            <a:r>
              <a:rPr lang="en-US" dirty="0"/>
              <a:t> </a:t>
            </a:r>
            <a:r>
              <a:rPr lang="en-US" dirty="0" err="1"/>
              <a:t>CCSNe</a:t>
            </a:r>
            <a:r>
              <a:rPr lang="en-US" dirty="0"/>
              <a:t>.</a:t>
            </a:r>
          </a:p>
          <a:p>
            <a:endParaRPr lang="en-US" dirty="0"/>
          </a:p>
          <a:p>
            <a:pPr marL="171450" indent="-171450">
              <a:buFont typeface="Arial" charset="0"/>
              <a:buChar char="•"/>
            </a:pPr>
            <a:r>
              <a:rPr lang="en-US" dirty="0"/>
              <a:t>BHNS:</a:t>
            </a:r>
            <a:r>
              <a:rPr lang="en-US" baseline="0" dirty="0"/>
              <a:t> </a:t>
            </a:r>
            <a:r>
              <a:rPr lang="en-US" dirty="0"/>
              <a:t>dynamical Y</a:t>
            </a:r>
            <a:r>
              <a:rPr lang="en-US" baseline="-25000" dirty="0"/>
              <a:t>e</a:t>
            </a:r>
            <a:r>
              <a:rPr lang="en-US" dirty="0"/>
              <a:t> ~ 0.1, wind Y</a:t>
            </a:r>
            <a:r>
              <a:rPr lang="en-US" baseline="-25000" dirty="0"/>
              <a:t>e</a:t>
            </a:r>
            <a:r>
              <a:rPr lang="en-US" dirty="0"/>
              <a:t> ~ 0.3 (slightly more production</a:t>
            </a:r>
            <a:r>
              <a:rPr lang="en-US" baseline="0" dirty="0"/>
              <a:t> of 1st </a:t>
            </a:r>
            <a:r>
              <a:rPr lang="mr-IN" baseline="0" dirty="0"/>
              <a:t>–</a:t>
            </a:r>
            <a:r>
              <a:rPr lang="en-US" baseline="0" dirty="0"/>
              <a:t> 3</a:t>
            </a:r>
            <a:r>
              <a:rPr lang="en-US" baseline="30000" dirty="0"/>
              <a:t>rd</a:t>
            </a:r>
            <a:r>
              <a:rPr lang="en-US" baseline="0" dirty="0"/>
              <a:t> peak + actinides)</a:t>
            </a:r>
          </a:p>
          <a:p>
            <a:pPr marL="628650" lvl="1" indent="-171450">
              <a:buFont typeface="Wingdings" charset="2"/>
              <a:buChar char="Ø"/>
            </a:pPr>
            <a:r>
              <a:rPr lang="en-US" baseline="0" dirty="0"/>
              <a:t>When BHNS merger </a:t>
            </a:r>
            <a:r>
              <a:rPr lang="en-US" dirty="0"/>
              <a:t>successfully produces ejecta, the results are very similar to the BNS case. </a:t>
            </a: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dirty="0"/>
              <a:t>Main difference is that BHNS outflows are slightly more neutron rich. We again see robust production of 1st, 2nd, and 3rd r-process peaks along with the actinides.</a:t>
            </a:r>
          </a:p>
        </p:txBody>
      </p:sp>
      <p:sp>
        <p:nvSpPr>
          <p:cNvPr id="4" name="Slide Number Placeholder 3"/>
          <p:cNvSpPr>
            <a:spLocks noGrp="1"/>
          </p:cNvSpPr>
          <p:nvPr>
            <p:ph type="sldNum" sz="quarter" idx="5"/>
          </p:nvPr>
        </p:nvSpPr>
        <p:spPr/>
        <p:txBody>
          <a:bodyPr/>
          <a:lstStyle/>
          <a:p>
            <a:fld id="{FABCB68E-650A-42C0-B300-DF98D684188C}" type="slidenum">
              <a:rPr lang="en-US" smtClean="0"/>
              <a:t>29</a:t>
            </a:fld>
            <a:endParaRPr lang="en-US"/>
          </a:p>
        </p:txBody>
      </p:sp>
    </p:spTree>
    <p:extLst>
      <p:ext uri="{BB962C8B-B14F-4D97-AF65-F5344CB8AC3E}">
        <p14:creationId xmlns:p14="http://schemas.microsoft.com/office/powerpoint/2010/main" val="3191165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Distributions</a:t>
            </a:r>
            <a:r>
              <a:rPr lang="en-US" baseline="0" dirty="0"/>
              <a:t> of ejected</a:t>
            </a:r>
            <a:r>
              <a:rPr lang="en-US" dirty="0"/>
              <a:t> mass for BNS vs BHNS vs </a:t>
            </a:r>
            <a:r>
              <a:rPr lang="en-US" dirty="0" err="1"/>
              <a:t>CCSNe</a:t>
            </a:r>
            <a:r>
              <a:rPr lang="en-US" dirty="0"/>
              <a:t> MR vs </a:t>
            </a:r>
            <a:r>
              <a:rPr lang="en-US" dirty="0" err="1"/>
              <a:t>CCSNe</a:t>
            </a:r>
            <a:r>
              <a:rPr lang="en-US" baseline="0" dirty="0"/>
              <a:t> neutrino cases</a:t>
            </a:r>
            <a:endParaRPr lang="en-US" dirty="0"/>
          </a:p>
          <a:p>
            <a:endParaRPr lang="en-US" dirty="0"/>
          </a:p>
          <a:p>
            <a:r>
              <a:rPr lang="en-US" dirty="0"/>
              <a:t>On the left,</a:t>
            </a:r>
            <a:r>
              <a:rPr lang="en-US" baseline="0" dirty="0"/>
              <a:t> </a:t>
            </a:r>
            <a:r>
              <a:rPr lang="en-US" dirty="0"/>
              <a:t>distributions for dynamical ejecta of a typical BNS and BHNS scenario are shown in red and black. Results are the same qualitatively, but BHNS case ejects more mass. It also happens less frequently, however. So from a nucleosynthesis analysis alone it suggests that there are multiple sites of robust r-process nucleosynthesis.</a:t>
            </a:r>
          </a:p>
          <a:p>
            <a:endParaRPr lang="en-US" dirty="0"/>
          </a:p>
          <a:p>
            <a:r>
              <a:rPr lang="en-US" dirty="0"/>
              <a:t>On the right I am showing the distributions for the wind ejecta from both mergers as well as the neutrino-driven and </a:t>
            </a:r>
            <a:r>
              <a:rPr lang="en-US" dirty="0" err="1"/>
              <a:t>magnetorotational</a:t>
            </a:r>
            <a:r>
              <a:rPr lang="en-US" dirty="0"/>
              <a:t> supernovae. These scenarios eject relatively large amounts of first peak elements.</a:t>
            </a:r>
          </a:p>
          <a:p>
            <a:endParaRPr lang="en-US" dirty="0"/>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BNS: dynamical Y</a:t>
            </a:r>
            <a:r>
              <a:rPr lang="en-US" baseline="-25000" dirty="0"/>
              <a:t>e</a:t>
            </a:r>
            <a:r>
              <a:rPr lang="en-US" dirty="0"/>
              <a:t> ~ 0.15, wind Y</a:t>
            </a:r>
            <a:r>
              <a:rPr lang="en-US" baseline="-25000" dirty="0"/>
              <a:t>e</a:t>
            </a:r>
            <a:r>
              <a:rPr lang="en-US" dirty="0"/>
              <a:t> ~ 0.35 (clear production</a:t>
            </a:r>
            <a:r>
              <a:rPr lang="en-US" baseline="0" dirty="0"/>
              <a:t> of 1st </a:t>
            </a:r>
            <a:r>
              <a:rPr lang="mr-IN" baseline="0" dirty="0"/>
              <a:t>–</a:t>
            </a:r>
            <a:r>
              <a:rPr lang="en-US" baseline="0" dirty="0"/>
              <a:t> 3</a:t>
            </a:r>
            <a:r>
              <a:rPr lang="en-US" baseline="30000" dirty="0"/>
              <a:t>rd</a:t>
            </a:r>
            <a:r>
              <a:rPr lang="en-US" baseline="0" dirty="0"/>
              <a:t> peak + actinides)</a:t>
            </a:r>
            <a:endParaRPr lang="en-US" dirty="0"/>
          </a:p>
          <a:p>
            <a:pPr marL="628650" lvl="1" indent="-171450">
              <a:buFont typeface="Wingdings" charset="2"/>
              <a:buChar char="Ø"/>
            </a:pPr>
            <a:r>
              <a:rPr lang="en-US" dirty="0"/>
              <a:t>Dynamical ejecta of BNS mergers robustly produces elements in 3</a:t>
            </a:r>
            <a:r>
              <a:rPr lang="en-US" baseline="30000" dirty="0"/>
              <a:t>rd</a:t>
            </a:r>
            <a:r>
              <a:rPr lang="en-US" dirty="0"/>
              <a:t> r-process peak</a:t>
            </a:r>
            <a:r>
              <a:rPr lang="en-US" baseline="0" dirty="0"/>
              <a:t> + </a:t>
            </a:r>
            <a:r>
              <a:rPr lang="en-US" dirty="0"/>
              <a:t>actinides.</a:t>
            </a:r>
          </a:p>
          <a:p>
            <a:pPr marL="628650" lvl="1" indent="-171450">
              <a:buFont typeface="Wingdings" charset="2"/>
              <a:buChar char="Ø"/>
            </a:pPr>
            <a:r>
              <a:rPr lang="en-US" dirty="0"/>
              <a:t>Wind ejecta produces a distribution similar to that found in </a:t>
            </a:r>
            <a:r>
              <a:rPr lang="en-US" dirty="0" err="1"/>
              <a:t>magnetorotational</a:t>
            </a:r>
            <a:r>
              <a:rPr lang="en-US" dirty="0"/>
              <a:t> </a:t>
            </a:r>
            <a:r>
              <a:rPr lang="en-US" dirty="0" err="1"/>
              <a:t>CCSNe</a:t>
            </a:r>
            <a:r>
              <a:rPr lang="en-US" dirty="0"/>
              <a:t>.</a:t>
            </a:r>
          </a:p>
          <a:p>
            <a:endParaRPr lang="en-US" dirty="0"/>
          </a:p>
          <a:p>
            <a:pPr marL="171450" indent="-171450">
              <a:buFont typeface="Arial" charset="0"/>
              <a:buChar char="•"/>
            </a:pPr>
            <a:r>
              <a:rPr lang="en-US" dirty="0"/>
              <a:t>BHNS:</a:t>
            </a:r>
            <a:r>
              <a:rPr lang="en-US" baseline="0" dirty="0"/>
              <a:t> </a:t>
            </a:r>
            <a:r>
              <a:rPr lang="en-US" dirty="0"/>
              <a:t>dynamical Y</a:t>
            </a:r>
            <a:r>
              <a:rPr lang="en-US" baseline="-25000" dirty="0"/>
              <a:t>e</a:t>
            </a:r>
            <a:r>
              <a:rPr lang="en-US" dirty="0"/>
              <a:t> ~ 0.1, wind Y</a:t>
            </a:r>
            <a:r>
              <a:rPr lang="en-US" baseline="-25000" dirty="0"/>
              <a:t>e</a:t>
            </a:r>
            <a:r>
              <a:rPr lang="en-US" dirty="0"/>
              <a:t> ~ 0.3 (slightly more production</a:t>
            </a:r>
            <a:r>
              <a:rPr lang="en-US" baseline="0" dirty="0"/>
              <a:t> of 1st </a:t>
            </a:r>
            <a:r>
              <a:rPr lang="mr-IN" baseline="0" dirty="0"/>
              <a:t>–</a:t>
            </a:r>
            <a:r>
              <a:rPr lang="en-US" baseline="0" dirty="0"/>
              <a:t> 3</a:t>
            </a:r>
            <a:r>
              <a:rPr lang="en-US" baseline="30000" dirty="0"/>
              <a:t>rd</a:t>
            </a:r>
            <a:r>
              <a:rPr lang="en-US" baseline="0" dirty="0"/>
              <a:t> peak + actinides)</a:t>
            </a:r>
          </a:p>
          <a:p>
            <a:pPr marL="628650" lvl="1" indent="-171450">
              <a:buFont typeface="Wingdings" charset="2"/>
              <a:buChar char="Ø"/>
            </a:pPr>
            <a:r>
              <a:rPr lang="en-US" baseline="0" dirty="0"/>
              <a:t>When BHNS merger </a:t>
            </a:r>
            <a:r>
              <a:rPr lang="en-US" dirty="0"/>
              <a:t>successfully produces ejecta, the results are very similar to the BNS case. </a:t>
            </a: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dirty="0"/>
              <a:t>Main difference is that BHNS outflows are slightly more neutron rich. We again see robust production of 1st, 2nd, and 3rd r-process peaks along with the actinides.</a:t>
            </a:r>
          </a:p>
        </p:txBody>
      </p:sp>
      <p:sp>
        <p:nvSpPr>
          <p:cNvPr id="4" name="Slide Number Placeholder 3"/>
          <p:cNvSpPr>
            <a:spLocks noGrp="1"/>
          </p:cNvSpPr>
          <p:nvPr>
            <p:ph type="sldNum" sz="quarter" idx="5"/>
          </p:nvPr>
        </p:nvSpPr>
        <p:spPr/>
        <p:txBody>
          <a:bodyPr/>
          <a:lstStyle/>
          <a:p>
            <a:fld id="{FABCB68E-650A-42C0-B300-DF98D684188C}" type="slidenum">
              <a:rPr lang="en-US" smtClean="0"/>
              <a:t>30</a:t>
            </a:fld>
            <a:endParaRPr lang="en-US"/>
          </a:p>
        </p:txBody>
      </p:sp>
    </p:spTree>
    <p:extLst>
      <p:ext uri="{BB962C8B-B14F-4D97-AF65-F5344CB8AC3E}">
        <p14:creationId xmlns:p14="http://schemas.microsoft.com/office/powerpoint/2010/main" val="3617441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Distributions</a:t>
            </a:r>
            <a:r>
              <a:rPr lang="en-US" baseline="0" dirty="0"/>
              <a:t> of ejected</a:t>
            </a:r>
            <a:r>
              <a:rPr lang="en-US" dirty="0"/>
              <a:t> mass for BNS vs BHNS vs </a:t>
            </a:r>
            <a:r>
              <a:rPr lang="en-US" dirty="0" err="1"/>
              <a:t>CCSNe</a:t>
            </a:r>
            <a:r>
              <a:rPr lang="en-US" dirty="0"/>
              <a:t> MR vs </a:t>
            </a:r>
            <a:r>
              <a:rPr lang="en-US" dirty="0" err="1"/>
              <a:t>CCSNe</a:t>
            </a:r>
            <a:r>
              <a:rPr lang="en-US" baseline="0" dirty="0"/>
              <a:t> neutrino cases</a:t>
            </a:r>
            <a:endParaRPr lang="en-US" dirty="0"/>
          </a:p>
          <a:p>
            <a:endParaRPr lang="en-US" dirty="0"/>
          </a:p>
          <a:p>
            <a:r>
              <a:rPr lang="en-US" dirty="0"/>
              <a:t>On the left,</a:t>
            </a:r>
            <a:r>
              <a:rPr lang="en-US" baseline="0" dirty="0"/>
              <a:t> </a:t>
            </a:r>
            <a:r>
              <a:rPr lang="en-US" dirty="0"/>
              <a:t>distributions for dynamical ejecta of a typical BNS and BHNS scenario are shown in red and black. Results are the same qualitatively, but BHNS case ejects more mass. It also happens less frequently, however. So from a nucleosynthesis analysis alone it suggests that there are multiple sites of robust r-process nucleosynthesis.</a:t>
            </a:r>
          </a:p>
          <a:p>
            <a:endParaRPr lang="en-US" dirty="0"/>
          </a:p>
          <a:p>
            <a:r>
              <a:rPr lang="en-US" dirty="0"/>
              <a:t>On the right I am showing the distributions for the wind ejecta from both mergers as well as the neutrino-driven and </a:t>
            </a:r>
            <a:r>
              <a:rPr lang="en-US" dirty="0" err="1"/>
              <a:t>magnetorotational</a:t>
            </a:r>
            <a:r>
              <a:rPr lang="en-US" dirty="0"/>
              <a:t> supernovae. These scenarios eject relatively large amounts of first peak elements.</a:t>
            </a:r>
          </a:p>
          <a:p>
            <a:endParaRPr lang="en-US" dirty="0"/>
          </a:p>
          <a:p>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BNS: dynamical Y</a:t>
            </a:r>
            <a:r>
              <a:rPr lang="en-US" baseline="-25000" dirty="0"/>
              <a:t>e</a:t>
            </a:r>
            <a:r>
              <a:rPr lang="en-US" dirty="0"/>
              <a:t> ~ 0.15, wind Y</a:t>
            </a:r>
            <a:r>
              <a:rPr lang="en-US" baseline="-25000" dirty="0"/>
              <a:t>e</a:t>
            </a:r>
            <a:r>
              <a:rPr lang="en-US" dirty="0"/>
              <a:t> ~ 0.35 (clear production</a:t>
            </a:r>
            <a:r>
              <a:rPr lang="en-US" baseline="0" dirty="0"/>
              <a:t> of 1st </a:t>
            </a:r>
            <a:r>
              <a:rPr lang="mr-IN" baseline="0" dirty="0"/>
              <a:t>–</a:t>
            </a:r>
            <a:r>
              <a:rPr lang="en-US" baseline="0" dirty="0"/>
              <a:t> 3</a:t>
            </a:r>
            <a:r>
              <a:rPr lang="en-US" baseline="30000" dirty="0"/>
              <a:t>rd</a:t>
            </a:r>
            <a:r>
              <a:rPr lang="en-US" baseline="0" dirty="0"/>
              <a:t> peak + actinides)</a:t>
            </a:r>
            <a:endParaRPr lang="en-US" dirty="0"/>
          </a:p>
          <a:p>
            <a:pPr marL="628650" lvl="1" indent="-171450">
              <a:buFont typeface="Wingdings" charset="2"/>
              <a:buChar char="Ø"/>
            </a:pPr>
            <a:r>
              <a:rPr lang="en-US" dirty="0"/>
              <a:t>Dynamical ejecta of BNS mergers robustly produces elements in 3</a:t>
            </a:r>
            <a:r>
              <a:rPr lang="en-US" baseline="30000" dirty="0"/>
              <a:t>rd</a:t>
            </a:r>
            <a:r>
              <a:rPr lang="en-US" dirty="0"/>
              <a:t> r-process peak</a:t>
            </a:r>
            <a:r>
              <a:rPr lang="en-US" baseline="0" dirty="0"/>
              <a:t> + </a:t>
            </a:r>
            <a:r>
              <a:rPr lang="en-US" dirty="0"/>
              <a:t>actinides.</a:t>
            </a:r>
          </a:p>
          <a:p>
            <a:pPr marL="628650" lvl="1" indent="-171450">
              <a:buFont typeface="Wingdings" charset="2"/>
              <a:buChar char="Ø"/>
            </a:pPr>
            <a:r>
              <a:rPr lang="en-US" dirty="0"/>
              <a:t>Wind ejecta produces a distribution similar to that found in </a:t>
            </a:r>
            <a:r>
              <a:rPr lang="en-US" dirty="0" err="1"/>
              <a:t>magnetorotational</a:t>
            </a:r>
            <a:r>
              <a:rPr lang="en-US" dirty="0"/>
              <a:t> </a:t>
            </a:r>
            <a:r>
              <a:rPr lang="en-US" dirty="0" err="1"/>
              <a:t>CCSNe</a:t>
            </a:r>
            <a:r>
              <a:rPr lang="en-US" dirty="0"/>
              <a:t>.</a:t>
            </a:r>
          </a:p>
          <a:p>
            <a:endParaRPr lang="en-US" dirty="0"/>
          </a:p>
          <a:p>
            <a:pPr marL="171450" indent="-171450">
              <a:buFont typeface="Arial" charset="0"/>
              <a:buChar char="•"/>
            </a:pPr>
            <a:r>
              <a:rPr lang="en-US" dirty="0"/>
              <a:t>BHNS:</a:t>
            </a:r>
            <a:r>
              <a:rPr lang="en-US" baseline="0" dirty="0"/>
              <a:t> </a:t>
            </a:r>
            <a:r>
              <a:rPr lang="en-US" dirty="0"/>
              <a:t>dynamical Y</a:t>
            </a:r>
            <a:r>
              <a:rPr lang="en-US" baseline="-25000" dirty="0"/>
              <a:t>e</a:t>
            </a:r>
            <a:r>
              <a:rPr lang="en-US" dirty="0"/>
              <a:t> ~ 0.1, wind Y</a:t>
            </a:r>
            <a:r>
              <a:rPr lang="en-US" baseline="-25000" dirty="0"/>
              <a:t>e</a:t>
            </a:r>
            <a:r>
              <a:rPr lang="en-US" dirty="0"/>
              <a:t> ~ 0.3 (slightly more production</a:t>
            </a:r>
            <a:r>
              <a:rPr lang="en-US" baseline="0" dirty="0"/>
              <a:t> of 1st </a:t>
            </a:r>
            <a:r>
              <a:rPr lang="mr-IN" baseline="0" dirty="0"/>
              <a:t>–</a:t>
            </a:r>
            <a:r>
              <a:rPr lang="en-US" baseline="0" dirty="0"/>
              <a:t> 3</a:t>
            </a:r>
            <a:r>
              <a:rPr lang="en-US" baseline="30000" dirty="0"/>
              <a:t>rd</a:t>
            </a:r>
            <a:r>
              <a:rPr lang="en-US" baseline="0" dirty="0"/>
              <a:t> peak + actinides)</a:t>
            </a:r>
          </a:p>
          <a:p>
            <a:pPr marL="628650" lvl="1" indent="-171450">
              <a:buFont typeface="Wingdings" charset="2"/>
              <a:buChar char="Ø"/>
            </a:pPr>
            <a:r>
              <a:rPr lang="en-US" baseline="0" dirty="0"/>
              <a:t>When BHNS merger </a:t>
            </a:r>
            <a:r>
              <a:rPr lang="en-US" dirty="0"/>
              <a:t>successfully produces ejecta, the results are very similar to the BNS case. </a:t>
            </a: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dirty="0"/>
              <a:t>Main difference is that BHNS outflows are slightly more neutron rich. We again see robust production of 1st, 2nd, and 3rd r-process peaks along with the actinides.</a:t>
            </a:r>
          </a:p>
        </p:txBody>
      </p:sp>
      <p:sp>
        <p:nvSpPr>
          <p:cNvPr id="4" name="Slide Number Placeholder 3"/>
          <p:cNvSpPr>
            <a:spLocks noGrp="1"/>
          </p:cNvSpPr>
          <p:nvPr>
            <p:ph type="sldNum" sz="quarter" idx="5"/>
          </p:nvPr>
        </p:nvSpPr>
        <p:spPr/>
        <p:txBody>
          <a:bodyPr/>
          <a:lstStyle/>
          <a:p>
            <a:fld id="{FABCB68E-650A-42C0-B300-DF98D684188C}" type="slidenum">
              <a:rPr lang="en-US" smtClean="0"/>
              <a:t>31</a:t>
            </a:fld>
            <a:endParaRPr lang="en-US"/>
          </a:p>
        </p:txBody>
      </p:sp>
    </p:spTree>
    <p:extLst>
      <p:ext uri="{BB962C8B-B14F-4D97-AF65-F5344CB8AC3E}">
        <p14:creationId xmlns:p14="http://schemas.microsoft.com/office/powerpoint/2010/main" val="379079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After the big bang, as Universe began to cool, neutrons and protons were formed at about the same ratio. As it continued to cool, more protons than neutrons were formed since they are slightly lighter. Further, some neutrons decayed into protons, leaving a final Ye of 7/8. Vast majority of the remaining neutrons formed into He nuclei and so at the end of the BBN era, 75% of the mass was synthesized into H and 25% into He. There were also much smaller amounts of deuterium, lithium, and others, but these make up a very small portion of the nuclei synthesized.</a:t>
            </a:r>
          </a:p>
          <a:p>
            <a:endParaRPr lang="en-US" dirty="0"/>
          </a:p>
          <a:p>
            <a:pPr marL="171450" indent="-171450">
              <a:buFont typeface="Arial" charset="0"/>
              <a:buChar char="•"/>
            </a:pPr>
            <a:r>
              <a:rPr lang="en-US" dirty="0"/>
              <a:t>Majority of elements heavier than H, He, and Li are made in stars through fusion. To simplify complex fusion cycles that occurs in stars, what happens in these very hot and dense regions is H and He nuclei combine into heavier and heavier elements until they form Fe. After which, it is no longer energetically viable to fuse heavier stuff. Through mass loss events like flares, pulsations, and supernovae, stars enrich the universe with elements up to Fe.</a:t>
            </a:r>
          </a:p>
        </p:txBody>
      </p:sp>
      <p:sp>
        <p:nvSpPr>
          <p:cNvPr id="4" name="Slide Number Placeholder 3"/>
          <p:cNvSpPr>
            <a:spLocks noGrp="1"/>
          </p:cNvSpPr>
          <p:nvPr>
            <p:ph type="sldNum" sz="quarter" idx="5"/>
          </p:nvPr>
        </p:nvSpPr>
        <p:spPr/>
        <p:txBody>
          <a:bodyPr/>
          <a:lstStyle/>
          <a:p>
            <a:fld id="{FABCB68E-650A-42C0-B300-DF98D684188C}" type="slidenum">
              <a:rPr lang="en-US" smtClean="0"/>
              <a:t>3</a:t>
            </a:fld>
            <a:endParaRPr lang="en-US"/>
          </a:p>
        </p:txBody>
      </p:sp>
    </p:spTree>
    <p:extLst>
      <p:ext uri="{BB962C8B-B14F-4D97-AF65-F5344CB8AC3E}">
        <p14:creationId xmlns:p14="http://schemas.microsoft.com/office/powerpoint/2010/main" val="84658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GCE studies, the event rates and nucleosynthesis yields as a function of galaxy evolution timescales are put together for all kinds of transient phenomena. This presents a holistic view of the nucleosynthesis – r process included – that has occurred over our galaxy’s evolution.</a:t>
            </a:r>
          </a:p>
          <a:p>
            <a:endParaRPr lang="en-US" dirty="0"/>
          </a:p>
          <a:p>
            <a:r>
              <a:rPr lang="en-US" dirty="0"/>
              <a:t>GCE</a:t>
            </a:r>
            <a:r>
              <a:rPr lang="en-US" baseline="0" dirty="0"/>
              <a:t> models want to: </a:t>
            </a:r>
          </a:p>
          <a:p>
            <a:pPr marL="171450" indent="-171450">
              <a:buFont typeface="Arial" charset="0"/>
              <a:buChar char="•"/>
            </a:pPr>
            <a:r>
              <a:rPr lang="en-US" baseline="0" dirty="0"/>
              <a:t>explain the entire periodic table,</a:t>
            </a:r>
          </a:p>
          <a:p>
            <a:pPr marL="171450" indent="-171450">
              <a:buFont typeface="Arial" charset="0"/>
              <a:buChar char="•"/>
            </a:pPr>
            <a:r>
              <a:rPr lang="en-US" baseline="0" dirty="0"/>
              <a:t>population study of all sources to explain solar abundances</a:t>
            </a:r>
          </a:p>
          <a:p>
            <a:pPr marL="171450" indent="-171450">
              <a:buFont typeface="Arial" charset="0"/>
              <a:buChar char="•"/>
            </a:pPr>
            <a:endParaRPr lang="en-US" baseline="0" dirty="0"/>
          </a:p>
          <a:p>
            <a:r>
              <a:rPr lang="en-US" dirty="0"/>
              <a:t>Table shows the abundance evolution of each element as a function of time and astrophysical site. In each subpanel, the x-axis is time since the Big Bang and y-axis shows the abundance relative to the Sun. If we look at Ni, for example, in the present day, about two thirds of the nickel is synthesized in Type 1a </a:t>
            </a:r>
            <a:r>
              <a:rPr lang="en-US" dirty="0" err="1"/>
              <a:t>SNe</a:t>
            </a:r>
            <a:r>
              <a:rPr lang="en-US" dirty="0"/>
              <a:t> and the rest comes from </a:t>
            </a:r>
            <a:r>
              <a:rPr lang="en-US" dirty="0" err="1"/>
              <a:t>CCSNe</a:t>
            </a:r>
            <a:r>
              <a:rPr lang="en-US" dirty="0"/>
              <a:t> and AGB stars.</a:t>
            </a:r>
          </a:p>
          <a:p>
            <a:endParaRPr lang="en-US" dirty="0"/>
          </a:p>
          <a:p>
            <a:r>
              <a:rPr lang="en-US" dirty="0"/>
              <a:t>This analysis results in a story of the heavy elements that is somewhat different from our analysis – the main result is that magneto-rotational </a:t>
            </a:r>
            <a:r>
              <a:rPr lang="en-US" dirty="0" err="1"/>
              <a:t>SNe</a:t>
            </a:r>
            <a:r>
              <a:rPr lang="en-US" dirty="0"/>
              <a:t> provide the majority of the r-process elements instead of merger scenarios.</a:t>
            </a:r>
          </a:p>
          <a:p>
            <a:pPr marL="171450" indent="-171450">
              <a:buFont typeface="Arial" charset="0"/>
              <a:buChar char="•"/>
            </a:pP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32</a:t>
            </a:fld>
            <a:endParaRPr lang="en-US"/>
          </a:p>
        </p:txBody>
      </p:sp>
    </p:spTree>
    <p:extLst>
      <p:ext uri="{BB962C8B-B14F-4D97-AF65-F5344CB8AC3E}">
        <p14:creationId xmlns:p14="http://schemas.microsoft.com/office/powerpoint/2010/main" val="465852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prospects for further observations, however, are very optimistic. In the coming decades, more powerful gravitational wave and light surveys will come online and be able to see many more mergers. The LIGO O4 run with LSST is a particularly intriguing combination for discovering the signatures of the r process.</a:t>
            </a:r>
          </a:p>
        </p:txBody>
      </p:sp>
      <p:sp>
        <p:nvSpPr>
          <p:cNvPr id="4" name="Slide Number Placeholder 3"/>
          <p:cNvSpPr>
            <a:spLocks noGrp="1"/>
          </p:cNvSpPr>
          <p:nvPr>
            <p:ph type="sldNum" sz="quarter" idx="5"/>
          </p:nvPr>
        </p:nvSpPr>
        <p:spPr/>
        <p:txBody>
          <a:bodyPr/>
          <a:lstStyle/>
          <a:p>
            <a:fld id="{FABCB68E-650A-42C0-B300-DF98D684188C}" type="slidenum">
              <a:rPr lang="en-US" smtClean="0"/>
              <a:t>33</a:t>
            </a:fld>
            <a:endParaRPr lang="en-US"/>
          </a:p>
        </p:txBody>
      </p:sp>
    </p:spTree>
    <p:extLst>
      <p:ext uri="{BB962C8B-B14F-4D97-AF65-F5344CB8AC3E}">
        <p14:creationId xmlns:p14="http://schemas.microsoft.com/office/powerpoint/2010/main" val="4093600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Magic numbers – closed nuclear shells also at N=50, 82, 126 for first, second, third peaks</a:t>
            </a:r>
          </a:p>
        </p:txBody>
      </p:sp>
      <p:sp>
        <p:nvSpPr>
          <p:cNvPr id="4" name="Slide Number Placeholder 3"/>
          <p:cNvSpPr>
            <a:spLocks noGrp="1"/>
          </p:cNvSpPr>
          <p:nvPr>
            <p:ph type="sldNum" sz="quarter" idx="5"/>
          </p:nvPr>
        </p:nvSpPr>
        <p:spPr/>
        <p:txBody>
          <a:bodyPr/>
          <a:lstStyle/>
          <a:p>
            <a:fld id="{FABCB68E-650A-42C0-B300-DF98D684188C}" type="slidenum">
              <a:rPr lang="en-US" smtClean="0"/>
              <a:t>34</a:t>
            </a:fld>
            <a:endParaRPr lang="en-US"/>
          </a:p>
        </p:txBody>
      </p:sp>
    </p:spTree>
    <p:extLst>
      <p:ext uri="{BB962C8B-B14F-4D97-AF65-F5344CB8AC3E}">
        <p14:creationId xmlns:p14="http://schemas.microsoft.com/office/powerpoint/2010/main" val="557448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37</a:t>
            </a:fld>
            <a:endParaRPr lang="en-US"/>
          </a:p>
        </p:txBody>
      </p:sp>
    </p:spTree>
    <p:extLst>
      <p:ext uri="{BB962C8B-B14F-4D97-AF65-F5344CB8AC3E}">
        <p14:creationId xmlns:p14="http://schemas.microsoft.com/office/powerpoint/2010/main" val="18143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After the big bang, as Universe began to cool, neutrons and protons were formed at about the same ratio. As it continued to cool, more protons than neutrons were formed since they are slightly lighter. Further, some neutrons decayed into protons, leaving a final Ye of 7/8. Vast majority of the remaining neutrons formed into He nuclei and so at the end of the BBN era, 75% of the mass was synthesized into H and 25% into He. There were also much smaller amounts of deuterium, lithium, and others, but these make up a very small portion of the nuclei synthesized.</a:t>
            </a:r>
          </a:p>
          <a:p>
            <a:endParaRPr lang="en-US" dirty="0"/>
          </a:p>
          <a:p>
            <a:pPr marL="171450" indent="-171450">
              <a:buFont typeface="Arial" charset="0"/>
              <a:buChar char="•"/>
            </a:pPr>
            <a:r>
              <a:rPr lang="en-US" dirty="0"/>
              <a:t>Majority of elements heavier than H, He, and Li are made in stars through fusion. To simplify complex fusion cycles that occurs in stars, what happens in these very hot and dense regions is H and He nuclei combine into heavier and heavier elements until they form Fe. After which, it is no longer energetically viable to fuse heavier stuff. Through mass loss events like flares, pulsations, and supernovae, stars enrich the universe with elements up to Fe.</a:t>
            </a:r>
          </a:p>
        </p:txBody>
      </p:sp>
      <p:sp>
        <p:nvSpPr>
          <p:cNvPr id="4" name="Slide Number Placeholder 3"/>
          <p:cNvSpPr>
            <a:spLocks noGrp="1"/>
          </p:cNvSpPr>
          <p:nvPr>
            <p:ph type="sldNum" sz="quarter" idx="5"/>
          </p:nvPr>
        </p:nvSpPr>
        <p:spPr/>
        <p:txBody>
          <a:bodyPr/>
          <a:lstStyle/>
          <a:p>
            <a:fld id="{FABCB68E-650A-42C0-B300-DF98D684188C}" type="slidenum">
              <a:rPr lang="en-US" smtClean="0"/>
              <a:t>4</a:t>
            </a:fld>
            <a:endParaRPr lang="en-US"/>
          </a:p>
        </p:txBody>
      </p:sp>
    </p:spTree>
    <p:extLst>
      <p:ext uri="{BB962C8B-B14F-4D97-AF65-F5344CB8AC3E}">
        <p14:creationId xmlns:p14="http://schemas.microsoft.com/office/powerpoint/2010/main" val="421326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After the big bang, as Universe began to cool, neutrons and protons were formed at about the same ratio. As it continued to cool, more protons than neutrons were formed since they are slightly lighter. Further, some neutrons decayed into protons, leaving a final Ye of 7/8. Vast majority of the remaining neutrons formed into He nuclei and so at the end of the BBN era, 75% of the mass was synthesized into H and 25% into He. There were also much smaller amounts of deuterium, lithium, and others, but these make up a very small portion of the nuclei synthesized.</a:t>
            </a:r>
          </a:p>
          <a:p>
            <a:endParaRPr lang="en-US" dirty="0"/>
          </a:p>
          <a:p>
            <a:pPr marL="171450" indent="-171450">
              <a:buFont typeface="Arial" charset="0"/>
              <a:buChar char="•"/>
            </a:pPr>
            <a:r>
              <a:rPr lang="en-US" dirty="0"/>
              <a:t>Majority of elements heavier than H, He, and Li are made in stars through fusion. To simplify complex fusion cycles that occurs in stars, what happens in these very hot and dense regions is H and He nuclei combine into heavier and heavier elements until they form Fe. After which, it is no longer energetically viable to fuse heavier stuff. Through mass loss events like flares, pulsations, and supernovae, stars enrich the universe with elements up to Fe.</a:t>
            </a:r>
          </a:p>
        </p:txBody>
      </p:sp>
      <p:sp>
        <p:nvSpPr>
          <p:cNvPr id="4" name="Slide Number Placeholder 3"/>
          <p:cNvSpPr>
            <a:spLocks noGrp="1"/>
          </p:cNvSpPr>
          <p:nvPr>
            <p:ph type="sldNum" sz="quarter" idx="5"/>
          </p:nvPr>
        </p:nvSpPr>
        <p:spPr/>
        <p:txBody>
          <a:bodyPr/>
          <a:lstStyle/>
          <a:p>
            <a:fld id="{FABCB68E-650A-42C0-B300-DF98D684188C}" type="slidenum">
              <a:rPr lang="en-US" smtClean="0"/>
              <a:t>5</a:t>
            </a:fld>
            <a:endParaRPr lang="en-US"/>
          </a:p>
        </p:txBody>
      </p:sp>
    </p:spTree>
    <p:extLst>
      <p:ext uri="{BB962C8B-B14F-4D97-AF65-F5344CB8AC3E}">
        <p14:creationId xmlns:p14="http://schemas.microsoft.com/office/powerpoint/2010/main" val="293345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neutrinos revive the shock wave, protons and neutrons are carried in outflows away from the star. In these outflows, nucleosynthesis can occur and it is at this point that r process may happen. The figure on the right shows a schematic for where nucleosynthesis occurs as a function of radius or mass enclosed. </a:t>
            </a:r>
          </a:p>
          <a:p>
            <a:endParaRPr lang="en-US" dirty="0"/>
          </a:p>
          <a:p>
            <a:r>
              <a:rPr lang="en-US" dirty="0"/>
              <a:t>Since the protons and neutrons in the outflow are irradiated by neutrinos, the electron fraction likely approaches an equilibrium value of ~0.5. However, there may be times or regions in the outflow where it is less than 0.5, or neutron rich. In these situations, some amount of heavy element nucleosynthesis could occur.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*Good simulation video: https://www.youtube.com/watch?v=oxGajNoPz8c</a:t>
            </a:r>
          </a:p>
        </p:txBody>
      </p:sp>
      <p:sp>
        <p:nvSpPr>
          <p:cNvPr id="4" name="Slide Number Placeholder 3"/>
          <p:cNvSpPr>
            <a:spLocks noGrp="1"/>
          </p:cNvSpPr>
          <p:nvPr>
            <p:ph type="sldNum" sz="quarter" idx="5"/>
          </p:nvPr>
        </p:nvSpPr>
        <p:spPr/>
        <p:txBody>
          <a:bodyPr/>
          <a:lstStyle/>
          <a:p>
            <a:fld id="{FABCB68E-650A-42C0-B300-DF98D684188C}" type="slidenum">
              <a:rPr lang="en-US" smtClean="0"/>
              <a:t>6</a:t>
            </a:fld>
            <a:endParaRPr lang="en-US"/>
          </a:p>
        </p:txBody>
      </p:sp>
    </p:spTree>
    <p:extLst>
      <p:ext uri="{BB962C8B-B14F-4D97-AF65-F5344CB8AC3E}">
        <p14:creationId xmlns:p14="http://schemas.microsoft.com/office/powerpoint/2010/main" val="1747523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PNS gradually cools, the outflow becomes increasingly B-dominated and relativistic, with sigma0 ~ 10^2-3 and t ~ 20-50 sec. Conditions during this intermediate phase are ideal for both accelerating UHECRs and producing gamma-ray emission.</a:t>
            </a:r>
          </a:p>
          <a:p>
            <a:endParaRPr lang="en-US" baseline="0" dirty="0"/>
          </a:p>
          <a:p>
            <a:r>
              <a:rPr lang="en-US" baseline="0" dirty="0" err="1"/>
              <a:t>t</a:t>
            </a:r>
            <a:r>
              <a:rPr lang="en-US" baseline="-25000" dirty="0" err="1"/>
              <a:t>acc</a:t>
            </a:r>
            <a:r>
              <a:rPr lang="en-US" baseline="0" dirty="0"/>
              <a:t> = 2*pi*</a:t>
            </a:r>
            <a:r>
              <a:rPr lang="en-US" baseline="0" dirty="0" err="1"/>
              <a:t>η</a:t>
            </a:r>
            <a:r>
              <a:rPr lang="en-US" baseline="-25000" dirty="0" err="1"/>
              <a:t>acc</a:t>
            </a:r>
            <a:r>
              <a:rPr lang="en-US" baseline="0" dirty="0"/>
              <a:t> (E/</a:t>
            </a:r>
            <a:r>
              <a:rPr lang="en-US" baseline="0" dirty="0" err="1"/>
              <a:t>ZeBc</a:t>
            </a:r>
            <a:r>
              <a:rPr lang="en-US" baseline="0" dirty="0"/>
              <a:t>), </a:t>
            </a:r>
            <a:r>
              <a:rPr lang="en-US" baseline="0" dirty="0" err="1"/>
              <a:t>t</a:t>
            </a:r>
            <a:r>
              <a:rPr lang="en-US" baseline="-25000" dirty="0" err="1"/>
              <a:t>exp</a:t>
            </a:r>
            <a:r>
              <a:rPr lang="en-US" baseline="0" dirty="0"/>
              <a:t> = </a:t>
            </a:r>
            <a:r>
              <a:rPr lang="en-US" baseline="0" dirty="0" err="1"/>
              <a:t>R</a:t>
            </a:r>
            <a:r>
              <a:rPr lang="en-US" baseline="-25000" dirty="0" err="1"/>
              <a:t>mag</a:t>
            </a:r>
            <a:r>
              <a:rPr lang="en-US" baseline="0" dirty="0"/>
              <a:t>/</a:t>
            </a:r>
            <a:r>
              <a:rPr lang="en-US" baseline="0" dirty="0" err="1"/>
              <a:t>Γc</a:t>
            </a:r>
            <a:r>
              <a:rPr lang="en-US" baseline="0" dirty="0"/>
              <a:t>, </a:t>
            </a:r>
            <a:r>
              <a:rPr lang="en-US" baseline="0" dirty="0" err="1"/>
              <a:t>t</a:t>
            </a:r>
            <a:r>
              <a:rPr lang="en-US" baseline="-25000" dirty="0" err="1"/>
              <a:t>cool</a:t>
            </a:r>
            <a:r>
              <a:rPr lang="en-US" baseline="0" dirty="0"/>
              <a:t> = 0.4 sec (A/Z)</a:t>
            </a:r>
            <a:r>
              <a:rPr lang="en-US" baseline="30000" dirty="0"/>
              <a:t>4 </a:t>
            </a:r>
            <a:r>
              <a:rPr lang="en-US" baseline="0" dirty="0"/>
              <a:t>Edot</a:t>
            </a:r>
            <a:r>
              <a:rPr lang="en-US" baseline="-25000" dirty="0"/>
              <a:t>iso,52</a:t>
            </a:r>
            <a:r>
              <a:rPr lang="en-US" baseline="30000" dirty="0"/>
              <a:t>-1</a:t>
            </a:r>
            <a:r>
              <a:rPr lang="en-US" baseline="0" dirty="0"/>
              <a:t> Γ</a:t>
            </a:r>
            <a:r>
              <a:rPr lang="en-US" baseline="-25000" dirty="0"/>
              <a:t>100</a:t>
            </a:r>
            <a:r>
              <a:rPr lang="en-US" baseline="30000" dirty="0"/>
              <a:t>3</a:t>
            </a:r>
            <a:r>
              <a:rPr lang="en-US" baseline="0" dirty="0"/>
              <a:t> E</a:t>
            </a:r>
            <a:r>
              <a:rPr lang="en-US" baseline="-25000" dirty="0"/>
              <a:t>20</a:t>
            </a:r>
            <a:r>
              <a:rPr lang="en-US" baseline="30000" dirty="0"/>
              <a:t>-1 </a:t>
            </a:r>
            <a:r>
              <a:rPr lang="en-US" baseline="0" dirty="0"/>
              <a:t>r</a:t>
            </a:r>
            <a:r>
              <a:rPr lang="en-US" baseline="-25000" dirty="0"/>
              <a:t>13</a:t>
            </a:r>
            <a:r>
              <a:rPr lang="en-US" baseline="30000" dirty="0"/>
              <a:t>2</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Photodisintegration via GDR is most important, spallation is negligible. t</a:t>
            </a:r>
            <a:r>
              <a:rPr lang="en-US" baseline="-25000" dirty="0"/>
              <a:t>exp</a:t>
            </a:r>
            <a:r>
              <a:rPr lang="en-US" baseline="30000" dirty="0"/>
              <a:t>-1</a:t>
            </a:r>
            <a:r>
              <a:rPr lang="en-US" baseline="0" dirty="0"/>
              <a:t> ~ 0.1 sec</a:t>
            </a:r>
            <a:r>
              <a:rPr lang="en-US" baseline="30000" dirty="0"/>
              <a:t>-1</a:t>
            </a:r>
            <a:r>
              <a:rPr lang="en-US" baseline="0" dirty="0"/>
              <a:t>, t</a:t>
            </a:r>
            <a:r>
              <a:rPr lang="en-US" baseline="-25000" dirty="0"/>
              <a:t>spall</a:t>
            </a:r>
            <a:r>
              <a:rPr lang="en-US" baseline="30000" dirty="0"/>
              <a:t>-1</a:t>
            </a:r>
            <a:r>
              <a:rPr lang="en-US" baseline="0" dirty="0"/>
              <a:t> ~ 10</a:t>
            </a:r>
            <a:r>
              <a:rPr lang="en-US" baseline="30000" dirty="0"/>
              <a:t>-3</a:t>
            </a:r>
            <a:r>
              <a:rPr lang="en-US" baseline="0" dirty="0"/>
              <a:t> sec</a:t>
            </a:r>
            <a:r>
              <a:rPr lang="en-US" baseline="30000" dirty="0"/>
              <a:t>-1</a:t>
            </a:r>
          </a:p>
          <a:p>
            <a:endParaRPr lang="en-US" baseline="0" dirty="0"/>
          </a:p>
        </p:txBody>
      </p:sp>
      <p:sp>
        <p:nvSpPr>
          <p:cNvPr id="4" name="Slide Number Placeholder 3"/>
          <p:cNvSpPr>
            <a:spLocks noGrp="1"/>
          </p:cNvSpPr>
          <p:nvPr>
            <p:ph type="sldNum" sz="quarter" idx="5"/>
          </p:nvPr>
        </p:nvSpPr>
        <p:spPr/>
        <p:txBody>
          <a:bodyPr/>
          <a:lstStyle/>
          <a:p>
            <a:fld id="{FABCB68E-650A-42C0-B300-DF98D684188C}" type="slidenum">
              <a:rPr lang="en-US" smtClean="0"/>
              <a:t>7</a:t>
            </a:fld>
            <a:endParaRPr lang="en-US"/>
          </a:p>
        </p:txBody>
      </p:sp>
    </p:spTree>
    <p:extLst>
      <p:ext uri="{BB962C8B-B14F-4D97-AF65-F5344CB8AC3E}">
        <p14:creationId xmlns:p14="http://schemas.microsoft.com/office/powerpoint/2010/main" val="207069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PNS gradually cools, the outflow becomes increasingly B-dominated and relativistic, with sigma0 ~ 10^2-3 and t ~ 20-50 sec. Conditions during this intermediate phase are ideal for both accelerating UHECRs and producing gamma-ray emission.</a:t>
            </a:r>
          </a:p>
          <a:p>
            <a:endParaRPr lang="en-US" baseline="0" dirty="0"/>
          </a:p>
          <a:p>
            <a:r>
              <a:rPr lang="en-US" baseline="0" dirty="0" err="1"/>
              <a:t>t</a:t>
            </a:r>
            <a:r>
              <a:rPr lang="en-US" baseline="-25000" dirty="0" err="1"/>
              <a:t>acc</a:t>
            </a:r>
            <a:r>
              <a:rPr lang="en-US" baseline="0" dirty="0"/>
              <a:t> = 2*pi*</a:t>
            </a:r>
            <a:r>
              <a:rPr lang="en-US" baseline="0" dirty="0" err="1"/>
              <a:t>η</a:t>
            </a:r>
            <a:r>
              <a:rPr lang="en-US" baseline="-25000" dirty="0" err="1"/>
              <a:t>acc</a:t>
            </a:r>
            <a:r>
              <a:rPr lang="en-US" baseline="0" dirty="0"/>
              <a:t> (E/</a:t>
            </a:r>
            <a:r>
              <a:rPr lang="en-US" baseline="0" dirty="0" err="1"/>
              <a:t>ZeBc</a:t>
            </a:r>
            <a:r>
              <a:rPr lang="en-US" baseline="0" dirty="0"/>
              <a:t>), </a:t>
            </a:r>
            <a:r>
              <a:rPr lang="en-US" baseline="0" dirty="0" err="1"/>
              <a:t>t</a:t>
            </a:r>
            <a:r>
              <a:rPr lang="en-US" baseline="-25000" dirty="0" err="1"/>
              <a:t>exp</a:t>
            </a:r>
            <a:r>
              <a:rPr lang="en-US" baseline="0" dirty="0"/>
              <a:t> = </a:t>
            </a:r>
            <a:r>
              <a:rPr lang="en-US" baseline="0" dirty="0" err="1"/>
              <a:t>R</a:t>
            </a:r>
            <a:r>
              <a:rPr lang="en-US" baseline="-25000" dirty="0" err="1"/>
              <a:t>mag</a:t>
            </a:r>
            <a:r>
              <a:rPr lang="en-US" baseline="0" dirty="0"/>
              <a:t>/</a:t>
            </a:r>
            <a:r>
              <a:rPr lang="en-US" baseline="0" dirty="0" err="1"/>
              <a:t>Γc</a:t>
            </a:r>
            <a:r>
              <a:rPr lang="en-US" baseline="0" dirty="0"/>
              <a:t>, </a:t>
            </a:r>
            <a:r>
              <a:rPr lang="en-US" baseline="0" dirty="0" err="1"/>
              <a:t>t</a:t>
            </a:r>
            <a:r>
              <a:rPr lang="en-US" baseline="-25000" dirty="0" err="1"/>
              <a:t>cool</a:t>
            </a:r>
            <a:r>
              <a:rPr lang="en-US" baseline="0" dirty="0"/>
              <a:t> = 0.4 sec (A/Z)</a:t>
            </a:r>
            <a:r>
              <a:rPr lang="en-US" baseline="30000" dirty="0"/>
              <a:t>4 </a:t>
            </a:r>
            <a:r>
              <a:rPr lang="en-US" baseline="0" dirty="0"/>
              <a:t>Edot</a:t>
            </a:r>
            <a:r>
              <a:rPr lang="en-US" baseline="-25000" dirty="0"/>
              <a:t>iso,52</a:t>
            </a:r>
            <a:r>
              <a:rPr lang="en-US" baseline="30000" dirty="0"/>
              <a:t>-1</a:t>
            </a:r>
            <a:r>
              <a:rPr lang="en-US" baseline="0" dirty="0"/>
              <a:t> Γ</a:t>
            </a:r>
            <a:r>
              <a:rPr lang="en-US" baseline="-25000" dirty="0"/>
              <a:t>100</a:t>
            </a:r>
            <a:r>
              <a:rPr lang="en-US" baseline="30000" dirty="0"/>
              <a:t>3</a:t>
            </a:r>
            <a:r>
              <a:rPr lang="en-US" baseline="0" dirty="0"/>
              <a:t> E</a:t>
            </a:r>
            <a:r>
              <a:rPr lang="en-US" baseline="-25000" dirty="0"/>
              <a:t>20</a:t>
            </a:r>
            <a:r>
              <a:rPr lang="en-US" baseline="30000" dirty="0"/>
              <a:t>-1 </a:t>
            </a:r>
            <a:r>
              <a:rPr lang="en-US" baseline="0" dirty="0"/>
              <a:t>r</a:t>
            </a:r>
            <a:r>
              <a:rPr lang="en-US" baseline="-25000" dirty="0"/>
              <a:t>13</a:t>
            </a:r>
            <a:r>
              <a:rPr lang="en-US" baseline="30000" dirty="0"/>
              <a:t>2</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Photodisintegration via GDR is most important, spallation is negligible. t</a:t>
            </a:r>
            <a:r>
              <a:rPr lang="en-US" baseline="-25000" dirty="0"/>
              <a:t>exp</a:t>
            </a:r>
            <a:r>
              <a:rPr lang="en-US" baseline="30000" dirty="0"/>
              <a:t>-1</a:t>
            </a:r>
            <a:r>
              <a:rPr lang="en-US" baseline="0" dirty="0"/>
              <a:t> ~ 0.1 sec</a:t>
            </a:r>
            <a:r>
              <a:rPr lang="en-US" baseline="30000" dirty="0"/>
              <a:t>-1</a:t>
            </a:r>
            <a:r>
              <a:rPr lang="en-US" baseline="0" dirty="0"/>
              <a:t>, t</a:t>
            </a:r>
            <a:r>
              <a:rPr lang="en-US" baseline="-25000" dirty="0"/>
              <a:t>spall</a:t>
            </a:r>
            <a:r>
              <a:rPr lang="en-US" baseline="30000" dirty="0"/>
              <a:t>-1</a:t>
            </a:r>
            <a:r>
              <a:rPr lang="en-US" baseline="0" dirty="0"/>
              <a:t> ~ 10</a:t>
            </a:r>
            <a:r>
              <a:rPr lang="en-US" baseline="30000" dirty="0"/>
              <a:t>-3</a:t>
            </a:r>
            <a:r>
              <a:rPr lang="en-US" baseline="0" dirty="0"/>
              <a:t> sec</a:t>
            </a:r>
            <a:r>
              <a:rPr lang="en-US" baseline="30000" dirty="0"/>
              <a:t>-1</a:t>
            </a:r>
          </a:p>
          <a:p>
            <a:endParaRPr lang="en-US" baseline="0" dirty="0"/>
          </a:p>
        </p:txBody>
      </p:sp>
      <p:sp>
        <p:nvSpPr>
          <p:cNvPr id="4" name="Slide Number Placeholder 3"/>
          <p:cNvSpPr>
            <a:spLocks noGrp="1"/>
          </p:cNvSpPr>
          <p:nvPr>
            <p:ph type="sldNum" sz="quarter" idx="5"/>
          </p:nvPr>
        </p:nvSpPr>
        <p:spPr/>
        <p:txBody>
          <a:bodyPr/>
          <a:lstStyle/>
          <a:p>
            <a:fld id="{FABCB68E-650A-42C0-B300-DF98D684188C}" type="slidenum">
              <a:rPr lang="en-US" smtClean="0"/>
              <a:t>8</a:t>
            </a:fld>
            <a:endParaRPr lang="en-US"/>
          </a:p>
        </p:txBody>
      </p:sp>
    </p:spTree>
    <p:extLst>
      <p:ext uri="{BB962C8B-B14F-4D97-AF65-F5344CB8AC3E}">
        <p14:creationId xmlns:p14="http://schemas.microsoft.com/office/powerpoint/2010/main" val="252435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layers of both BSG and</a:t>
            </a:r>
            <a:r>
              <a:rPr lang="en-US" baseline="0" dirty="0"/>
              <a:t> RSG models predominantly consist of H and He, whereas WR surface is already stripped off its lighter elements prior to core-collapse</a:t>
            </a:r>
          </a:p>
          <a:p>
            <a:endParaRPr lang="en-US" baseline="0" dirty="0"/>
          </a:p>
          <a:p>
            <a:r>
              <a:rPr lang="en-US" baseline="0" dirty="0"/>
              <a:t>(Un)collimated jets are distinguished by jet luminosity, initial opening angle and density of the surrounding medium. Jet is divided into shocked and </a:t>
            </a:r>
            <a:r>
              <a:rPr lang="en-US" baseline="0" dirty="0" err="1"/>
              <a:t>unshocked</a:t>
            </a:r>
            <a:r>
              <a:rPr lang="en-US" baseline="0" dirty="0"/>
              <a:t> parts by the CS, inner and outer regions of the cocoon are separated by the contact discontinuity. </a:t>
            </a:r>
          </a:p>
          <a:p>
            <a:endParaRPr lang="en-US" baseline="0" dirty="0"/>
          </a:p>
          <a:p>
            <a:r>
              <a:rPr lang="en-US" baseline="0" dirty="0"/>
              <a:t>Low-power jets with smaller σ</a:t>
            </a:r>
            <a:r>
              <a:rPr lang="en-US" baseline="-25000" dirty="0"/>
              <a:t>0</a:t>
            </a:r>
            <a:r>
              <a:rPr lang="en-US" baseline="0" dirty="0"/>
              <a:t> are easier to get collimated before breakout</a:t>
            </a:r>
            <a:endParaRPr lang="en-US" dirty="0"/>
          </a:p>
        </p:txBody>
      </p:sp>
      <p:sp>
        <p:nvSpPr>
          <p:cNvPr id="4" name="Slide Number Placeholder 3"/>
          <p:cNvSpPr>
            <a:spLocks noGrp="1"/>
          </p:cNvSpPr>
          <p:nvPr>
            <p:ph type="sldNum" sz="quarter" idx="5"/>
          </p:nvPr>
        </p:nvSpPr>
        <p:spPr/>
        <p:txBody>
          <a:bodyPr/>
          <a:lstStyle/>
          <a:p>
            <a:fld id="{FABCB68E-650A-42C0-B300-DF98D684188C}" type="slidenum">
              <a:rPr lang="en-US" smtClean="0"/>
              <a:t>9</a:t>
            </a:fld>
            <a:endParaRPr lang="en-US"/>
          </a:p>
        </p:txBody>
      </p:sp>
    </p:spTree>
    <p:extLst>
      <p:ext uri="{BB962C8B-B14F-4D97-AF65-F5344CB8AC3E}">
        <p14:creationId xmlns:p14="http://schemas.microsoft.com/office/powerpoint/2010/main" val="392711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0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97273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986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lvl2pP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12400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49464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77609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6653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79881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67933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98474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8/28/24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125143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8/28/24</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4196507406"/>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1" r:id="rId6"/>
    <p:sldLayoutId id="2147483757" r:id="rId7"/>
    <p:sldLayoutId id="2147483758" r:id="rId8"/>
    <p:sldLayoutId id="2147483759" r:id="rId9"/>
    <p:sldLayoutId id="2147483760" r:id="rId10"/>
    <p:sldLayoutId id="2147483762"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8.gif"/><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80.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620.png"/><Relationship Id="rId1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F1DCD9-4684-4B84-AD73-6652C8BA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particle background">
            <a:extLst>
              <a:ext uri="{FF2B5EF4-FFF2-40B4-BE49-F238E27FC236}">
                <a16:creationId xmlns:a16="http://schemas.microsoft.com/office/drawing/2014/main" id="{A4F74ED7-72A0-ACAA-117F-5961439D88DA}"/>
              </a:ext>
            </a:extLst>
          </p:cNvPr>
          <p:cNvPicPr>
            <a:picLocks noChangeAspect="1"/>
          </p:cNvPicPr>
          <p:nvPr/>
        </p:nvPicPr>
        <p:blipFill rotWithShape="1">
          <a:blip r:embed="rId3"/>
          <a:srcRect b="59"/>
          <a:stretch/>
        </p:blipFill>
        <p:spPr>
          <a:xfrm>
            <a:off x="-7257" y="0"/>
            <a:ext cx="12199257" cy="6858000"/>
          </a:xfrm>
          <a:prstGeom prst="rect">
            <a:avLst/>
          </a:prstGeom>
        </p:spPr>
      </p:pic>
      <p:sp>
        <p:nvSpPr>
          <p:cNvPr id="11" name="Freeform: Shape 10">
            <a:extLst>
              <a:ext uri="{FF2B5EF4-FFF2-40B4-BE49-F238E27FC236}">
                <a16:creationId xmlns:a16="http://schemas.microsoft.com/office/drawing/2014/main" id="{4BE6A732-8124-4A59-8EC9-BF4A1648A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26538" y="-2233466"/>
            <a:ext cx="6858000" cy="11324929"/>
          </a:xfrm>
          <a:custGeom>
            <a:avLst/>
            <a:gdLst>
              <a:gd name="connsiteX0" fmla="*/ 0 w 6858000"/>
              <a:gd name="connsiteY0" fmla="*/ 9303227 h 11262142"/>
              <a:gd name="connsiteX1" fmla="*/ 0 w 6858000"/>
              <a:gd name="connsiteY1" fmla="*/ 6495555 h 11262142"/>
              <a:gd name="connsiteX2" fmla="*/ 1 w 6858000"/>
              <a:gd name="connsiteY2" fmla="*/ 6495555 h 11262142"/>
              <a:gd name="connsiteX3" fmla="*/ 1 w 6858000"/>
              <a:gd name="connsiteY3" fmla="*/ 0 h 11262142"/>
              <a:gd name="connsiteX4" fmla="*/ 6858000 w 6858000"/>
              <a:gd name="connsiteY4" fmla="*/ 6015407 h 11262142"/>
              <a:gd name="connsiteX5" fmla="*/ 6858000 w 6858000"/>
              <a:gd name="connsiteY5" fmla="*/ 8999698 h 11262142"/>
              <a:gd name="connsiteX6" fmla="*/ 6858000 w 6858000"/>
              <a:gd name="connsiteY6" fmla="*/ 11262142 h 11262142"/>
              <a:gd name="connsiteX7" fmla="*/ 1 w 6858000"/>
              <a:gd name="connsiteY7" fmla="*/ 11262142 h 11262142"/>
              <a:gd name="connsiteX8" fmla="*/ 1 w 6858000"/>
              <a:gd name="connsiteY8" fmla="*/ 9303227 h 112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1262142">
                <a:moveTo>
                  <a:pt x="0" y="9303227"/>
                </a:moveTo>
                <a:lnTo>
                  <a:pt x="0" y="6495555"/>
                </a:lnTo>
                <a:lnTo>
                  <a:pt x="1" y="6495555"/>
                </a:lnTo>
                <a:lnTo>
                  <a:pt x="1" y="0"/>
                </a:lnTo>
                <a:lnTo>
                  <a:pt x="6858000" y="6015407"/>
                </a:lnTo>
                <a:lnTo>
                  <a:pt x="6858000" y="8999698"/>
                </a:lnTo>
                <a:lnTo>
                  <a:pt x="6858000" y="11262142"/>
                </a:lnTo>
                <a:lnTo>
                  <a:pt x="1" y="11262142"/>
                </a:lnTo>
                <a:lnTo>
                  <a:pt x="1" y="9303227"/>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22FA56-6CD4-6A9E-A2D6-78B6673B6301}"/>
              </a:ext>
            </a:extLst>
          </p:cNvPr>
          <p:cNvSpPr>
            <a:spLocks noGrp="1"/>
          </p:cNvSpPr>
          <p:nvPr>
            <p:ph type="ctrTitle"/>
          </p:nvPr>
        </p:nvSpPr>
        <p:spPr>
          <a:xfrm>
            <a:off x="456213" y="553515"/>
            <a:ext cx="11324929" cy="1398494"/>
          </a:xfrm>
        </p:spPr>
        <p:txBody>
          <a:bodyPr anchor="t">
            <a:noAutofit/>
          </a:bodyPr>
          <a:lstStyle/>
          <a:p>
            <a:pPr algn="ctr"/>
            <a:r>
              <a:rPr lang="en-US" sz="3800" b="1" dirty="0">
                <a:solidFill>
                  <a:srgbClr val="FFFF00"/>
                </a:solidFill>
                <a:latin typeface="Garamond" panose="02020404030301010803" pitchFamily="18" charset="0"/>
                <a:ea typeface="Tahoma" panose="020B0604030504040204" pitchFamily="34" charset="0"/>
                <a:cs typeface="Tahoma" panose="020B0604030504040204" pitchFamily="34" charset="0"/>
              </a:rPr>
              <a:t>particle acceleration &amp; neutrino production in PNS outflows</a:t>
            </a:r>
            <a:br>
              <a:rPr lang="en-US" sz="3800" b="1" dirty="0">
                <a:solidFill>
                  <a:srgbClr val="FFFF00"/>
                </a:solidFill>
                <a:latin typeface="Garamond" panose="02020404030301010803" pitchFamily="18" charset="0"/>
                <a:ea typeface="Tahoma" panose="020B0604030504040204" pitchFamily="34" charset="0"/>
                <a:cs typeface="Tahoma" panose="020B0604030504040204" pitchFamily="34" charset="0"/>
              </a:rPr>
            </a:br>
            <a:endParaRPr lang="en-US" sz="3800" b="1" dirty="0">
              <a:solidFill>
                <a:srgbClr val="FFFF00"/>
              </a:solidFill>
              <a:latin typeface="Garamond" panose="02020404030301010803" pitchFamily="18"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F593FE04-0E30-DDD1-1BD5-85D3D604851B}"/>
              </a:ext>
            </a:extLst>
          </p:cNvPr>
          <p:cNvSpPr>
            <a:spLocks noGrp="1"/>
          </p:cNvSpPr>
          <p:nvPr>
            <p:ph type="subTitle" idx="1"/>
          </p:nvPr>
        </p:nvSpPr>
        <p:spPr>
          <a:xfrm>
            <a:off x="7376160" y="3268299"/>
            <a:ext cx="3825240" cy="1855544"/>
          </a:xfrm>
          <a:solidFill>
            <a:schemeClr val="bg1">
              <a:alpha val="50000"/>
            </a:schemeClr>
          </a:solidFill>
        </p:spPr>
        <p:txBody>
          <a:bodyPr anchor="t">
            <a:normAutofit/>
          </a:bodyPr>
          <a:lstStyle/>
          <a:p>
            <a:pPr>
              <a:spcAft>
                <a:spcPts val="600"/>
              </a:spcAft>
            </a:pPr>
            <a:r>
              <a:rPr lang="en-US" sz="2000" b="1" dirty="0">
                <a:solidFill>
                  <a:srgbClr val="E1552F"/>
                </a:solidFill>
                <a:latin typeface="Arial" panose="020B0604020202020204" pitchFamily="34" charset="0"/>
                <a:cs typeface="Arial" panose="020B0604020202020204" pitchFamily="34" charset="0"/>
              </a:rPr>
              <a:t>Collaborators:</a:t>
            </a:r>
            <a:r>
              <a:rPr lang="en-US" sz="2000" dirty="0">
                <a:solidFill>
                  <a:srgbClr val="E1552F"/>
                </a:solidFill>
                <a:latin typeface="Arial" panose="020B0604020202020204" pitchFamily="34" charset="0"/>
                <a:cs typeface="Arial" panose="020B0604020202020204" pitchFamily="34" charset="0"/>
              </a:rPr>
              <a:t> </a:t>
            </a:r>
          </a:p>
          <a:p>
            <a:pPr>
              <a:spcBef>
                <a:spcPts val="0"/>
              </a:spcBef>
              <a:spcAft>
                <a:spcPts val="600"/>
              </a:spcAft>
            </a:pPr>
            <a:r>
              <a:rPr lang="en-US" sz="1700" dirty="0">
                <a:solidFill>
                  <a:srgbClr val="FFD585"/>
                </a:solidFill>
                <a:latin typeface="Arial" panose="020B0604020202020204" pitchFamily="34" charset="0"/>
                <a:cs typeface="Arial" panose="020B0604020202020204" pitchFamily="34" charset="0"/>
              </a:rPr>
              <a:t>Jose Carpio (U. Nevada, Las Vegas) </a:t>
            </a:r>
          </a:p>
          <a:p>
            <a:pPr>
              <a:spcBef>
                <a:spcPts val="0"/>
              </a:spcBef>
              <a:spcAft>
                <a:spcPts val="600"/>
              </a:spcAft>
            </a:pPr>
            <a:r>
              <a:rPr lang="en-US" sz="1700" dirty="0" err="1">
                <a:solidFill>
                  <a:srgbClr val="FFD585"/>
                </a:solidFill>
                <a:latin typeface="Arial" panose="020B0604020202020204" pitchFamily="34" charset="0"/>
                <a:cs typeface="Arial" panose="020B0604020202020204" pitchFamily="34" charset="0"/>
              </a:rPr>
              <a:t>Kohta</a:t>
            </a:r>
            <a:r>
              <a:rPr lang="en-US" sz="1700" dirty="0">
                <a:solidFill>
                  <a:srgbClr val="FFD585"/>
                </a:solidFill>
                <a:latin typeface="Arial" panose="020B0604020202020204" pitchFamily="34" charset="0"/>
                <a:cs typeface="Arial" panose="020B0604020202020204" pitchFamily="34" charset="0"/>
              </a:rPr>
              <a:t> </a:t>
            </a:r>
            <a:r>
              <a:rPr lang="en-US" sz="1700" dirty="0" err="1">
                <a:solidFill>
                  <a:srgbClr val="FFD585"/>
                </a:solidFill>
                <a:latin typeface="Arial" panose="020B0604020202020204" pitchFamily="34" charset="0"/>
                <a:cs typeface="Arial" panose="020B0604020202020204" pitchFamily="34" charset="0"/>
              </a:rPr>
              <a:t>Murase</a:t>
            </a:r>
            <a:r>
              <a:rPr lang="en-US" sz="1700" dirty="0">
                <a:solidFill>
                  <a:srgbClr val="FFD585"/>
                </a:solidFill>
                <a:latin typeface="Arial" panose="020B0604020202020204" pitchFamily="34" charset="0"/>
                <a:cs typeface="Arial" panose="020B0604020202020204" pitchFamily="34" charset="0"/>
              </a:rPr>
              <a:t> (Penn State) </a:t>
            </a:r>
          </a:p>
          <a:p>
            <a:pPr>
              <a:spcBef>
                <a:spcPts val="0"/>
              </a:spcBef>
              <a:spcAft>
                <a:spcPts val="600"/>
              </a:spcAft>
            </a:pPr>
            <a:r>
              <a:rPr lang="en-US" sz="1700" dirty="0">
                <a:solidFill>
                  <a:srgbClr val="FFD585"/>
                </a:solidFill>
                <a:latin typeface="Arial" panose="020B0604020202020204" pitchFamily="34" charset="0"/>
                <a:cs typeface="Arial" panose="020B0604020202020204" pitchFamily="34" charset="0"/>
              </a:rPr>
              <a:t>Nick </a:t>
            </a:r>
            <a:r>
              <a:rPr lang="en-US" sz="1700" dirty="0" err="1">
                <a:solidFill>
                  <a:srgbClr val="FFD585"/>
                </a:solidFill>
                <a:latin typeface="Arial" panose="020B0604020202020204" pitchFamily="34" charset="0"/>
                <a:cs typeface="Arial" panose="020B0604020202020204" pitchFamily="34" charset="0"/>
              </a:rPr>
              <a:t>Ekanger</a:t>
            </a:r>
            <a:r>
              <a:rPr lang="en-US" sz="1700" dirty="0">
                <a:solidFill>
                  <a:srgbClr val="FFD585"/>
                </a:solidFill>
                <a:latin typeface="Arial" panose="020B0604020202020204" pitchFamily="34" charset="0"/>
                <a:cs typeface="Arial" panose="020B0604020202020204" pitchFamily="34" charset="0"/>
              </a:rPr>
              <a:t> (Virginia Tech, Tohoku)</a:t>
            </a:r>
          </a:p>
          <a:p>
            <a:pPr>
              <a:spcBef>
                <a:spcPts val="0"/>
              </a:spcBef>
              <a:spcAft>
                <a:spcPts val="600"/>
              </a:spcAft>
            </a:pPr>
            <a:r>
              <a:rPr lang="en-US" sz="1700" dirty="0" err="1">
                <a:solidFill>
                  <a:srgbClr val="FFD585"/>
                </a:solidFill>
                <a:latin typeface="Arial" panose="020B0604020202020204" pitchFamily="34" charset="0"/>
                <a:cs typeface="Arial" panose="020B0604020202020204" pitchFamily="34" charset="0"/>
              </a:rPr>
              <a:t>Shunsaku</a:t>
            </a:r>
            <a:r>
              <a:rPr lang="en-US" sz="1700" dirty="0">
                <a:solidFill>
                  <a:srgbClr val="FFD585"/>
                </a:solidFill>
                <a:latin typeface="Arial" panose="020B0604020202020204" pitchFamily="34" charset="0"/>
                <a:cs typeface="Arial" panose="020B0604020202020204" pitchFamily="34" charset="0"/>
              </a:rPr>
              <a:t> Horiuchi (Virginia Tech)  </a:t>
            </a:r>
          </a:p>
        </p:txBody>
      </p:sp>
      <p:cxnSp>
        <p:nvCxnSpPr>
          <p:cNvPr id="13" name="Straight Connector 12">
            <a:extLst>
              <a:ext uri="{FF2B5EF4-FFF2-40B4-BE49-F238E27FC236}">
                <a16:creationId xmlns:a16="http://schemas.microsoft.com/office/drawing/2014/main" id="{EFDAA6A4-1F42-460B-A500-921EEB4BC0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F593FE04-0E30-DDD1-1BD5-85D3D604851B}"/>
              </a:ext>
            </a:extLst>
          </p:cNvPr>
          <p:cNvSpPr txBox="1">
            <a:spLocks/>
          </p:cNvSpPr>
          <p:nvPr/>
        </p:nvSpPr>
        <p:spPr>
          <a:xfrm>
            <a:off x="7406640" y="2171628"/>
            <a:ext cx="3825240" cy="913156"/>
          </a:xfrm>
          <a:prstGeom prst="rect">
            <a:avLst/>
          </a:prstGeom>
          <a:solidFill>
            <a:schemeClr val="bg1">
              <a:alpha val="50000"/>
            </a:schemeClr>
          </a:solidFill>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Tx/>
              <a:buNone/>
              <a:defRPr sz="2000" i="1"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Tx/>
              <a:buNone/>
              <a:defRPr sz="1600" i="1"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solidFill>
                  <a:srgbClr val="00B050"/>
                </a:solidFill>
                <a:latin typeface="Times New Roman" panose="02020603050405020304" pitchFamily="18" charset="0"/>
                <a:cs typeface="Times New Roman" panose="02020603050405020304" pitchFamily="18" charset="0"/>
              </a:rPr>
              <a:t>Mukul Bhattacharya</a:t>
            </a:r>
          </a:p>
          <a:p>
            <a:r>
              <a:rPr lang="en-US" sz="2000" dirty="0">
                <a:solidFill>
                  <a:srgbClr val="92D050"/>
                </a:solidFill>
                <a:latin typeface="Times New Roman" panose="02020603050405020304" pitchFamily="18" charset="0"/>
                <a:cs typeface="Times New Roman" panose="02020603050405020304" pitchFamily="18" charset="0"/>
              </a:rPr>
              <a:t>SCEECS Postdoc @ UW-Madison</a:t>
            </a:r>
          </a:p>
        </p:txBody>
      </p:sp>
      <p:sp>
        <p:nvSpPr>
          <p:cNvPr id="14" name="Subtitle 2">
            <a:extLst>
              <a:ext uri="{FF2B5EF4-FFF2-40B4-BE49-F238E27FC236}">
                <a16:creationId xmlns:a16="http://schemas.microsoft.com/office/drawing/2014/main" id="{F593FE04-0E30-DDD1-1BD5-85D3D604851B}"/>
              </a:ext>
            </a:extLst>
          </p:cNvPr>
          <p:cNvSpPr txBox="1">
            <a:spLocks/>
          </p:cNvSpPr>
          <p:nvPr/>
        </p:nvSpPr>
        <p:spPr>
          <a:xfrm>
            <a:off x="1188357" y="5222776"/>
            <a:ext cx="5238253" cy="55181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Tx/>
              <a:buNone/>
              <a:defRPr sz="2000" i="1"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Tx/>
              <a:buNone/>
              <a:defRPr sz="1600" i="1"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00" b="1" dirty="0" err="1">
                <a:solidFill>
                  <a:srgbClr val="92D050"/>
                </a:solidFill>
                <a:latin typeface="Calibri" panose="020F0502020204030204" pitchFamily="34" charset="0"/>
                <a:cs typeface="Calibri" panose="020F0502020204030204" pitchFamily="34" charset="0"/>
              </a:rPr>
              <a:t>TeVPA</a:t>
            </a:r>
            <a:r>
              <a:rPr lang="en-US" sz="2100" b="1" dirty="0">
                <a:solidFill>
                  <a:srgbClr val="92D050"/>
                </a:solidFill>
                <a:latin typeface="Calibri" panose="020F0502020204030204" pitchFamily="34" charset="0"/>
                <a:cs typeface="Calibri" panose="020F0502020204030204" pitchFamily="34" charset="0"/>
              </a:rPr>
              <a:t> 2024, University of Chicago</a:t>
            </a:r>
          </a:p>
        </p:txBody>
      </p:sp>
      <p:sp>
        <p:nvSpPr>
          <p:cNvPr id="15" name="Subtitle 2">
            <a:extLst>
              <a:ext uri="{FF2B5EF4-FFF2-40B4-BE49-F238E27FC236}">
                <a16:creationId xmlns:a16="http://schemas.microsoft.com/office/drawing/2014/main" id="{F593FE04-0E30-DDD1-1BD5-85D3D604851B}"/>
              </a:ext>
            </a:extLst>
          </p:cNvPr>
          <p:cNvSpPr txBox="1">
            <a:spLocks/>
          </p:cNvSpPr>
          <p:nvPr/>
        </p:nvSpPr>
        <p:spPr>
          <a:xfrm>
            <a:off x="9004354" y="5228570"/>
            <a:ext cx="2044646" cy="55181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Tx/>
              <a:buNone/>
              <a:defRPr sz="2000" i="1"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Tx/>
              <a:buNone/>
              <a:defRPr sz="1600" i="1"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00" b="1" dirty="0">
                <a:solidFill>
                  <a:srgbClr val="92D050"/>
                </a:solidFill>
                <a:latin typeface="Calibri" panose="020F0502020204030204" pitchFamily="34" charset="0"/>
                <a:cs typeface="Calibri" panose="020F0502020204030204" pitchFamily="34" charset="0"/>
              </a:rPr>
              <a:t>August 29, 2024</a:t>
            </a:r>
          </a:p>
        </p:txBody>
      </p:sp>
      <p:pic>
        <p:nvPicPr>
          <p:cNvPr id="7" name="Picture 6">
            <a:extLst>
              <a:ext uri="{FF2B5EF4-FFF2-40B4-BE49-F238E27FC236}">
                <a16:creationId xmlns:a16="http://schemas.microsoft.com/office/drawing/2014/main" id="{9FA65B5F-98CC-7646-899E-0B20B2DAA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28" y="2680336"/>
            <a:ext cx="3524057" cy="1497324"/>
          </a:xfrm>
          <a:prstGeom prst="rect">
            <a:avLst/>
          </a:prstGeom>
        </p:spPr>
      </p:pic>
      <p:sp>
        <p:nvSpPr>
          <p:cNvPr id="8" name="Content Placeholder 2">
            <a:extLst>
              <a:ext uri="{FF2B5EF4-FFF2-40B4-BE49-F238E27FC236}">
                <a16:creationId xmlns:a16="http://schemas.microsoft.com/office/drawing/2014/main" id="{0356AA99-F0AE-7773-A2FA-D68056704DDA}"/>
              </a:ext>
            </a:extLst>
          </p:cNvPr>
          <p:cNvSpPr txBox="1">
            <a:spLocks/>
          </p:cNvSpPr>
          <p:nvPr/>
        </p:nvSpPr>
        <p:spPr>
          <a:xfrm>
            <a:off x="619664" y="2123464"/>
            <a:ext cx="6375637" cy="2927857"/>
          </a:xfrm>
          <a:prstGeom prst="rect">
            <a:avLst/>
          </a:prstGeom>
          <a:solidFill>
            <a:schemeClr val="bg1">
              <a:alpha val="80000"/>
            </a:schemeClr>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Tx/>
              <a:buNone/>
              <a:defRPr sz="2000" i="1"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Tx/>
              <a:buNone/>
              <a:defRPr sz="1600" i="1"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600"/>
              </a:spcBef>
              <a:spcAft>
                <a:spcPts val="300"/>
              </a:spcAft>
            </a:pPr>
            <a:r>
              <a:rPr lang="en-US" sz="2100" u="sng" dirty="0">
                <a:solidFill>
                  <a:srgbClr val="E1552F"/>
                </a:solidFill>
                <a:latin typeface="Arial" panose="020B0604020202020204" pitchFamily="34" charset="0"/>
                <a:cs typeface="Arial" panose="020B0604020202020204" pitchFamily="34" charset="0"/>
              </a:rPr>
              <a:t>Outline</a:t>
            </a:r>
            <a:endParaRPr lang="en-US" sz="2100" b="1" u="sng" dirty="0">
              <a:solidFill>
                <a:srgbClr val="E1552F"/>
              </a:solidFill>
              <a:latin typeface="Arial" panose="020B0604020202020204" pitchFamily="34" charset="0"/>
              <a:cs typeface="Arial" panose="020B0604020202020204" pitchFamily="34" charset="0"/>
            </a:endParaRPr>
          </a:p>
          <a:p>
            <a:pPr>
              <a:lnSpc>
                <a:spcPct val="110000"/>
              </a:lnSpc>
              <a:spcBef>
                <a:spcPts val="600"/>
              </a:spcBef>
              <a:spcAft>
                <a:spcPts val="200"/>
              </a:spcAft>
              <a:buFont typeface="Wingdings" pitchFamily="2" charset="2"/>
              <a:buChar char="Ø"/>
            </a:pPr>
            <a:r>
              <a:rPr lang="en-US" dirty="0">
                <a:latin typeface="Calibri" panose="020F0502020204030204" pitchFamily="34" charset="0"/>
                <a:cs typeface="Calibri" panose="020F0502020204030204" pitchFamily="34" charset="0"/>
              </a:rPr>
              <a:t>  Why study neutrino emission? Plausible </a:t>
            </a:r>
            <a:r>
              <a:rPr lang="en-US">
                <a:latin typeface="Calibri" panose="020F0502020204030204" pitchFamily="34" charset="0"/>
                <a:cs typeface="Calibri" panose="020F0502020204030204" pitchFamily="34" charset="0"/>
              </a:rPr>
              <a:t>astrophysical sources</a:t>
            </a:r>
            <a:endParaRPr lang="en-US" dirty="0">
              <a:latin typeface="Calibri" panose="020F0502020204030204" pitchFamily="34" charset="0"/>
              <a:cs typeface="Calibri" panose="020F0502020204030204" pitchFamily="34" charset="0"/>
            </a:endParaRPr>
          </a:p>
          <a:p>
            <a:pPr>
              <a:lnSpc>
                <a:spcPct val="110000"/>
              </a:lnSpc>
              <a:spcBef>
                <a:spcPts val="600"/>
              </a:spcBef>
              <a:spcAft>
                <a:spcPts val="200"/>
              </a:spcAft>
              <a:buFont typeface="Wingdings" pitchFamily="2" charset="2"/>
              <a:buChar char="Ø"/>
            </a:pP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Protomagnetars</a:t>
            </a:r>
            <a:r>
              <a:rPr lang="en-US" dirty="0">
                <a:latin typeface="Calibri" panose="020F0502020204030204" pitchFamily="34" charset="0"/>
                <a:cs typeface="Calibri" panose="020F0502020204030204" pitchFamily="34" charset="0"/>
              </a:rPr>
              <a:t> as multi-energy neutrino sources</a:t>
            </a:r>
          </a:p>
          <a:p>
            <a:pPr>
              <a:lnSpc>
                <a:spcPct val="110000"/>
              </a:lnSpc>
              <a:spcBef>
                <a:spcPts val="600"/>
              </a:spcBef>
              <a:spcAft>
                <a:spcPts val="200"/>
              </a:spcAft>
              <a:buFont typeface="Wingdings" pitchFamily="2" charset="2"/>
              <a:buChar char="Ø"/>
            </a:pP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Properties of neutrino-driven PNS winds</a:t>
            </a:r>
          </a:p>
          <a:p>
            <a:pPr>
              <a:lnSpc>
                <a:spcPct val="110000"/>
              </a:lnSpc>
              <a:spcBef>
                <a:spcPts val="600"/>
              </a:spcBef>
              <a:spcAft>
                <a:spcPts val="200"/>
              </a:spcAft>
              <a:buFont typeface="Wingdings" pitchFamily="2" charset="2"/>
              <a:buChar char="Ø"/>
            </a:pPr>
            <a:r>
              <a:rPr lang="en-US" dirty="0">
                <a:latin typeface="Calibri" panose="020F0502020204030204" pitchFamily="34" charset="0"/>
                <a:cs typeface="Calibri" panose="020F0502020204030204" pitchFamily="34" charset="0"/>
              </a:rPr>
              <a:t>  Impact of stellar progenitor on EM observables</a:t>
            </a:r>
          </a:p>
          <a:p>
            <a:pPr>
              <a:lnSpc>
                <a:spcPct val="110000"/>
              </a:lnSpc>
              <a:spcBef>
                <a:spcPts val="600"/>
              </a:spcBef>
              <a:spcAft>
                <a:spcPts val="200"/>
              </a:spcAft>
              <a:buFont typeface="Wingdings" pitchFamily="2" charset="2"/>
              <a:buChar char="Ø"/>
            </a:pPr>
            <a:r>
              <a:rPr lang="en-US" dirty="0">
                <a:latin typeface="Calibri" panose="020F0502020204030204" pitchFamily="34" charset="0"/>
                <a:cs typeface="Calibri" panose="020F0502020204030204" pitchFamily="34" charset="0"/>
              </a:rPr>
              <a:t>  Detectability of </a:t>
            </a:r>
            <a:r>
              <a:rPr lang="en-US" dirty="0" err="1">
                <a:latin typeface="Calibri" panose="020F0502020204030204" pitchFamily="34" charset="0"/>
                <a:cs typeface="Calibri" panose="020F0502020204030204" pitchFamily="34" charset="0"/>
              </a:rPr>
              <a:t>TeV</a:t>
            </a:r>
            <a:r>
              <a:rPr lang="en-US" dirty="0">
                <a:latin typeface="Calibri" panose="020F0502020204030204" pitchFamily="34" charset="0"/>
                <a:cs typeface="Calibri" panose="020F0502020204030204" pitchFamily="34" charset="0"/>
              </a:rPr>
              <a:t> neutrinos from magnetized PNS outflows</a:t>
            </a:r>
          </a:p>
          <a:p>
            <a:pPr>
              <a:lnSpc>
                <a:spcPct val="110000"/>
              </a:lnSpc>
              <a:spcBef>
                <a:spcPts val="600"/>
              </a:spcBef>
              <a:spcAft>
                <a:spcPts val="200"/>
              </a:spcAft>
              <a:buFont typeface="Wingdings" pitchFamily="2" charset="2"/>
              <a:buChar char="Ø"/>
            </a:pPr>
            <a:r>
              <a:rPr lang="en-US" dirty="0">
                <a:latin typeface="Calibri" panose="020F0502020204030204" pitchFamily="34" charset="0"/>
                <a:cs typeface="Calibri" panose="020F0502020204030204" pitchFamily="34" charset="0"/>
              </a:rPr>
              <a:t>  Summary, model limitations &amp; scope of future work</a:t>
            </a:r>
          </a:p>
        </p:txBody>
      </p:sp>
    </p:spTree>
    <p:extLst>
      <p:ext uri="{BB962C8B-B14F-4D97-AF65-F5344CB8AC3E}">
        <p14:creationId xmlns:p14="http://schemas.microsoft.com/office/powerpoint/2010/main" val="233804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679382" y="1267503"/>
            <a:ext cx="10873710" cy="1241526"/>
          </a:xfrm>
        </p:spPr>
        <p:txBody>
          <a:bodyPr>
            <a:normAutofit/>
          </a:bodyPr>
          <a:lstStyle/>
          <a:p>
            <a:r>
              <a:rPr lang="en-US" sz="2200" dirty="0">
                <a:latin typeface="Calibri" panose="020F0502020204030204" pitchFamily="34" charset="0"/>
                <a:cs typeface="Calibri" panose="020F0502020204030204" pitchFamily="34" charset="0"/>
              </a:rPr>
              <a:t>Jet cocoon interaction determines energy deposited onto cocoon and jet breakout criterion.</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679382" y="311284"/>
            <a:ext cx="9806720"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Jet-cocoon interaction &amp; breakout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43" y="2509029"/>
            <a:ext cx="10374604" cy="3017632"/>
          </a:xfrm>
          <a:prstGeom prst="rect">
            <a:avLst/>
          </a:prstGeom>
        </p:spPr>
      </p:pic>
      <p:pic>
        <p:nvPicPr>
          <p:cNvPr id="7" name="Picture 6"/>
          <p:cNvPicPr>
            <a:picLocks noChangeAspect="1"/>
          </p:cNvPicPr>
          <p:nvPr/>
        </p:nvPicPr>
        <p:blipFill>
          <a:blip r:embed="rId4"/>
          <a:stretch>
            <a:fillRect/>
          </a:stretch>
        </p:blipFill>
        <p:spPr>
          <a:xfrm>
            <a:off x="3891126" y="1805226"/>
            <a:ext cx="4099935" cy="657792"/>
          </a:xfrm>
          <a:prstGeom prst="rect">
            <a:avLst/>
          </a:prstGeom>
        </p:spPr>
      </p:pic>
      <p:sp>
        <p:nvSpPr>
          <p:cNvPr id="12" name="Content Placeholder 2">
            <a:extLst>
              <a:ext uri="{FF2B5EF4-FFF2-40B4-BE49-F238E27FC236}">
                <a16:creationId xmlns:a16="http://schemas.microsoft.com/office/drawing/2014/main" id="{E7916CD9-D4D3-2F9B-1933-A8A68FA0C3DF}"/>
              </a:ext>
            </a:extLst>
          </p:cNvPr>
          <p:cNvSpPr txBox="1">
            <a:spLocks/>
          </p:cNvSpPr>
          <p:nvPr/>
        </p:nvSpPr>
        <p:spPr>
          <a:xfrm>
            <a:off x="679382" y="5544000"/>
            <a:ext cx="11068971" cy="53620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libri" panose="020F0502020204030204" pitchFamily="34" charset="0"/>
                <a:cs typeface="Calibri" panose="020F0502020204030204" pitchFamily="34" charset="0"/>
              </a:rPr>
              <a:t>More energy is deposited into the cocoon for BSG and RSG compared to WR, due to longer </a:t>
            </a:r>
            <a:r>
              <a:rPr lang="en-US" sz="2200" dirty="0" err="1">
                <a:latin typeface="Calibri" panose="020F0502020204030204" pitchFamily="34" charset="0"/>
                <a:cs typeface="Calibri" panose="020F0502020204030204" pitchFamily="34" charset="0"/>
              </a:rPr>
              <a:t>t</a:t>
            </a:r>
            <a:r>
              <a:rPr lang="en-US" sz="2200" baseline="-25000" dirty="0" err="1">
                <a:latin typeface="Calibri" panose="020F0502020204030204" pitchFamily="34" charset="0"/>
                <a:cs typeface="Calibri" panose="020F0502020204030204" pitchFamily="34" charset="0"/>
              </a:rPr>
              <a:t>bo</a:t>
            </a:r>
            <a:endParaRPr lang="en-US" sz="2200" baseline="-25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9558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598108" y="1168298"/>
            <a:ext cx="11092069" cy="1241526"/>
          </a:xfrm>
        </p:spPr>
        <p:txBody>
          <a:bodyPr>
            <a:noAutofit/>
          </a:bodyPr>
          <a:lstStyle/>
          <a:p>
            <a:r>
              <a:rPr lang="en-US" sz="2100" dirty="0">
                <a:latin typeface="Calibri" panose="020F0502020204030204" pitchFamily="34" charset="0"/>
                <a:cs typeface="Calibri" panose="020F0502020204030204" pitchFamily="34" charset="0"/>
              </a:rPr>
              <a:t>Central engine has to be active for at least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eng</a:t>
            </a:r>
            <a:r>
              <a:rPr lang="en-US" sz="2100" dirty="0">
                <a:latin typeface="Calibri" panose="020F0502020204030204" pitchFamily="34" charset="0"/>
                <a:cs typeface="Calibri" panose="020F0502020204030204" pitchFamily="34" charset="0"/>
              </a:rPr>
              <a:t> &gt;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th</a:t>
            </a:r>
            <a:r>
              <a:rPr lang="en-US" sz="2100" dirty="0">
                <a:latin typeface="Calibri" panose="020F0502020204030204" pitchFamily="34" charset="0"/>
                <a:cs typeface="Calibri" panose="020F0502020204030204" pitchFamily="34" charset="0"/>
              </a:rPr>
              <a:t> =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bo</a:t>
            </a:r>
            <a:r>
              <a:rPr lang="en-US" sz="2100" dirty="0">
                <a:latin typeface="Calibri" panose="020F0502020204030204" pitchFamily="34" charset="0"/>
                <a:cs typeface="Calibri" panose="020F0502020204030204" pitchFamily="34" charset="0"/>
              </a:rPr>
              <a:t> </a:t>
            </a:r>
            <a:r>
              <a:rPr lang="mr-IN" sz="2100" dirty="0">
                <a:latin typeface="Calibri" panose="020F0502020204030204" pitchFamily="34" charset="0"/>
              </a:rPr>
              <a:t>–</a:t>
            </a:r>
            <a:r>
              <a:rPr lang="en-US" sz="2100" dirty="0">
                <a:latin typeface="Calibri" panose="020F0502020204030204" pitchFamily="34" charset="0"/>
                <a:cs typeface="Calibri" panose="020F0502020204030204" pitchFamily="34" charset="0"/>
              </a:rPr>
              <a:t> R</a:t>
            </a:r>
            <a:r>
              <a:rPr lang="en-US" sz="2100" baseline="-25000" dirty="0">
                <a:latin typeface="Calibri" panose="020F0502020204030204" pitchFamily="34" charset="0"/>
                <a:cs typeface="Calibri" panose="020F0502020204030204" pitchFamily="34" charset="0"/>
              </a:rPr>
              <a:t>*</a:t>
            </a:r>
            <a:r>
              <a:rPr lang="en-US" sz="2100" dirty="0">
                <a:latin typeface="Calibri" panose="020F0502020204030204" pitchFamily="34" charset="0"/>
                <a:cs typeface="Calibri" panose="020F0502020204030204" pitchFamily="34" charset="0"/>
              </a:rPr>
              <a:t>/c. The jet can get choked if</a:t>
            </a:r>
            <a:r>
              <a:rPr lang="en-US" sz="2100">
                <a:latin typeface="Calibri" panose="020F0502020204030204" pitchFamily="34" charset="0"/>
                <a:cs typeface="Calibri" panose="020F0502020204030204" pitchFamily="34" charset="0"/>
              </a:rPr>
              <a:t>:               (</a:t>
            </a:r>
            <a:r>
              <a:rPr lang="en-US" sz="2100" dirty="0">
                <a:latin typeface="Calibri" panose="020F0502020204030204" pitchFamily="34" charset="0"/>
                <a:cs typeface="Calibri" panose="020F0502020204030204" pitchFamily="34" charset="0"/>
              </a:rPr>
              <a:t>a) engine stops at t &lt;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th</a:t>
            </a:r>
            <a:r>
              <a:rPr lang="en-US" sz="2100" dirty="0">
                <a:latin typeface="Calibri" panose="020F0502020204030204" pitchFamily="34" charset="0"/>
                <a:cs typeface="Calibri" panose="020F0502020204030204" pitchFamily="34" charset="0"/>
              </a:rPr>
              <a:t> before jet exits star, OR (b) jet power is less than minimum requirement</a:t>
            </a:r>
          </a:p>
          <a:p>
            <a:r>
              <a:rPr lang="en-US" sz="2100" dirty="0">
                <a:latin typeface="Calibri" panose="020F0502020204030204" pitchFamily="34" charset="0"/>
                <a:cs typeface="Calibri" panose="020F0502020204030204" pitchFamily="34" charset="0"/>
              </a:rPr>
              <a:t>Gottlieb &amp; </a:t>
            </a:r>
            <a:r>
              <a:rPr lang="en-US" sz="2100" dirty="0" err="1">
                <a:latin typeface="Calibri" panose="020F0502020204030204" pitchFamily="34" charset="0"/>
                <a:cs typeface="Calibri" panose="020F0502020204030204" pitchFamily="34" charset="0"/>
              </a:rPr>
              <a:t>Nakar</a:t>
            </a:r>
            <a:r>
              <a:rPr lang="en-US" sz="2100" dirty="0">
                <a:latin typeface="Calibri" panose="020F0502020204030204" pitchFamily="34" charset="0"/>
                <a:cs typeface="Calibri" panose="020F0502020204030204" pitchFamily="34" charset="0"/>
              </a:rPr>
              <a:t> (2021) derived jet breakout criterion:</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598108" y="269361"/>
            <a:ext cx="9548303"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Jet choking criteria</a:t>
            </a:r>
          </a:p>
        </p:txBody>
      </p:sp>
      <p:pic>
        <p:nvPicPr>
          <p:cNvPr id="2" name="Picture 1"/>
          <p:cNvPicPr>
            <a:picLocks noChangeAspect="1"/>
          </p:cNvPicPr>
          <p:nvPr/>
        </p:nvPicPr>
        <p:blipFill>
          <a:blip r:embed="rId3"/>
          <a:stretch>
            <a:fillRect/>
          </a:stretch>
        </p:blipFill>
        <p:spPr>
          <a:xfrm>
            <a:off x="6956899" y="1998286"/>
            <a:ext cx="3529203" cy="61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135" y="2664000"/>
            <a:ext cx="9874014" cy="2836357"/>
          </a:xfrm>
          <a:prstGeom prst="rect">
            <a:avLst/>
          </a:prstGeom>
        </p:spPr>
      </p:pic>
      <p:sp>
        <p:nvSpPr>
          <p:cNvPr id="10" name="Content Placeholder 2">
            <a:extLst>
              <a:ext uri="{FF2B5EF4-FFF2-40B4-BE49-F238E27FC236}">
                <a16:creationId xmlns:a16="http://schemas.microsoft.com/office/drawing/2014/main" id="{E7916CD9-D4D3-2F9B-1933-A8A68FA0C3DF}"/>
              </a:ext>
            </a:extLst>
          </p:cNvPr>
          <p:cNvSpPr txBox="1">
            <a:spLocks/>
          </p:cNvSpPr>
          <p:nvPr/>
        </p:nvSpPr>
        <p:spPr>
          <a:xfrm>
            <a:off x="598108" y="5594700"/>
            <a:ext cx="11092068" cy="124152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err="1">
                <a:latin typeface="Calibri" panose="020F0502020204030204" pitchFamily="34" charset="0"/>
                <a:cs typeface="Calibri" panose="020F0502020204030204" pitchFamily="34" charset="0"/>
              </a:rPr>
              <a:t>E</a:t>
            </a:r>
            <a:r>
              <a:rPr lang="en-US" sz="2100" baseline="-25000" dirty="0" err="1">
                <a:latin typeface="Calibri" panose="020F0502020204030204" pitchFamily="34" charset="0"/>
                <a:cs typeface="Calibri" panose="020F0502020204030204" pitchFamily="34" charset="0"/>
              </a:rPr>
              <a:t>j,iso</a:t>
            </a:r>
            <a:r>
              <a:rPr lang="en-US" sz="2100" dirty="0">
                <a:latin typeface="Calibri" panose="020F0502020204030204" pitchFamily="34" charset="0"/>
                <a:cs typeface="Calibri" panose="020F0502020204030204" pitchFamily="34" charset="0"/>
              </a:rPr>
              <a:t>/</a:t>
            </a:r>
            <a:r>
              <a:rPr lang="en-US" sz="2100" dirty="0" err="1">
                <a:latin typeface="Calibri" panose="020F0502020204030204" pitchFamily="34" charset="0"/>
                <a:cs typeface="Calibri" panose="020F0502020204030204" pitchFamily="34" charset="0"/>
              </a:rPr>
              <a:t>E</a:t>
            </a:r>
            <a:r>
              <a:rPr lang="en-US" sz="2100" baseline="-25000" dirty="0" err="1">
                <a:latin typeface="Calibri" panose="020F0502020204030204" pitchFamily="34" charset="0"/>
                <a:cs typeface="Calibri" panose="020F0502020204030204" pitchFamily="34" charset="0"/>
              </a:rPr>
              <a:t>ej</a:t>
            </a:r>
            <a:r>
              <a:rPr lang="en-US" sz="2100" dirty="0">
                <a:latin typeface="Calibri" panose="020F0502020204030204" pitchFamily="34" charset="0"/>
                <a:cs typeface="Calibri" panose="020F0502020204030204" pitchFamily="34" charset="0"/>
              </a:rPr>
              <a:t> ∝ θ</a:t>
            </a:r>
            <a:r>
              <a:rPr lang="en-US" sz="2100" baseline="-25000" dirty="0">
                <a:latin typeface="Calibri" panose="020F0502020204030204" pitchFamily="34" charset="0"/>
                <a:cs typeface="Calibri" panose="020F0502020204030204" pitchFamily="34" charset="0"/>
              </a:rPr>
              <a:t>j</a:t>
            </a:r>
            <a:r>
              <a:rPr lang="en-US" sz="2100" baseline="30000" dirty="0">
                <a:latin typeface="Calibri" panose="020F0502020204030204" pitchFamily="34" charset="0"/>
                <a:cs typeface="Calibri" panose="020F0502020204030204" pitchFamily="34" charset="0"/>
              </a:rPr>
              <a:t>-4</a:t>
            </a:r>
            <a:r>
              <a:rPr lang="en-US" sz="2100" dirty="0">
                <a:latin typeface="Calibri" panose="020F0502020204030204" pitchFamily="34" charset="0"/>
                <a:cs typeface="Calibri" panose="020F0502020204030204" pitchFamily="34" charset="0"/>
              </a:rPr>
              <a:t>, outflows from </a:t>
            </a:r>
            <a:r>
              <a:rPr lang="en-US" sz="2100" dirty="0" err="1">
                <a:latin typeface="Calibri" panose="020F0502020204030204" pitchFamily="34" charset="0"/>
                <a:cs typeface="Calibri" panose="020F0502020204030204" pitchFamily="34" charset="0"/>
              </a:rPr>
              <a:t>protomagnetars</a:t>
            </a:r>
            <a:r>
              <a:rPr lang="en-US" sz="2100" dirty="0">
                <a:latin typeface="Calibri" panose="020F0502020204030204" pitchFamily="34" charset="0"/>
                <a:cs typeface="Calibri" panose="020F0502020204030204" pitchFamily="34" charset="0"/>
              </a:rPr>
              <a:t> with </a:t>
            </a:r>
            <a:r>
              <a:rPr lang="en-US" sz="2100" dirty="0" err="1">
                <a:latin typeface="Calibri" panose="020F0502020204030204" pitchFamily="34" charset="0"/>
                <a:cs typeface="Calibri" panose="020F0502020204030204" pitchFamily="34" charset="0"/>
              </a:rPr>
              <a:t>B</a:t>
            </a:r>
            <a:r>
              <a:rPr lang="en-US" sz="2100" baseline="-25000" dirty="0" err="1">
                <a:latin typeface="Calibri" panose="020F0502020204030204" pitchFamily="34" charset="0"/>
                <a:cs typeface="Calibri" panose="020F0502020204030204" pitchFamily="34" charset="0"/>
              </a:rPr>
              <a:t>dip</a:t>
            </a:r>
            <a:r>
              <a:rPr lang="en-US" sz="2100" dirty="0">
                <a:latin typeface="Calibri" panose="020F0502020204030204" pitchFamily="34" charset="0"/>
                <a:cs typeface="Calibri" panose="020F0502020204030204" pitchFamily="34" charset="0"/>
              </a:rPr>
              <a:t> &lt; 3x10</a:t>
            </a:r>
            <a:r>
              <a:rPr lang="en-US" sz="2100" baseline="30000" dirty="0">
                <a:latin typeface="Calibri" panose="020F0502020204030204" pitchFamily="34" charset="0"/>
                <a:cs typeface="Calibri" panose="020F0502020204030204" pitchFamily="34" charset="0"/>
              </a:rPr>
              <a:t>15</a:t>
            </a:r>
            <a:r>
              <a:rPr lang="en-US" sz="2100" dirty="0">
                <a:latin typeface="Calibri" panose="020F0502020204030204" pitchFamily="34" charset="0"/>
                <a:cs typeface="Calibri" panose="020F0502020204030204" pitchFamily="34" charset="0"/>
              </a:rPr>
              <a:t> G can get choked inside WR stars </a:t>
            </a:r>
          </a:p>
        </p:txBody>
      </p:sp>
    </p:spTree>
    <p:extLst>
      <p:ext uri="{BB962C8B-B14F-4D97-AF65-F5344CB8AC3E}">
        <p14:creationId xmlns:p14="http://schemas.microsoft.com/office/powerpoint/2010/main" val="311425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990754-A43F-3C9C-8478-980AA6DAFE9C}"/>
              </a:ext>
            </a:extLst>
          </p:cNvPr>
          <p:cNvSpPr>
            <a:spLocks noGrp="1"/>
          </p:cNvSpPr>
          <p:nvPr>
            <p:ph type="title"/>
          </p:nvPr>
        </p:nvSpPr>
        <p:spPr>
          <a:xfrm>
            <a:off x="1018560" y="138964"/>
            <a:ext cx="9519548" cy="947429"/>
          </a:xfrm>
        </p:spPr>
        <p:txBody>
          <a:bodyPr>
            <a:normAutofit/>
          </a:bodyPr>
          <a:lstStyle/>
          <a:p>
            <a:r>
              <a:rPr lang="en-US" sz="3200" dirty="0">
                <a:solidFill>
                  <a:srgbClr val="FFFF00"/>
                </a:solidFill>
                <a:latin typeface="Arial" panose="020B0604020202020204" pitchFamily="34" charset="0"/>
                <a:cs typeface="Arial" panose="020B0604020202020204" pitchFamily="34" charset="0"/>
              </a:rPr>
              <a:t>CR acceleration and neutrino production</a:t>
            </a:r>
          </a:p>
        </p:txBody>
      </p:sp>
      <p:pic>
        <p:nvPicPr>
          <p:cNvPr id="8" name="Picture 7" descr="A diagram of a jet head&#10;&#10;Description automatically generated">
            <a:extLst>
              <a:ext uri="{FF2B5EF4-FFF2-40B4-BE49-F238E27FC236}">
                <a16:creationId xmlns:a16="http://schemas.microsoft.com/office/drawing/2014/main" id="{E6A74FE8-9E45-BDAB-C2F0-A9137A150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803" y="1086393"/>
            <a:ext cx="9954393" cy="4924434"/>
          </a:xfrm>
          <a:prstGeom prst="rect">
            <a:avLst/>
          </a:prstGeom>
        </p:spPr>
      </p:pic>
      <p:sp>
        <p:nvSpPr>
          <p:cNvPr id="9" name="TextBox 8">
            <a:extLst>
              <a:ext uri="{FF2B5EF4-FFF2-40B4-BE49-F238E27FC236}">
                <a16:creationId xmlns:a16="http://schemas.microsoft.com/office/drawing/2014/main" id="{EDF6E394-0DEA-C812-35C1-759DF0062A95}"/>
              </a:ext>
            </a:extLst>
          </p:cNvPr>
          <p:cNvSpPr txBox="1"/>
          <p:nvPr/>
        </p:nvSpPr>
        <p:spPr>
          <a:xfrm>
            <a:off x="9276522" y="6228971"/>
            <a:ext cx="1772476"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rPr>
              <a:t>Credit: </a:t>
            </a:r>
            <a:r>
              <a:rPr lang="en-US" sz="1400" dirty="0">
                <a:solidFill>
                  <a:schemeClr val="accent1"/>
                </a:solidFill>
                <a:latin typeface="Arial" panose="020B0604020202020204" pitchFamily="34" charset="0"/>
              </a:rPr>
              <a:t>Jose Carpio</a:t>
            </a:r>
            <a:endParaRPr lang="en-US" sz="1400" dirty="0">
              <a:solidFill>
                <a:schemeClr val="accent1"/>
              </a:solidFill>
            </a:endParaRPr>
          </a:p>
        </p:txBody>
      </p:sp>
    </p:spTree>
    <p:extLst>
      <p:ext uri="{BB962C8B-B14F-4D97-AF65-F5344CB8AC3E}">
        <p14:creationId xmlns:p14="http://schemas.microsoft.com/office/powerpoint/2010/main" val="107500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598108" y="1534216"/>
            <a:ext cx="5784404" cy="4555688"/>
          </a:xfrm>
        </p:spPr>
        <p:txBody>
          <a:bodyPr>
            <a:noAutofit/>
          </a:bodyPr>
          <a:lstStyle/>
          <a:p>
            <a:pPr>
              <a:lnSpc>
                <a:spcPct val="100000"/>
              </a:lnSpc>
              <a:spcBef>
                <a:spcPts val="1200"/>
              </a:spcBef>
              <a:spcAft>
                <a:spcPts val="600"/>
              </a:spcAft>
            </a:pPr>
            <a:r>
              <a:rPr lang="en-US" sz="2100" dirty="0">
                <a:latin typeface="Calibri" panose="020F0502020204030204" pitchFamily="34" charset="0"/>
                <a:cs typeface="Calibri" panose="020F0502020204030204" pitchFamily="34" charset="0"/>
              </a:rPr>
              <a:t>As dominant fraction of outflow energy is magnetic, particles accelerated by </a:t>
            </a:r>
            <a:r>
              <a:rPr lang="en-US" sz="2100" i="1" dirty="0">
                <a:latin typeface="Calibri" panose="020F0502020204030204" pitchFamily="34" charset="0"/>
                <a:cs typeface="Calibri" panose="020F0502020204030204" pitchFamily="34" charset="0"/>
              </a:rPr>
              <a:t>magnetic dissipation</a:t>
            </a:r>
            <a:endParaRPr lang="en-US" sz="2100" dirty="0">
              <a:latin typeface="Calibri" panose="020F0502020204030204" pitchFamily="34" charset="0"/>
              <a:cs typeface="Calibri" panose="020F0502020204030204" pitchFamily="34" charset="0"/>
            </a:endParaRPr>
          </a:p>
          <a:p>
            <a:pPr>
              <a:lnSpc>
                <a:spcPct val="100000"/>
              </a:lnSpc>
              <a:spcBef>
                <a:spcPts val="1200"/>
              </a:spcBef>
              <a:spcAft>
                <a:spcPts val="600"/>
              </a:spcAft>
            </a:pPr>
            <a:r>
              <a:rPr lang="en-US" sz="2100" dirty="0">
                <a:latin typeface="Calibri" panose="020F0502020204030204" pitchFamily="34" charset="0"/>
                <a:cs typeface="Calibri" panose="020F0502020204030204" pitchFamily="34" charset="0"/>
              </a:rPr>
              <a:t>Large particle temperature → nuclei completely dissociated into protons </a:t>
            </a:r>
          </a:p>
          <a:p>
            <a:pPr>
              <a:lnSpc>
                <a:spcPct val="100000"/>
              </a:lnSpc>
              <a:spcBef>
                <a:spcPts val="1200"/>
              </a:spcBef>
              <a:spcAft>
                <a:spcPts val="600"/>
              </a:spcAft>
            </a:pPr>
            <a:r>
              <a:rPr lang="en-US" sz="2100" dirty="0">
                <a:latin typeface="Calibri" panose="020F0502020204030204" pitchFamily="34" charset="0"/>
                <a:cs typeface="Calibri" panose="020F0502020204030204" pitchFamily="34" charset="0"/>
              </a:rPr>
              <a:t>Protons interact with ambient photons escaping from termination shock (TS) to generate </a:t>
            </a:r>
            <a:r>
              <a:rPr lang="en-US" sz="2100" dirty="0" err="1">
                <a:latin typeface="Calibri" panose="020F0502020204030204" pitchFamily="34" charset="0"/>
                <a:cs typeface="Calibri" panose="020F0502020204030204" pitchFamily="34" charset="0"/>
              </a:rPr>
              <a:t>pions</a:t>
            </a:r>
            <a:r>
              <a:rPr lang="en-US" sz="2100" dirty="0">
                <a:latin typeface="Calibri" panose="020F0502020204030204" pitchFamily="34" charset="0"/>
                <a:cs typeface="Calibri" panose="020F0502020204030204" pitchFamily="34" charset="0"/>
              </a:rPr>
              <a:t> </a:t>
            </a:r>
          </a:p>
          <a:p>
            <a:pPr>
              <a:lnSpc>
                <a:spcPct val="100000"/>
              </a:lnSpc>
              <a:spcBef>
                <a:spcPts val="1200"/>
              </a:spcBef>
              <a:spcAft>
                <a:spcPts val="600"/>
              </a:spcAft>
            </a:pPr>
            <a:r>
              <a:rPr lang="en-US" sz="2100" dirty="0" err="1">
                <a:latin typeface="Calibri" panose="020F0502020204030204" pitchFamily="34" charset="0"/>
                <a:cs typeface="Calibri" panose="020F0502020204030204" pitchFamily="34" charset="0"/>
              </a:rPr>
              <a:t>τ</a:t>
            </a:r>
            <a:r>
              <a:rPr lang="en-US" sz="2100" dirty="0">
                <a:latin typeface="Calibri" panose="020F0502020204030204" pitchFamily="34" charset="0"/>
                <a:cs typeface="Calibri" panose="020F0502020204030204" pitchFamily="34" charset="0"/>
              </a:rPr>
              <a:t> &gt;&gt; 1 at TS → photons </a:t>
            </a:r>
            <a:r>
              <a:rPr lang="en-US" sz="2100" dirty="0" err="1">
                <a:latin typeface="Calibri" panose="020F0502020204030204" pitchFamily="34" charset="0"/>
                <a:cs typeface="Calibri" panose="020F0502020204030204" pitchFamily="34" charset="0"/>
              </a:rPr>
              <a:t>thermalised</a:t>
            </a:r>
            <a:endParaRPr lang="en-US" sz="2100" dirty="0">
              <a:latin typeface="Calibri" panose="020F0502020204030204" pitchFamily="34" charset="0"/>
              <a:cs typeface="Calibri" panose="020F0502020204030204" pitchFamily="34" charset="0"/>
            </a:endParaRPr>
          </a:p>
          <a:p>
            <a:pPr>
              <a:lnSpc>
                <a:spcPct val="100000"/>
              </a:lnSpc>
              <a:spcBef>
                <a:spcPts val="1200"/>
              </a:spcBef>
              <a:spcAft>
                <a:spcPts val="600"/>
              </a:spcAft>
            </a:pPr>
            <a:r>
              <a:rPr lang="en-US" sz="2100" dirty="0">
                <a:latin typeface="Calibri" panose="020F0502020204030204" pitchFamily="34" charset="0"/>
                <a:cs typeface="Calibri" panose="020F0502020204030204" pitchFamily="34" charset="0"/>
              </a:rPr>
              <a:t>High-energy neutrinos with </a:t>
            </a:r>
            <a:r>
              <a:rPr lang="en-US" sz="2100" dirty="0" err="1">
                <a:latin typeface="Calibri" panose="020F0502020204030204" pitchFamily="34" charset="0"/>
                <a:cs typeface="Calibri" panose="020F0502020204030204" pitchFamily="34" charset="0"/>
              </a:rPr>
              <a:t>E</a:t>
            </a:r>
            <a:r>
              <a:rPr lang="en-US" sz="2100" baseline="-25000" dirty="0" err="1">
                <a:latin typeface="Calibri" panose="020F0502020204030204" pitchFamily="34" charset="0"/>
                <a:cs typeface="Calibri" panose="020F0502020204030204" pitchFamily="34" charset="0"/>
              </a:rPr>
              <a:t>ν</a:t>
            </a:r>
            <a:r>
              <a:rPr lang="en-US" sz="2100" dirty="0">
                <a:latin typeface="Calibri" panose="020F0502020204030204" pitchFamily="34" charset="0"/>
                <a:cs typeface="Calibri" panose="020F0502020204030204" pitchFamily="34" charset="0"/>
              </a:rPr>
              <a:t> &gt; 1 </a:t>
            </a:r>
            <a:r>
              <a:rPr lang="en-US" sz="2100" dirty="0" err="1">
                <a:latin typeface="Calibri" panose="020F0502020204030204" pitchFamily="34" charset="0"/>
                <a:cs typeface="Calibri" panose="020F0502020204030204" pitchFamily="34" charset="0"/>
              </a:rPr>
              <a:t>TeV</a:t>
            </a:r>
            <a:r>
              <a:rPr lang="en-US" sz="2100" dirty="0">
                <a:latin typeface="Calibri" panose="020F0502020204030204" pitchFamily="34" charset="0"/>
                <a:cs typeface="Calibri" panose="020F0502020204030204" pitchFamily="34" charset="0"/>
              </a:rPr>
              <a:t> are produced via </a:t>
            </a:r>
            <a:r>
              <a:rPr lang="en-US" sz="2100" dirty="0" err="1">
                <a:latin typeface="Calibri" panose="020F0502020204030204" pitchFamily="34" charset="0"/>
                <a:cs typeface="Calibri" panose="020F0502020204030204" pitchFamily="34" charset="0"/>
              </a:rPr>
              <a:t>pɣ</a:t>
            </a:r>
            <a:r>
              <a:rPr lang="en-US" sz="2100" dirty="0">
                <a:latin typeface="Calibri" panose="020F0502020204030204" pitchFamily="34" charset="0"/>
                <a:cs typeface="Calibri" panose="020F0502020204030204" pitchFamily="34" charset="0"/>
              </a:rPr>
              <a:t> interactions</a:t>
            </a:r>
          </a:p>
          <a:p>
            <a:endParaRPr lang="en-US" sz="2100" dirty="0">
              <a:latin typeface="Calibri" panose="020F0502020204030204" pitchFamily="34" charset="0"/>
              <a:cs typeface="Calibri" panose="020F0502020204030204" pitchFamily="34" charset="0"/>
            </a:endParaRP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598108" y="345027"/>
            <a:ext cx="9548303" cy="898937"/>
          </a:xfrm>
          <a:prstGeom prst="rect">
            <a:avLst/>
          </a:prstGeom>
        </p:spPr>
        <p:txBody>
          <a:bodyPr vert="horz" lIns="91440" tIns="45720" rIns="91440" bIns="45720" rtlCol="0" anchor="ctr">
            <a:normAutofit fontScale="925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Neutrino production in magnetised outflows</a:t>
            </a:r>
          </a:p>
        </p:txBody>
      </p:sp>
      <p:sp>
        <p:nvSpPr>
          <p:cNvPr id="7" name="TextBox 6">
            <a:extLst>
              <a:ext uri="{FF2B5EF4-FFF2-40B4-BE49-F238E27FC236}">
                <a16:creationId xmlns:a16="http://schemas.microsoft.com/office/drawing/2014/main" id="{CB00E62F-5C86-A787-D3E4-4A19BC0C8AF3}"/>
              </a:ext>
            </a:extLst>
          </p:cNvPr>
          <p:cNvSpPr txBox="1"/>
          <p:nvPr/>
        </p:nvSpPr>
        <p:spPr>
          <a:xfrm>
            <a:off x="6382511" y="5590812"/>
            <a:ext cx="5439647" cy="338554"/>
          </a:xfrm>
          <a:prstGeom prst="rect">
            <a:avLst/>
          </a:prstGeom>
          <a:noFill/>
        </p:spPr>
        <p:txBody>
          <a:bodyPr wrap="square" rtlCol="0">
            <a:spAutoFit/>
          </a:bodyPr>
          <a:lstStyle/>
          <a:p>
            <a:r>
              <a:rPr lang="en-US" sz="1600" b="1" dirty="0">
                <a:solidFill>
                  <a:srgbClr val="E1552F"/>
                </a:solidFill>
                <a:latin typeface="Times" pitchFamily="2" charset="0"/>
              </a:rPr>
              <a:t>Credits: </a:t>
            </a:r>
            <a:r>
              <a:rPr kumimoji="1" lang="en-US" altLang="ja-US" sz="1600" b="0" dirty="0">
                <a:solidFill>
                  <a:srgbClr val="E1552F"/>
                </a:solidFill>
                <a:latin typeface="Times" pitchFamily="2" charset="0"/>
              </a:rPr>
              <a:t>Juan Antonio Aguilar &amp; Jamie Yang. </a:t>
            </a:r>
            <a:r>
              <a:rPr kumimoji="1" lang="en-US" altLang="ja-US" sz="1600" b="0" dirty="0" err="1">
                <a:solidFill>
                  <a:srgbClr val="E1552F"/>
                </a:solidFill>
                <a:latin typeface="Times" pitchFamily="2" charset="0"/>
              </a:rPr>
              <a:t>IceCube</a:t>
            </a:r>
            <a:r>
              <a:rPr kumimoji="1" lang="en-US" altLang="ja-US" sz="1600" b="0" dirty="0">
                <a:solidFill>
                  <a:srgbClr val="E1552F"/>
                </a:solidFill>
                <a:latin typeface="Times" pitchFamily="2" charset="0"/>
              </a:rPr>
              <a:t>/WIPAC</a:t>
            </a:r>
            <a:endParaRPr lang="en-US" sz="1600" dirty="0">
              <a:solidFill>
                <a:srgbClr val="E1552F"/>
              </a:solidFill>
              <a:latin typeface="Times" pitchFamily="2" charset="0"/>
            </a:endParaRPr>
          </a:p>
        </p:txBody>
      </p:sp>
      <p:pic>
        <p:nvPicPr>
          <p:cNvPr id="2" name="Picture 1" descr="Diagram&#10;&#10;Description automatically generated">
            <a:extLst>
              <a:ext uri="{FF2B5EF4-FFF2-40B4-BE49-F238E27FC236}">
                <a16:creationId xmlns:a16="http://schemas.microsoft.com/office/drawing/2014/main" id="{6D521034-E69D-38C6-F777-238261E08347}"/>
              </a:ext>
            </a:extLst>
          </p:cNvPr>
          <p:cNvPicPr>
            <a:picLocks/>
          </p:cNvPicPr>
          <p:nvPr/>
        </p:nvPicPr>
        <p:blipFill rotWithShape="1">
          <a:blip r:embed="rId3"/>
          <a:srcRect l="5616" t="4942" r="2710" b="8661"/>
          <a:stretch/>
        </p:blipFill>
        <p:spPr>
          <a:xfrm>
            <a:off x="6382510" y="1534216"/>
            <a:ext cx="5607743" cy="4056596"/>
          </a:xfrm>
          <a:prstGeom prst="rect">
            <a:avLst/>
          </a:prstGeom>
          <a:solidFill>
            <a:schemeClr val="accent4">
              <a:lumMod val="65000"/>
              <a:lumOff val="35000"/>
            </a:schemeClr>
          </a:solidFill>
        </p:spPr>
      </p:pic>
    </p:spTree>
    <p:extLst>
      <p:ext uri="{BB962C8B-B14F-4D97-AF65-F5344CB8AC3E}">
        <p14:creationId xmlns:p14="http://schemas.microsoft.com/office/powerpoint/2010/main" val="658238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756138" y="1331887"/>
            <a:ext cx="10726616" cy="923812"/>
          </a:xfrm>
        </p:spPr>
        <p:txBody>
          <a:bodyPr>
            <a:noAutofit/>
          </a:bodyPr>
          <a:lstStyle/>
          <a:p>
            <a:pPr marL="0" indent="0">
              <a:lnSpc>
                <a:spcPct val="100000"/>
              </a:lnSpc>
              <a:spcBef>
                <a:spcPts val="1200"/>
              </a:spcBef>
              <a:spcAft>
                <a:spcPts val="600"/>
              </a:spcAft>
              <a:buNone/>
            </a:pPr>
            <a:r>
              <a:rPr lang="en-US" sz="2400" dirty="0">
                <a:latin typeface="Calibri" panose="020F0502020204030204" pitchFamily="34" charset="0"/>
                <a:cs typeface="Calibri" panose="020F0502020204030204" pitchFamily="34" charset="0"/>
              </a:rPr>
              <a:t>Neutrino propagation is simulated using </a:t>
            </a:r>
            <a:r>
              <a:rPr lang="en-US" sz="2400" dirty="0" err="1">
                <a:latin typeface="Calibri" panose="020F0502020204030204" pitchFamily="34" charset="0"/>
                <a:cs typeface="Calibri" panose="020F0502020204030204" pitchFamily="34" charset="0"/>
              </a:rPr>
              <a:t>nuSQuIDS</a:t>
            </a:r>
            <a:r>
              <a:rPr lang="en-US" sz="2400" dirty="0">
                <a:latin typeface="Calibri" panose="020F0502020204030204" pitchFamily="34" charset="0"/>
                <a:cs typeface="Calibri" panose="020F0502020204030204" pitchFamily="34" charset="0"/>
              </a:rPr>
              <a:t>, propagation discontinued once neutrinos reach R</a:t>
            </a:r>
            <a:r>
              <a:rPr lang="en-US" sz="2400" baseline="-25000" dirty="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Neutrino flux computed for source distance D=100 </a:t>
            </a:r>
            <a:r>
              <a:rPr lang="en-US" sz="2400" dirty="0" err="1">
                <a:latin typeface="Calibri" panose="020F0502020204030204" pitchFamily="34" charset="0"/>
                <a:cs typeface="Calibri" panose="020F0502020204030204" pitchFamily="34" charset="0"/>
              </a:rPr>
              <a:t>Mpc</a:t>
            </a:r>
            <a:r>
              <a:rPr lang="en-US" sz="2400" dirty="0">
                <a:latin typeface="Calibri" panose="020F0502020204030204" pitchFamily="34" charset="0"/>
                <a:cs typeface="Calibri" panose="020F0502020204030204" pitchFamily="34" charset="0"/>
              </a:rPr>
              <a:t>.</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756138" y="432950"/>
            <a:ext cx="9548303"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High-energy neutrino spectra</a:t>
            </a:r>
          </a:p>
        </p:txBody>
      </p:sp>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111778" y="2255699"/>
            <a:ext cx="5486400" cy="3865183"/>
          </a:xfrm>
          <a:prstGeom prst="rect">
            <a:avLst/>
          </a:prstGeom>
        </p:spPr>
      </p:pic>
      <p:sp>
        <p:nvSpPr>
          <p:cNvPr id="8" name="Content Placeholder 2">
            <a:extLst>
              <a:ext uri="{FF2B5EF4-FFF2-40B4-BE49-F238E27FC236}">
                <a16:creationId xmlns:a16="http://schemas.microsoft.com/office/drawing/2014/main" id="{E7916CD9-D4D3-2F9B-1933-A8A68FA0C3DF}"/>
              </a:ext>
            </a:extLst>
          </p:cNvPr>
          <p:cNvSpPr txBox="1">
            <a:spLocks/>
          </p:cNvSpPr>
          <p:nvPr/>
        </p:nvSpPr>
        <p:spPr>
          <a:xfrm>
            <a:off x="6774024" y="2708031"/>
            <a:ext cx="4708730" cy="295421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2200" dirty="0">
                <a:latin typeface="Calibri" panose="020F0502020204030204" pitchFamily="34" charset="0"/>
                <a:cs typeface="Calibri" panose="020F0502020204030204" pitchFamily="34" charset="0"/>
              </a:rPr>
              <a:t>Stronger fields and rapid rotation rates lead to larger neutrino flux </a:t>
            </a:r>
          </a:p>
          <a:p>
            <a:pPr>
              <a:lnSpc>
                <a:spcPct val="100000"/>
              </a:lnSpc>
              <a:spcBef>
                <a:spcPts val="1200"/>
              </a:spcBef>
              <a:spcAft>
                <a:spcPts val="600"/>
              </a:spcAft>
            </a:pPr>
            <a:r>
              <a:rPr lang="en-US" sz="2200" dirty="0">
                <a:latin typeface="Calibri" panose="020F0502020204030204" pitchFamily="34" charset="0"/>
                <a:cs typeface="Calibri" panose="020F0502020204030204" pitchFamily="34" charset="0"/>
              </a:rPr>
              <a:t>Spectral break at higher energies is caused by jet LF (RSG &gt; BSG &gt; WR)</a:t>
            </a:r>
          </a:p>
          <a:p>
            <a:pPr>
              <a:lnSpc>
                <a:spcPct val="100000"/>
              </a:lnSpc>
              <a:spcBef>
                <a:spcPts val="1200"/>
              </a:spcBef>
              <a:spcAft>
                <a:spcPts val="600"/>
              </a:spcAft>
            </a:pPr>
            <a:r>
              <a:rPr lang="en-US" sz="2200" dirty="0">
                <a:latin typeface="Calibri" panose="020F0502020204030204" pitchFamily="34" charset="0"/>
                <a:cs typeface="Calibri" panose="020F0502020204030204" pitchFamily="34" charset="0"/>
              </a:rPr>
              <a:t>Exponential suppression of flux most prominent in RSG progenitors</a:t>
            </a:r>
          </a:p>
          <a:p>
            <a:pPr>
              <a:lnSpc>
                <a:spcPct val="100000"/>
              </a:lnSpc>
              <a:spcBef>
                <a:spcPts val="1200"/>
              </a:spcBef>
              <a:spcAft>
                <a:spcPts val="600"/>
              </a:spcAft>
            </a:pPr>
            <a:endParaRPr lang="en-US" sz="22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C778E9D-D75A-59F9-3628-C8DFD0CC48DC}"/>
              </a:ext>
            </a:extLst>
          </p:cNvPr>
          <p:cNvSpPr txBox="1"/>
          <p:nvPr/>
        </p:nvSpPr>
        <p:spPr>
          <a:xfrm>
            <a:off x="8030815" y="6218701"/>
            <a:ext cx="3218431"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a:t>
            </a:r>
            <a:r>
              <a:rPr lang="en-US" sz="1400" dirty="0" err="1">
                <a:solidFill>
                  <a:schemeClr val="accent1"/>
                </a:solidFill>
                <a:latin typeface="Arial" panose="020B0604020202020204" pitchFamily="34" charset="0"/>
              </a:rPr>
              <a:t>Carpio</a:t>
            </a:r>
            <a:r>
              <a:rPr lang="en-US" sz="1400" dirty="0">
                <a:solidFill>
                  <a:schemeClr val="accent1"/>
                </a:solidFill>
                <a:latin typeface="Arial" panose="020B0604020202020204" pitchFamily="34" charset="0"/>
              </a:rPr>
              <a:t>, </a:t>
            </a:r>
            <a:r>
              <a:rPr lang="en-US" sz="1400" dirty="0" err="1">
                <a:solidFill>
                  <a:schemeClr val="accent1"/>
                </a:solidFill>
                <a:latin typeface="Arial" panose="020B0604020202020204" pitchFamily="34" charset="0"/>
              </a:rPr>
              <a:t>Murase</a:t>
            </a:r>
            <a:r>
              <a:rPr lang="en-US" sz="1400" dirty="0">
                <a:solidFill>
                  <a:schemeClr val="accent1"/>
                </a:solidFill>
                <a:latin typeface="Arial" panose="020B0604020202020204" pitchFamily="34" charset="0"/>
              </a:rPr>
              <a:t> &amp; </a:t>
            </a:r>
            <a:r>
              <a:rPr lang="en-US" sz="1400" dirty="0" err="1">
                <a:solidFill>
                  <a:schemeClr val="accent1"/>
                </a:solidFill>
                <a:latin typeface="Arial" panose="020B0604020202020204" pitchFamily="34" charset="0"/>
              </a:rPr>
              <a:t>Horiuchi</a:t>
            </a:r>
            <a:r>
              <a:rPr lang="en-US" sz="1400" dirty="0">
                <a:solidFill>
                  <a:schemeClr val="accent1"/>
                </a:solidFill>
                <a:latin typeface="Arial" panose="020B0604020202020204" pitchFamily="34" charset="0"/>
              </a:rPr>
              <a:t> 2022</a:t>
            </a:r>
            <a:endParaRPr lang="en-US" sz="1400" dirty="0">
              <a:solidFill>
                <a:schemeClr val="accent1"/>
              </a:solidFill>
            </a:endParaRPr>
          </a:p>
        </p:txBody>
      </p:sp>
    </p:spTree>
    <p:extLst>
      <p:ext uri="{BB962C8B-B14F-4D97-AF65-F5344CB8AC3E}">
        <p14:creationId xmlns:p14="http://schemas.microsoft.com/office/powerpoint/2010/main" val="94949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732692" y="1386717"/>
            <a:ext cx="10726616" cy="923812"/>
          </a:xfrm>
        </p:spPr>
        <p:txBody>
          <a:bodyPr>
            <a:noAutofit/>
          </a:bodyPr>
          <a:lstStyle/>
          <a:p>
            <a:pPr marL="0" indent="0">
              <a:lnSpc>
                <a:spcPct val="100000"/>
              </a:lnSpc>
              <a:spcBef>
                <a:spcPts val="1200"/>
              </a:spcBef>
              <a:spcAft>
                <a:spcPts val="600"/>
              </a:spcAft>
              <a:buNone/>
            </a:pPr>
            <a:r>
              <a:rPr lang="en-US" sz="2400" dirty="0">
                <a:latin typeface="Calibri" panose="020F0502020204030204" pitchFamily="34" charset="0"/>
                <a:cs typeface="Calibri" panose="020F0502020204030204" pitchFamily="34" charset="0"/>
              </a:rPr>
              <a:t>High jet luminosities in RSGs and BSGs present most promising detection scenario</a:t>
            </a:r>
            <a:endParaRPr lang="en-US" sz="2400" baseline="-25000" dirty="0">
              <a:latin typeface="Calibri" panose="020F0502020204030204" pitchFamily="34" charset="0"/>
              <a:cs typeface="Calibri" panose="020F0502020204030204" pitchFamily="34" charset="0"/>
            </a:endParaRP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712248" y="426673"/>
            <a:ext cx="9548303" cy="80169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Detectability of neutrinos </a:t>
            </a:r>
          </a:p>
        </p:txBody>
      </p:sp>
      <p:sp>
        <p:nvSpPr>
          <p:cNvPr id="8" name="Content Placeholder 2">
            <a:extLst>
              <a:ext uri="{FF2B5EF4-FFF2-40B4-BE49-F238E27FC236}">
                <a16:creationId xmlns:a16="http://schemas.microsoft.com/office/drawing/2014/main" id="{E7916CD9-D4D3-2F9B-1933-A8A68FA0C3DF}"/>
              </a:ext>
            </a:extLst>
          </p:cNvPr>
          <p:cNvSpPr txBox="1">
            <a:spLocks/>
          </p:cNvSpPr>
          <p:nvPr/>
        </p:nvSpPr>
        <p:spPr>
          <a:xfrm>
            <a:off x="6115308" y="2168782"/>
            <a:ext cx="5718104" cy="362464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2200" b="1" u="sng" dirty="0">
                <a:solidFill>
                  <a:srgbClr val="FF0000"/>
                </a:solidFill>
                <a:latin typeface="Calibri" panose="020F0502020204030204" pitchFamily="34" charset="0"/>
                <a:cs typeface="Calibri" panose="020F0502020204030204" pitchFamily="34" charset="0"/>
              </a:rPr>
              <a:t>WR</a:t>
            </a:r>
            <a:r>
              <a:rPr lang="en-US" sz="2200" dirty="0">
                <a:solidFill>
                  <a:srgbClr val="FF000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neutrinos with </a:t>
            </a:r>
            <a:r>
              <a:rPr lang="en-US" sz="2200" dirty="0" err="1">
                <a:latin typeface="Calibri" panose="020F0502020204030204" pitchFamily="34" charset="0"/>
                <a:cs typeface="Calibri" panose="020F0502020204030204" pitchFamily="34" charset="0"/>
              </a:rPr>
              <a:t>E</a:t>
            </a:r>
            <a:r>
              <a:rPr lang="en-US" sz="2200" baseline="-25000" dirty="0" err="1">
                <a:latin typeface="Calibri" panose="020F0502020204030204" pitchFamily="34" charset="0"/>
                <a:cs typeface="Calibri" panose="020F0502020204030204" pitchFamily="34" charset="0"/>
              </a:rPr>
              <a:t>ν</a:t>
            </a:r>
            <a:r>
              <a:rPr lang="en-US" sz="2200" dirty="0">
                <a:latin typeface="Calibri" panose="020F0502020204030204" pitchFamily="34" charset="0"/>
                <a:cs typeface="Calibri" panose="020F0502020204030204" pitchFamily="34" charset="0"/>
              </a:rPr>
              <a:t> &gt; 1 </a:t>
            </a:r>
            <a:r>
              <a:rPr lang="en-US" sz="2200" dirty="0" err="1">
                <a:latin typeface="Calibri" panose="020F0502020204030204" pitchFamily="34" charset="0"/>
                <a:cs typeface="Calibri" panose="020F0502020204030204" pitchFamily="34" charset="0"/>
              </a:rPr>
              <a:t>TeV</a:t>
            </a:r>
            <a:r>
              <a:rPr lang="en-US" sz="2200" dirty="0">
                <a:latin typeface="Calibri" panose="020F0502020204030204" pitchFamily="34" charset="0"/>
                <a:cs typeface="Calibri" panose="020F0502020204030204" pitchFamily="34" charset="0"/>
              </a:rPr>
              <a:t> scarce due to </a:t>
            </a:r>
            <a:r>
              <a:rPr lang="en-US" sz="2200" dirty="0">
                <a:solidFill>
                  <a:srgbClr val="92D050"/>
                </a:solidFill>
                <a:latin typeface="Calibri" panose="020F0502020204030204" pitchFamily="34" charset="0"/>
                <a:cs typeface="Calibri" panose="020F0502020204030204" pitchFamily="34" charset="0"/>
              </a:rPr>
              <a:t>strong IC cooling/attenuation at breakout/earlier times</a:t>
            </a:r>
            <a:r>
              <a:rPr lang="en-US" sz="2200" dirty="0">
                <a:latin typeface="Calibri" panose="020F0502020204030204" pitchFamily="34" charset="0"/>
                <a:cs typeface="Calibri" panose="020F0502020204030204" pitchFamily="34" charset="0"/>
              </a:rPr>
              <a:t>. Fluence too small for detectable signal.</a:t>
            </a:r>
          </a:p>
          <a:p>
            <a:pPr>
              <a:lnSpc>
                <a:spcPct val="100000"/>
              </a:lnSpc>
              <a:spcBef>
                <a:spcPts val="600"/>
              </a:spcBef>
              <a:spcAft>
                <a:spcPts val="600"/>
              </a:spcAft>
            </a:pPr>
            <a:endParaRPr lang="en-US" sz="1000" dirty="0">
              <a:latin typeface="Calibri" panose="020F0502020204030204" pitchFamily="34" charset="0"/>
              <a:cs typeface="Calibri" panose="020F0502020204030204" pitchFamily="34" charset="0"/>
            </a:endParaRPr>
          </a:p>
          <a:p>
            <a:pPr>
              <a:lnSpc>
                <a:spcPct val="100000"/>
              </a:lnSpc>
              <a:spcBef>
                <a:spcPts val="0"/>
              </a:spcBef>
              <a:spcAft>
                <a:spcPts val="600"/>
              </a:spcAft>
            </a:pPr>
            <a:r>
              <a:rPr lang="en-US" sz="2200" b="1" u="sng" dirty="0" err="1">
                <a:solidFill>
                  <a:srgbClr val="FF0000"/>
                </a:solidFill>
                <a:latin typeface="Calibri" panose="020F0502020204030204" pitchFamily="34" charset="0"/>
                <a:cs typeface="Calibri" panose="020F0502020204030204" pitchFamily="34" charset="0"/>
              </a:rPr>
              <a:t>Supergiants</a:t>
            </a:r>
            <a:r>
              <a:rPr lang="en-US" sz="2200" dirty="0">
                <a:solidFill>
                  <a:srgbClr val="FF000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neutrino spectra can reach ~0.1 </a:t>
            </a:r>
            <a:r>
              <a:rPr lang="en-US" sz="2200" dirty="0" err="1">
                <a:latin typeface="Calibri" panose="020F0502020204030204" pitchFamily="34" charset="0"/>
                <a:cs typeface="Calibri" panose="020F0502020204030204" pitchFamily="34" charset="0"/>
              </a:rPr>
              <a:t>PeV</a:t>
            </a:r>
            <a:r>
              <a:rPr lang="en-US" sz="2200" dirty="0">
                <a:latin typeface="Calibri" panose="020F0502020204030204" pitchFamily="34" charset="0"/>
                <a:cs typeface="Calibri" panose="020F0502020204030204" pitchFamily="34" charset="0"/>
              </a:rPr>
              <a:t>/~10 </a:t>
            </a:r>
            <a:r>
              <a:rPr lang="en-US" sz="2200" dirty="0" err="1">
                <a:latin typeface="Calibri" panose="020F0502020204030204" pitchFamily="34" charset="0"/>
                <a:cs typeface="Calibri" panose="020F0502020204030204" pitchFamily="34" charset="0"/>
              </a:rPr>
              <a:t>PeV</a:t>
            </a:r>
            <a:r>
              <a:rPr lang="en-US" sz="2200" dirty="0">
                <a:latin typeface="Calibri" panose="020F0502020204030204" pitchFamily="34" charset="0"/>
                <a:cs typeface="Calibri" panose="020F0502020204030204" pitchFamily="34" charset="0"/>
              </a:rPr>
              <a:t> for BSG/RSG. </a:t>
            </a:r>
            <a:r>
              <a:rPr lang="en-US" sz="2200" dirty="0">
                <a:solidFill>
                  <a:srgbClr val="92D050"/>
                </a:solidFill>
                <a:latin typeface="Calibri" panose="020F0502020204030204" pitchFamily="34" charset="0"/>
                <a:cs typeface="Calibri" panose="020F0502020204030204" pitchFamily="34" charset="0"/>
              </a:rPr>
              <a:t>Larger R</a:t>
            </a:r>
            <a:r>
              <a:rPr lang="en-US" sz="2200" baseline="-25000" dirty="0">
                <a:solidFill>
                  <a:srgbClr val="92D050"/>
                </a:solidFill>
                <a:latin typeface="Calibri" panose="020F0502020204030204" pitchFamily="34" charset="0"/>
                <a:cs typeface="Calibri" panose="020F0502020204030204" pitchFamily="34" charset="0"/>
              </a:rPr>
              <a:t>* </a:t>
            </a:r>
            <a:r>
              <a:rPr lang="en-US" sz="2200" dirty="0">
                <a:solidFill>
                  <a:srgbClr val="92D050"/>
                </a:solidFill>
                <a:latin typeface="Calibri" panose="020F0502020204030204" pitchFamily="34" charset="0"/>
                <a:cs typeface="Calibri" panose="020F0502020204030204" pitchFamily="34" charset="0"/>
              </a:rPr>
              <a:t>→ less attenuation at late times</a:t>
            </a:r>
            <a:r>
              <a:rPr lang="en-US" sz="2200" dirty="0">
                <a:latin typeface="Calibri" panose="020F0502020204030204" pitchFamily="34" charset="0"/>
                <a:cs typeface="Calibri" panose="020F0502020204030204" pitchFamily="34" charset="0"/>
              </a:rPr>
              <a:t>. </a:t>
            </a:r>
          </a:p>
          <a:p>
            <a:pPr marL="571500" lvl="1" indent="-342900">
              <a:lnSpc>
                <a:spcPct val="100000"/>
              </a:lnSpc>
              <a:spcBef>
                <a:spcPts val="300"/>
              </a:spcBef>
              <a:buFont typeface="Wingdings" charset="2"/>
              <a:buChar char="Ø"/>
            </a:pPr>
            <a:r>
              <a:rPr lang="en-US" sz="2200" i="0" dirty="0">
                <a:solidFill>
                  <a:srgbClr val="FFC000"/>
                </a:solidFill>
                <a:latin typeface="Calibri" panose="020F0502020204030204" pitchFamily="34" charset="0"/>
                <a:cs typeface="Calibri" panose="020F0502020204030204" pitchFamily="34" charset="0"/>
              </a:rPr>
              <a:t>Neutrinos detectable for optimistic BSG scenarios, RSG most promising. </a:t>
            </a:r>
          </a:p>
        </p:txBody>
      </p:sp>
      <p:sp>
        <p:nvSpPr>
          <p:cNvPr id="5" name="TextBox 4">
            <a:extLst>
              <a:ext uri="{FF2B5EF4-FFF2-40B4-BE49-F238E27FC236}">
                <a16:creationId xmlns:a16="http://schemas.microsoft.com/office/drawing/2014/main" id="{2E00E009-2BEC-A9C1-87DB-D3DE14FAE5B6}"/>
              </a:ext>
            </a:extLst>
          </p:cNvPr>
          <p:cNvSpPr txBox="1"/>
          <p:nvPr/>
        </p:nvSpPr>
        <p:spPr>
          <a:xfrm>
            <a:off x="8030815" y="6218701"/>
            <a:ext cx="3218431"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Carpio, </a:t>
            </a:r>
            <a:r>
              <a:rPr lang="en-US" sz="1400" dirty="0" err="1">
                <a:solidFill>
                  <a:schemeClr val="accent1"/>
                </a:solidFill>
                <a:latin typeface="Arial" panose="020B0604020202020204" pitchFamily="34" charset="0"/>
              </a:rPr>
              <a:t>Murase</a:t>
            </a:r>
            <a:r>
              <a:rPr lang="en-US" sz="1400" dirty="0">
                <a:solidFill>
                  <a:schemeClr val="accent1"/>
                </a:solidFill>
                <a:latin typeface="Arial" panose="020B0604020202020204" pitchFamily="34" charset="0"/>
              </a:rPr>
              <a:t> &amp; Horiuchi 2023</a:t>
            </a:r>
            <a:endParaRPr lang="en-US" sz="1400" dirty="0">
              <a:solidFill>
                <a:schemeClr val="accent1"/>
              </a:solidFill>
            </a:endParaRPr>
          </a:p>
        </p:txBody>
      </p:sp>
      <p:pic>
        <p:nvPicPr>
          <p:cNvPr id="6" name="Picture 5">
            <a:extLst>
              <a:ext uri="{FF2B5EF4-FFF2-40B4-BE49-F238E27FC236}">
                <a16:creationId xmlns:a16="http://schemas.microsoft.com/office/drawing/2014/main" id="{79FD6CA2-67DC-36D3-3191-E363ECFAD488}"/>
              </a:ext>
            </a:extLst>
          </p:cNvPr>
          <p:cNvPicPr>
            <a:picLocks noChangeAspect="1"/>
          </p:cNvPicPr>
          <p:nvPr/>
        </p:nvPicPr>
        <p:blipFill>
          <a:blip r:embed="rId3"/>
          <a:stretch>
            <a:fillRect/>
          </a:stretch>
        </p:blipFill>
        <p:spPr>
          <a:xfrm>
            <a:off x="517539" y="1980877"/>
            <a:ext cx="5578461" cy="3971876"/>
          </a:xfrm>
          <a:prstGeom prst="rect">
            <a:avLst/>
          </a:prstGeom>
        </p:spPr>
      </p:pic>
      <p:pic>
        <p:nvPicPr>
          <p:cNvPr id="7" name="Picture 6">
            <a:extLst>
              <a:ext uri="{FF2B5EF4-FFF2-40B4-BE49-F238E27FC236}">
                <a16:creationId xmlns:a16="http://schemas.microsoft.com/office/drawing/2014/main" id="{8C63985C-F5B5-FB86-00FB-2CCFE0B7241E}"/>
              </a:ext>
            </a:extLst>
          </p:cNvPr>
          <p:cNvPicPr>
            <a:picLocks/>
          </p:cNvPicPr>
          <p:nvPr/>
        </p:nvPicPr>
        <p:blipFill>
          <a:blip r:embed="rId4"/>
          <a:stretch>
            <a:fillRect/>
          </a:stretch>
        </p:blipFill>
        <p:spPr>
          <a:xfrm>
            <a:off x="537468" y="1965263"/>
            <a:ext cx="5577840" cy="3968482"/>
          </a:xfrm>
          <a:prstGeom prst="rect">
            <a:avLst/>
          </a:prstGeom>
        </p:spPr>
      </p:pic>
      <p:sp>
        <p:nvSpPr>
          <p:cNvPr id="9" name="TextBox 8">
            <a:extLst>
              <a:ext uri="{FF2B5EF4-FFF2-40B4-BE49-F238E27FC236}">
                <a16:creationId xmlns:a16="http://schemas.microsoft.com/office/drawing/2014/main" id="{5B5DA43A-2CAE-9F5A-EC81-5DCEE71F77C0}"/>
              </a:ext>
            </a:extLst>
          </p:cNvPr>
          <p:cNvSpPr txBox="1"/>
          <p:nvPr/>
        </p:nvSpPr>
        <p:spPr>
          <a:xfrm>
            <a:off x="1310869" y="2889075"/>
            <a:ext cx="2770801" cy="600164"/>
          </a:xfrm>
          <a:prstGeom prst="rect">
            <a:avLst/>
          </a:prstGeom>
          <a:noFill/>
        </p:spPr>
        <p:txBody>
          <a:bodyPr wrap="square" rtlCol="0">
            <a:spAutoFit/>
          </a:bodyPr>
          <a:lstStyle/>
          <a:p>
            <a:r>
              <a:rPr lang="en-US" sz="1100" b="1" dirty="0">
                <a:solidFill>
                  <a:schemeClr val="accent2"/>
                </a:solidFill>
                <a:latin typeface="Arial" panose="020B0604020202020204" pitchFamily="34" charset="0"/>
              </a:rPr>
              <a:t>More high-energy photons </a:t>
            </a:r>
            <a:r>
              <a:rPr lang="en-US" sz="1100" b="1" dirty="0">
                <a:solidFill>
                  <a:schemeClr val="accent2"/>
                </a:solidFill>
                <a:latin typeface="Arial" panose="020B0604020202020204" pitchFamily="34" charset="0"/>
                <a:sym typeface="Wingdings" pitchFamily="2" charset="2"/>
              </a:rPr>
              <a:t> neutrino </a:t>
            </a:r>
          </a:p>
          <a:p>
            <a:r>
              <a:rPr lang="en-US" sz="1100" b="1" dirty="0">
                <a:solidFill>
                  <a:schemeClr val="accent2"/>
                </a:solidFill>
                <a:latin typeface="Arial" panose="020B0604020202020204" pitchFamily="34" charset="0"/>
                <a:sym typeface="Wingdings" pitchFamily="2" charset="2"/>
              </a:rPr>
              <a:t>spectra peak at higher energies with </a:t>
            </a:r>
          </a:p>
          <a:p>
            <a:r>
              <a:rPr lang="en-US" sz="1100" b="1" dirty="0">
                <a:solidFill>
                  <a:schemeClr val="accent2"/>
                </a:solidFill>
                <a:latin typeface="Arial" panose="020B0604020202020204" pitchFamily="34" charset="0"/>
                <a:sym typeface="Wingdings" pitchFamily="2" charset="2"/>
              </a:rPr>
              <a:t>more pronounced high-energy tails</a:t>
            </a:r>
            <a:endParaRPr lang="en-US" sz="1100" b="1" dirty="0">
              <a:solidFill>
                <a:schemeClr val="accent2"/>
              </a:solidFill>
            </a:endParaRPr>
          </a:p>
        </p:txBody>
      </p:sp>
    </p:spTree>
    <p:extLst>
      <p:ext uri="{BB962C8B-B14F-4D97-AF65-F5344CB8AC3E}">
        <p14:creationId xmlns:p14="http://schemas.microsoft.com/office/powerpoint/2010/main" val="8408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855742" y="1331887"/>
            <a:ext cx="10627011" cy="923812"/>
          </a:xfrm>
        </p:spPr>
        <p:txBody>
          <a:bodyPr>
            <a:noAutofit/>
          </a:bodyPr>
          <a:lstStyle/>
          <a:p>
            <a:pPr marL="0" indent="0">
              <a:lnSpc>
                <a:spcPct val="100000"/>
              </a:lnSpc>
              <a:spcBef>
                <a:spcPts val="1200"/>
              </a:spcBef>
              <a:spcAft>
                <a:spcPts val="600"/>
              </a:spcAft>
              <a:buNone/>
            </a:pPr>
            <a:r>
              <a:rPr lang="en-US" sz="2400" dirty="0">
                <a:solidFill>
                  <a:srgbClr val="92D050"/>
                </a:solidFill>
                <a:latin typeface="Calibri" panose="020F0502020204030204" pitchFamily="34" charset="0"/>
                <a:cs typeface="Calibri" panose="020F0502020204030204" pitchFamily="34" charset="0"/>
              </a:rPr>
              <a:t>High luminosities and large LF for magnetised jets propagating in BSGs and RSGs present most promising scenario for detection with ~few - 10 events above 1 </a:t>
            </a:r>
            <a:r>
              <a:rPr lang="en-US" sz="2400" dirty="0" err="1">
                <a:solidFill>
                  <a:srgbClr val="92D050"/>
                </a:solidFill>
                <a:latin typeface="Calibri" panose="020F0502020204030204" pitchFamily="34" charset="0"/>
                <a:cs typeface="Calibri" panose="020F0502020204030204" pitchFamily="34" charset="0"/>
              </a:rPr>
              <a:t>TeV</a:t>
            </a:r>
            <a:endParaRPr lang="en-US" sz="2400" baseline="-25000" dirty="0">
              <a:solidFill>
                <a:srgbClr val="92D050"/>
              </a:solidFill>
              <a:latin typeface="Calibri" panose="020F0502020204030204" pitchFamily="34" charset="0"/>
              <a:cs typeface="Calibri" panose="020F0502020204030204" pitchFamily="34" charset="0"/>
            </a:endParaRP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855742" y="432950"/>
            <a:ext cx="9448699"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Detectable events with IceCube-Gen2</a:t>
            </a:r>
          </a:p>
        </p:txBody>
      </p:sp>
      <p:sp>
        <p:nvSpPr>
          <p:cNvPr id="8" name="Content Placeholder 2">
            <a:extLst>
              <a:ext uri="{FF2B5EF4-FFF2-40B4-BE49-F238E27FC236}">
                <a16:creationId xmlns:a16="http://schemas.microsoft.com/office/drawing/2014/main" id="{E7916CD9-D4D3-2F9B-1933-A8A68FA0C3DF}"/>
              </a:ext>
            </a:extLst>
          </p:cNvPr>
          <p:cNvSpPr txBox="1">
            <a:spLocks/>
          </p:cNvSpPr>
          <p:nvPr/>
        </p:nvSpPr>
        <p:spPr>
          <a:xfrm>
            <a:off x="855743" y="5212080"/>
            <a:ext cx="10864264" cy="91488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Wingdings" charset="2"/>
              <a:buChar char="Ø"/>
            </a:pPr>
            <a:r>
              <a:rPr lang="en-US" sz="2100" b="1" u="sng" dirty="0">
                <a:solidFill>
                  <a:srgbClr val="FFD585"/>
                </a:solidFill>
                <a:latin typeface="Calibri" panose="020F0502020204030204" pitchFamily="34" charset="0"/>
                <a:cs typeface="Calibri" panose="020F0502020204030204" pitchFamily="34" charset="0"/>
              </a:rPr>
              <a:t>BSG</a:t>
            </a:r>
            <a:r>
              <a:rPr lang="en-US" sz="2100" b="1" dirty="0">
                <a:solidFill>
                  <a:srgbClr val="FFD585"/>
                </a:solidFill>
                <a:latin typeface="Calibri" panose="020F0502020204030204" pitchFamily="34" charset="0"/>
                <a:cs typeface="Calibri" panose="020F0502020204030204" pitchFamily="34" charset="0"/>
              </a:rPr>
              <a:t>:</a:t>
            </a:r>
            <a:r>
              <a:rPr lang="en-US" sz="2100" dirty="0">
                <a:solidFill>
                  <a:srgbClr val="FFD585"/>
                </a:solidFill>
                <a:latin typeface="Calibri" panose="020F0502020204030204" pitchFamily="34" charset="0"/>
                <a:cs typeface="Calibri" panose="020F0502020204030204" pitchFamily="34" charset="0"/>
              </a:rPr>
              <a:t> neutrinos detectable only for most energetic PNS outflows </a:t>
            </a:r>
          </a:p>
          <a:p>
            <a:pPr>
              <a:lnSpc>
                <a:spcPct val="100000"/>
              </a:lnSpc>
              <a:spcBef>
                <a:spcPts val="600"/>
              </a:spcBef>
              <a:buFont typeface="Wingdings" charset="2"/>
              <a:buChar char="Ø"/>
            </a:pPr>
            <a:r>
              <a:rPr lang="en-US" sz="2100" b="1" u="sng" dirty="0">
                <a:solidFill>
                  <a:srgbClr val="FFD585"/>
                </a:solidFill>
                <a:latin typeface="Calibri" panose="020F0502020204030204" pitchFamily="34" charset="0"/>
                <a:cs typeface="Calibri" panose="020F0502020204030204" pitchFamily="34" charset="0"/>
              </a:rPr>
              <a:t>RSG</a:t>
            </a:r>
            <a:r>
              <a:rPr lang="en-US" sz="2100" b="1" dirty="0">
                <a:solidFill>
                  <a:srgbClr val="FFD585"/>
                </a:solidFill>
                <a:latin typeface="Calibri" panose="020F0502020204030204" pitchFamily="34" charset="0"/>
                <a:cs typeface="Calibri" panose="020F0502020204030204" pitchFamily="34" charset="0"/>
              </a:rPr>
              <a:t>:</a:t>
            </a:r>
            <a:r>
              <a:rPr lang="en-US" sz="2100" dirty="0">
                <a:solidFill>
                  <a:srgbClr val="FFD585"/>
                </a:solidFill>
                <a:latin typeface="Calibri" panose="020F0502020204030204" pitchFamily="34" charset="0"/>
                <a:cs typeface="Calibri" panose="020F0502020204030204" pitchFamily="34" charset="0"/>
              </a:rPr>
              <a:t> most optimistic scenario with ~few-10s neutrino events detectable above 1 </a:t>
            </a:r>
            <a:r>
              <a:rPr lang="en-US" sz="2100" dirty="0" err="1">
                <a:solidFill>
                  <a:srgbClr val="FFD585"/>
                </a:solidFill>
                <a:latin typeface="Calibri" panose="020F0502020204030204" pitchFamily="34" charset="0"/>
                <a:cs typeface="Calibri" panose="020F0502020204030204" pitchFamily="34" charset="0"/>
              </a:rPr>
              <a:t>TeV</a:t>
            </a:r>
            <a:r>
              <a:rPr lang="en-US" sz="2100" dirty="0">
                <a:solidFill>
                  <a:srgbClr val="FFD585"/>
                </a:solidFill>
                <a:latin typeface="Calibri" panose="020F0502020204030204" pitchFamily="34" charset="0"/>
                <a:cs typeface="Calibri" panose="020F0502020204030204" pitchFamily="34" charset="0"/>
              </a:rPr>
              <a:t> </a:t>
            </a:r>
          </a:p>
        </p:txBody>
      </p:sp>
      <p:pic>
        <p:nvPicPr>
          <p:cNvPr id="5" name="Picture 4"/>
          <p:cNvPicPr>
            <a:picLocks noChangeAspect="1"/>
          </p:cNvPicPr>
          <p:nvPr/>
        </p:nvPicPr>
        <p:blipFill>
          <a:blip r:embed="rId3"/>
          <a:stretch>
            <a:fillRect/>
          </a:stretch>
        </p:blipFill>
        <p:spPr>
          <a:xfrm>
            <a:off x="1424278" y="3346660"/>
            <a:ext cx="4533254" cy="822960"/>
          </a:xfrm>
          <a:prstGeom prst="rect">
            <a:avLst/>
          </a:prstGeom>
        </p:spPr>
      </p:pic>
      <p:sp>
        <p:nvSpPr>
          <p:cNvPr id="9" name="Content Placeholder 2">
            <a:extLst>
              <a:ext uri="{FF2B5EF4-FFF2-40B4-BE49-F238E27FC236}">
                <a16:creationId xmlns:a16="http://schemas.microsoft.com/office/drawing/2014/main" id="{E7916CD9-D4D3-2F9B-1933-A8A68FA0C3DF}"/>
              </a:ext>
            </a:extLst>
          </p:cNvPr>
          <p:cNvSpPr txBox="1">
            <a:spLocks/>
          </p:cNvSpPr>
          <p:nvPr/>
        </p:nvSpPr>
        <p:spPr>
          <a:xfrm>
            <a:off x="6819087" y="2865556"/>
            <a:ext cx="3332279" cy="946108"/>
          </a:xfrm>
          <a:prstGeom prst="rect">
            <a:avLst/>
          </a:prstGeom>
          <a:noFill/>
          <a:ln>
            <a:solidFill>
              <a:schemeClr val="accent1"/>
            </a:solidFill>
          </a:ln>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200" dirty="0" err="1">
                <a:latin typeface="Calibri" panose="020F0502020204030204" pitchFamily="34" charset="0"/>
                <a:cs typeface="Calibri" panose="020F0502020204030204" pitchFamily="34" charset="0"/>
              </a:rPr>
              <a:t>A</a:t>
            </a:r>
            <a:r>
              <a:rPr lang="en-US" sz="2200" baseline="-25000" dirty="0" err="1">
                <a:latin typeface="Calibri" panose="020F0502020204030204" pitchFamily="34" charset="0"/>
                <a:cs typeface="Calibri" panose="020F0502020204030204" pitchFamily="34" charset="0"/>
              </a:rPr>
              <a:t>eff</a:t>
            </a:r>
            <a:r>
              <a:rPr lang="en-US" sz="2200" dirty="0">
                <a:latin typeface="Calibri" panose="020F0502020204030204" pitchFamily="34" charset="0"/>
                <a:cs typeface="Calibri" panose="020F0502020204030204" pitchFamily="34" charset="0"/>
              </a:rPr>
              <a:t>: neutrino effective area</a:t>
            </a:r>
          </a:p>
          <a:p>
            <a:pPr marL="0" indent="0">
              <a:lnSpc>
                <a:spcPct val="100000"/>
              </a:lnSpc>
              <a:spcBef>
                <a:spcPts val="600"/>
              </a:spcBef>
              <a:buNone/>
            </a:pPr>
            <a:r>
              <a:rPr lang="en-US" sz="2200" dirty="0" err="1">
                <a:latin typeface="Calibri" panose="020F0502020204030204" pitchFamily="34" charset="0"/>
                <a:cs typeface="Calibri" panose="020F0502020204030204" pitchFamily="34" charset="0"/>
              </a:rPr>
              <a:t>ɸ</a:t>
            </a:r>
            <a:r>
              <a:rPr lang="en-US" sz="2200" baseline="-25000" dirty="0" err="1">
                <a:latin typeface="Calibri" panose="020F0502020204030204" pitchFamily="34" charset="0"/>
                <a:cs typeface="Calibri" panose="020F0502020204030204" pitchFamily="34" charset="0"/>
              </a:rPr>
              <a:t>ν,μ</a:t>
            </a:r>
            <a:r>
              <a:rPr lang="en-US" sz="2200" dirty="0">
                <a:latin typeface="Calibri" panose="020F0502020204030204" pitchFamily="34" charset="0"/>
                <a:cs typeface="Calibri" panose="020F0502020204030204" pitchFamily="34" charset="0"/>
              </a:rPr>
              <a:t>: muon neutrino flux</a:t>
            </a:r>
          </a:p>
        </p:txBody>
      </p:sp>
      <p:sp>
        <p:nvSpPr>
          <p:cNvPr id="10" name="Content Placeholder 2">
            <a:extLst>
              <a:ext uri="{FF2B5EF4-FFF2-40B4-BE49-F238E27FC236}">
                <a16:creationId xmlns:a16="http://schemas.microsoft.com/office/drawing/2014/main" id="{E7916CD9-D4D3-2F9B-1933-A8A68FA0C3DF}"/>
              </a:ext>
            </a:extLst>
          </p:cNvPr>
          <p:cNvSpPr txBox="1">
            <a:spLocks/>
          </p:cNvSpPr>
          <p:nvPr/>
        </p:nvSpPr>
        <p:spPr>
          <a:xfrm>
            <a:off x="1261884" y="2678211"/>
            <a:ext cx="5126425" cy="644785"/>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600" i="1" dirty="0" err="1">
                <a:solidFill>
                  <a:srgbClr val="E1552F"/>
                </a:solidFill>
                <a:latin typeface="Calibri" panose="020F0502020204030204" pitchFamily="34" charset="0"/>
                <a:cs typeface="Calibri" panose="020F0502020204030204" pitchFamily="34" charset="0"/>
              </a:rPr>
              <a:t>E</a:t>
            </a:r>
            <a:r>
              <a:rPr lang="en-US" sz="2600" i="1" baseline="-25000" dirty="0" err="1">
                <a:solidFill>
                  <a:srgbClr val="E1552F"/>
                </a:solidFill>
                <a:latin typeface="Calibri" panose="020F0502020204030204" pitchFamily="34" charset="0"/>
                <a:cs typeface="Calibri" panose="020F0502020204030204" pitchFamily="34" charset="0"/>
              </a:rPr>
              <a:t>ν</a:t>
            </a:r>
            <a:r>
              <a:rPr lang="en-US" sz="2600" i="1" dirty="0">
                <a:solidFill>
                  <a:srgbClr val="E1552F"/>
                </a:solidFill>
                <a:latin typeface="Calibri" panose="020F0502020204030204" pitchFamily="34" charset="0"/>
                <a:cs typeface="Calibri" panose="020F0502020204030204" pitchFamily="34" charset="0"/>
              </a:rPr>
              <a:t> &gt; 1 </a:t>
            </a:r>
            <a:r>
              <a:rPr lang="en-US" sz="2600" i="1" dirty="0" err="1">
                <a:solidFill>
                  <a:srgbClr val="E1552F"/>
                </a:solidFill>
                <a:latin typeface="Calibri" panose="020F0502020204030204" pitchFamily="34" charset="0"/>
                <a:cs typeface="Calibri" panose="020F0502020204030204" pitchFamily="34" charset="0"/>
              </a:rPr>
              <a:t>TeV</a:t>
            </a:r>
            <a:r>
              <a:rPr lang="en-US" sz="2600" i="1" dirty="0">
                <a:solidFill>
                  <a:srgbClr val="E1552F"/>
                </a:solidFill>
                <a:latin typeface="Calibri" panose="020F0502020204030204" pitchFamily="34" charset="0"/>
                <a:cs typeface="Calibri" panose="020F0502020204030204" pitchFamily="34" charset="0"/>
              </a:rPr>
              <a:t> neutrinos for D=100 </a:t>
            </a:r>
            <a:r>
              <a:rPr lang="en-US" sz="2600" i="1" dirty="0" err="1">
                <a:solidFill>
                  <a:srgbClr val="E1552F"/>
                </a:solidFill>
                <a:latin typeface="Calibri" panose="020F0502020204030204" pitchFamily="34" charset="0"/>
                <a:cs typeface="Calibri" panose="020F0502020204030204" pitchFamily="34" charset="0"/>
              </a:rPr>
              <a:t>Mpc</a:t>
            </a:r>
            <a:endParaRPr lang="en-US" sz="2600" i="1" dirty="0">
              <a:solidFill>
                <a:srgbClr val="E1552F"/>
              </a:solidFill>
              <a:latin typeface="Calibri" panose="020F0502020204030204" pitchFamily="34" charset="0"/>
              <a:cs typeface="Calibri" panose="020F0502020204030204" pitchFamily="34" charset="0"/>
            </a:endParaRPr>
          </a:p>
        </p:txBody>
      </p:sp>
      <p:pic>
        <p:nvPicPr>
          <p:cNvPr id="6" name="Picture 5" descr="A table with numbers and symbols&#10;&#10;Description automatically generated">
            <a:extLst>
              <a:ext uri="{FF2B5EF4-FFF2-40B4-BE49-F238E27FC236}">
                <a16:creationId xmlns:a16="http://schemas.microsoft.com/office/drawing/2014/main" id="{41634514-AEB4-292A-D74B-9B72673D4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13" y="2255699"/>
            <a:ext cx="10084904" cy="2872892"/>
          </a:xfrm>
          <a:prstGeom prst="rect">
            <a:avLst/>
          </a:prstGeom>
        </p:spPr>
      </p:pic>
    </p:spTree>
    <p:extLst>
      <p:ext uri="{BB962C8B-B14F-4D97-AF65-F5344CB8AC3E}">
        <p14:creationId xmlns:p14="http://schemas.microsoft.com/office/powerpoint/2010/main" val="1053072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615821" y="274320"/>
            <a:ext cx="9905999" cy="780019"/>
          </a:xfrm>
        </p:spPr>
        <p:txBody>
          <a:bodyPr>
            <a:normAutofit/>
          </a:bodyPr>
          <a:lstStyle/>
          <a:p>
            <a:r>
              <a:rPr lang="en-US" sz="3200" dirty="0">
                <a:solidFill>
                  <a:srgbClr val="FFFF00"/>
                </a:solidFill>
                <a:latin typeface="Arial" panose="020B0604020202020204" pitchFamily="34"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767442" y="868680"/>
            <a:ext cx="10629901" cy="2253343"/>
          </a:xfrm>
        </p:spPr>
        <p:txBody>
          <a:bodyPr>
            <a:noAutofit/>
          </a:bodyPr>
          <a:lstStyle/>
          <a:p>
            <a:pPr marL="457200" indent="-457200">
              <a:spcBef>
                <a:spcPts val="300"/>
              </a:spcBef>
              <a:buFont typeface="+mj-lt"/>
              <a:buAutoNum type="arabicPeriod"/>
            </a:pPr>
            <a:r>
              <a:rPr lang="en-US" sz="1900" dirty="0">
                <a:solidFill>
                  <a:srgbClr val="92D050"/>
                </a:solidFill>
                <a:latin typeface="Calibri" panose="020F0502020204030204" pitchFamily="34" charset="0"/>
                <a:cs typeface="Calibri" panose="020F0502020204030204" pitchFamily="34" charset="0"/>
              </a:rPr>
              <a:t>Nuclei in magnetized PNS outflows (</a:t>
            </a:r>
            <a:r>
              <a:rPr lang="en-US" sz="1900" dirty="0" err="1">
                <a:solidFill>
                  <a:srgbClr val="92D050"/>
                </a:solidFill>
                <a:latin typeface="Calibri" panose="020F0502020204030204" pitchFamily="34" charset="0"/>
                <a:cs typeface="Calibri" panose="020F0502020204030204" pitchFamily="34" charset="0"/>
              </a:rPr>
              <a:t>B</a:t>
            </a:r>
            <a:r>
              <a:rPr lang="en-US" sz="1900" baseline="-25000" dirty="0" err="1">
                <a:solidFill>
                  <a:srgbClr val="92D050"/>
                </a:solidFill>
                <a:latin typeface="Calibri" panose="020F0502020204030204" pitchFamily="34" charset="0"/>
                <a:cs typeface="Calibri" panose="020F0502020204030204" pitchFamily="34" charset="0"/>
              </a:rPr>
              <a:t>dip</a:t>
            </a:r>
            <a:r>
              <a:rPr lang="en-US" sz="1900" dirty="0">
                <a:solidFill>
                  <a:srgbClr val="92D050"/>
                </a:solidFill>
                <a:latin typeface="Calibri" panose="020F0502020204030204" pitchFamily="34" charset="0"/>
                <a:cs typeface="Calibri" panose="020F0502020204030204" pitchFamily="34" charset="0"/>
              </a:rPr>
              <a:t> ~ 10</a:t>
            </a:r>
            <a:r>
              <a:rPr lang="en-US" sz="1900" baseline="30000" dirty="0">
                <a:solidFill>
                  <a:srgbClr val="92D050"/>
                </a:solidFill>
                <a:latin typeface="Calibri" panose="020F0502020204030204" pitchFamily="34" charset="0"/>
                <a:cs typeface="Calibri" panose="020F0502020204030204" pitchFamily="34" charset="0"/>
              </a:rPr>
              <a:t>14 </a:t>
            </a:r>
            <a:r>
              <a:rPr lang="en-US" sz="1900" dirty="0">
                <a:solidFill>
                  <a:srgbClr val="92D050"/>
                </a:solidFill>
                <a:latin typeface="Calibri" panose="020F0502020204030204" pitchFamily="34" charset="0"/>
                <a:cs typeface="Calibri" panose="020F0502020204030204" pitchFamily="34" charset="0"/>
              </a:rPr>
              <a:t>- 10</a:t>
            </a:r>
            <a:r>
              <a:rPr lang="en-US" sz="1900" baseline="30000" dirty="0">
                <a:solidFill>
                  <a:srgbClr val="92D050"/>
                </a:solidFill>
                <a:latin typeface="Calibri" panose="020F0502020204030204" pitchFamily="34" charset="0"/>
                <a:cs typeface="Calibri" panose="020F0502020204030204" pitchFamily="34" charset="0"/>
              </a:rPr>
              <a:t>16</a:t>
            </a:r>
            <a:r>
              <a:rPr lang="en-US" sz="1900" dirty="0">
                <a:solidFill>
                  <a:srgbClr val="92D050"/>
                </a:solidFill>
                <a:latin typeface="Calibri" panose="020F0502020204030204" pitchFamily="34" charset="0"/>
                <a:cs typeface="Calibri" panose="020F0502020204030204" pitchFamily="34" charset="0"/>
              </a:rPr>
              <a:t> G, P ~ 1 - 10 </a:t>
            </a:r>
            <a:r>
              <a:rPr lang="en-US" sz="1900" dirty="0" err="1">
                <a:solidFill>
                  <a:srgbClr val="92D050"/>
                </a:solidFill>
                <a:latin typeface="Calibri" panose="020F0502020204030204" pitchFamily="34" charset="0"/>
                <a:cs typeface="Calibri" panose="020F0502020204030204" pitchFamily="34" charset="0"/>
              </a:rPr>
              <a:t>ms</a:t>
            </a:r>
            <a:r>
              <a:rPr lang="en-US" sz="1900" dirty="0">
                <a:solidFill>
                  <a:srgbClr val="92D050"/>
                </a:solidFill>
                <a:latin typeface="Calibri" panose="020F0502020204030204" pitchFamily="34" charset="0"/>
                <a:cs typeface="Calibri" panose="020F0502020204030204" pitchFamily="34" charset="0"/>
              </a:rPr>
              <a:t>) can interact with jet photons to generate </a:t>
            </a:r>
            <a:r>
              <a:rPr lang="en-US" sz="1900" dirty="0" err="1">
                <a:solidFill>
                  <a:srgbClr val="92D050"/>
                </a:solidFill>
                <a:latin typeface="Calibri" panose="020F0502020204030204" pitchFamily="34" charset="0"/>
                <a:cs typeface="Calibri" panose="020F0502020204030204" pitchFamily="34" charset="0"/>
              </a:rPr>
              <a:t>TeV-PeV</a:t>
            </a:r>
            <a:r>
              <a:rPr lang="en-US" sz="1900" dirty="0">
                <a:solidFill>
                  <a:srgbClr val="92D050"/>
                </a:solidFill>
                <a:latin typeface="Calibri" panose="020F0502020204030204" pitchFamily="34" charset="0"/>
                <a:cs typeface="Calibri" panose="020F0502020204030204" pitchFamily="34" charset="0"/>
              </a:rPr>
              <a:t> neutrinos.</a:t>
            </a:r>
          </a:p>
          <a:p>
            <a:pPr marL="457200" indent="-457200">
              <a:spcBef>
                <a:spcPts val="300"/>
              </a:spcBef>
              <a:buFont typeface="+mj-lt"/>
              <a:buAutoNum type="arabicPeriod"/>
            </a:pPr>
            <a:r>
              <a:rPr lang="en-US" sz="1900" dirty="0">
                <a:solidFill>
                  <a:srgbClr val="92D050"/>
                </a:solidFill>
                <a:latin typeface="Calibri" panose="020F0502020204030204" pitchFamily="34" charset="0"/>
                <a:cs typeface="Calibri" panose="020F0502020204030204" pitchFamily="34" charset="0"/>
              </a:rPr>
              <a:t>Conditions during intermediate phase (σ</a:t>
            </a:r>
            <a:r>
              <a:rPr lang="en-US" sz="1900" baseline="-25000" dirty="0">
                <a:solidFill>
                  <a:srgbClr val="92D050"/>
                </a:solidFill>
                <a:latin typeface="Calibri" panose="020F0502020204030204" pitchFamily="34" charset="0"/>
                <a:cs typeface="Calibri" panose="020F0502020204030204" pitchFamily="34" charset="0"/>
              </a:rPr>
              <a:t>0</a:t>
            </a:r>
            <a:r>
              <a:rPr lang="en-US" sz="1900" dirty="0">
                <a:solidFill>
                  <a:srgbClr val="92D050"/>
                </a:solidFill>
                <a:latin typeface="Calibri" panose="020F0502020204030204" pitchFamily="34" charset="0"/>
                <a:cs typeface="Calibri" panose="020F0502020204030204" pitchFamily="34" charset="0"/>
              </a:rPr>
              <a:t> ~ 10</a:t>
            </a:r>
            <a:r>
              <a:rPr lang="en-US" sz="1900" baseline="30000" dirty="0">
                <a:solidFill>
                  <a:srgbClr val="92D050"/>
                </a:solidFill>
                <a:latin typeface="Calibri" panose="020F0502020204030204" pitchFamily="34" charset="0"/>
                <a:cs typeface="Calibri" panose="020F0502020204030204" pitchFamily="34" charset="0"/>
              </a:rPr>
              <a:t>2-3</a:t>
            </a:r>
            <a:r>
              <a:rPr lang="en-US" sz="1900" dirty="0">
                <a:solidFill>
                  <a:srgbClr val="92D050"/>
                </a:solidFill>
                <a:latin typeface="Calibri" panose="020F0502020204030204" pitchFamily="34" charset="0"/>
                <a:cs typeface="Calibri" panose="020F0502020204030204" pitchFamily="34" charset="0"/>
              </a:rPr>
              <a:t>, t ~ 20-50 sec) ideal for </a:t>
            </a:r>
            <a:r>
              <a:rPr lang="en-US" sz="1900" i="1" dirty="0">
                <a:solidFill>
                  <a:srgbClr val="00B050"/>
                </a:solidFill>
                <a:latin typeface="Calibri" panose="020F0502020204030204" pitchFamily="34" charset="0"/>
                <a:cs typeface="Calibri" panose="020F0502020204030204" pitchFamily="34" charset="0"/>
              </a:rPr>
              <a:t>survival of nuclei</a:t>
            </a:r>
            <a:r>
              <a:rPr lang="en-US" sz="1900" dirty="0">
                <a:solidFill>
                  <a:srgbClr val="00B050"/>
                </a:solidFill>
                <a:latin typeface="Calibri" panose="020F0502020204030204" pitchFamily="34" charset="0"/>
                <a:cs typeface="Calibri" panose="020F0502020204030204" pitchFamily="34" charset="0"/>
              </a:rPr>
              <a:t>, </a:t>
            </a:r>
            <a:r>
              <a:rPr lang="en-US" sz="1900" i="1" dirty="0">
                <a:solidFill>
                  <a:srgbClr val="00B050"/>
                </a:solidFill>
                <a:latin typeface="Calibri" panose="020F0502020204030204" pitchFamily="34" charset="0"/>
                <a:cs typeface="Calibri" panose="020F0502020204030204" pitchFamily="34" charset="0"/>
              </a:rPr>
              <a:t>acceleration to UHECR energies</a:t>
            </a:r>
            <a:r>
              <a:rPr lang="en-US" sz="1900" i="1" dirty="0">
                <a:solidFill>
                  <a:srgbClr val="92D050"/>
                </a:solidFill>
                <a:latin typeface="Calibri" panose="020F0502020204030204" pitchFamily="34" charset="0"/>
                <a:cs typeface="Calibri" panose="020F0502020204030204" pitchFamily="34" charset="0"/>
              </a:rPr>
              <a:t> </a:t>
            </a:r>
            <a:r>
              <a:rPr lang="en-US" sz="1900" dirty="0">
                <a:solidFill>
                  <a:srgbClr val="92D050"/>
                </a:solidFill>
                <a:latin typeface="Calibri" panose="020F0502020204030204" pitchFamily="34" charset="0"/>
                <a:cs typeface="Calibri" panose="020F0502020204030204" pitchFamily="34" charset="0"/>
              </a:rPr>
              <a:t>and production of gamma-ray emission.</a:t>
            </a:r>
          </a:p>
          <a:p>
            <a:pPr marL="457200" indent="-457200">
              <a:spcBef>
                <a:spcPts val="300"/>
              </a:spcBef>
              <a:buFont typeface="+mj-lt"/>
              <a:buAutoNum type="arabicPeriod"/>
            </a:pPr>
            <a:r>
              <a:rPr lang="en-US" sz="1900" dirty="0" err="1">
                <a:solidFill>
                  <a:srgbClr val="92D050"/>
                </a:solidFill>
                <a:latin typeface="Calibri" panose="020F0502020204030204" pitchFamily="34" charset="0"/>
                <a:cs typeface="Calibri" panose="020F0502020204030204" pitchFamily="34" charset="0"/>
              </a:rPr>
              <a:t>E</a:t>
            </a:r>
            <a:r>
              <a:rPr lang="en-US" sz="1900" baseline="-25000" dirty="0" err="1">
                <a:solidFill>
                  <a:srgbClr val="92D050"/>
                </a:solidFill>
                <a:latin typeface="Calibri" panose="020F0502020204030204" pitchFamily="34" charset="0"/>
                <a:cs typeface="Calibri" panose="020F0502020204030204" pitchFamily="34" charset="0"/>
              </a:rPr>
              <a:t>ν</a:t>
            </a:r>
            <a:r>
              <a:rPr lang="en-US" sz="1900" dirty="0">
                <a:solidFill>
                  <a:srgbClr val="92D050"/>
                </a:solidFill>
                <a:latin typeface="Calibri" panose="020F0502020204030204" pitchFamily="34" charset="0"/>
                <a:cs typeface="Calibri" panose="020F0502020204030204" pitchFamily="34" charset="0"/>
              </a:rPr>
              <a:t> &gt; 1TeV neutrinos produced by </a:t>
            </a:r>
            <a:r>
              <a:rPr lang="en-US" sz="1900" dirty="0" err="1">
                <a:solidFill>
                  <a:srgbClr val="92D050"/>
                </a:solidFill>
                <a:latin typeface="Calibri" panose="020F0502020204030204" pitchFamily="34" charset="0"/>
                <a:cs typeface="Calibri" panose="020F0502020204030204" pitchFamily="34" charset="0"/>
              </a:rPr>
              <a:t>pɣ</a:t>
            </a:r>
            <a:r>
              <a:rPr lang="en-US" sz="1900" dirty="0">
                <a:solidFill>
                  <a:srgbClr val="92D050"/>
                </a:solidFill>
                <a:latin typeface="Calibri" panose="020F0502020204030204" pitchFamily="34" charset="0"/>
                <a:cs typeface="Calibri" panose="020F0502020204030204" pitchFamily="34" charset="0"/>
              </a:rPr>
              <a:t> interactions in magnetised jets: </a:t>
            </a:r>
            <a:r>
              <a:rPr lang="en-US" sz="1900" i="1" dirty="0">
                <a:solidFill>
                  <a:srgbClr val="00B050"/>
                </a:solidFill>
                <a:latin typeface="Calibri" panose="020F0502020204030204" pitchFamily="34" charset="0"/>
                <a:cs typeface="Calibri" panose="020F0502020204030204" pitchFamily="34" charset="0"/>
              </a:rPr>
              <a:t>~few-10s events can be detected with IceCube-Gen2 for BSG/RSG sources</a:t>
            </a:r>
            <a:r>
              <a:rPr lang="en-US" sz="1900" i="1" dirty="0">
                <a:solidFill>
                  <a:srgbClr val="92D050"/>
                </a:solidFill>
                <a:latin typeface="Calibri" panose="020F0502020204030204" pitchFamily="34" charset="0"/>
                <a:cs typeface="Calibri" panose="020F0502020204030204" pitchFamily="34" charset="0"/>
              </a:rPr>
              <a:t> </a:t>
            </a:r>
            <a:r>
              <a:rPr lang="en-US" sz="1900" dirty="0">
                <a:solidFill>
                  <a:srgbClr val="92D050"/>
                </a:solidFill>
                <a:latin typeface="Calibri" panose="020F0502020204030204" pitchFamily="34" charset="0"/>
                <a:cs typeface="Calibri" panose="020F0502020204030204" pitchFamily="34" charset="0"/>
              </a:rPr>
              <a:t>at D ~ 100 </a:t>
            </a:r>
            <a:r>
              <a:rPr lang="en-US" sz="1900" dirty="0" err="1">
                <a:solidFill>
                  <a:srgbClr val="92D050"/>
                </a:solidFill>
                <a:latin typeface="Calibri" panose="020F0502020204030204" pitchFamily="34" charset="0"/>
                <a:cs typeface="Calibri" panose="020F0502020204030204" pitchFamily="34" charset="0"/>
              </a:rPr>
              <a:t>Mpc</a:t>
            </a:r>
            <a:r>
              <a:rPr lang="en-US" sz="1900" dirty="0">
                <a:solidFill>
                  <a:srgbClr val="92D050"/>
                </a:solidFill>
                <a:latin typeface="Calibri" panose="020F0502020204030204" pitchFamily="34" charset="0"/>
                <a:cs typeface="Calibri" panose="020F0502020204030204" pitchFamily="34" charset="0"/>
              </a:rPr>
              <a:t>, WR not as promising.</a:t>
            </a:r>
          </a:p>
        </p:txBody>
      </p:sp>
      <p:sp>
        <p:nvSpPr>
          <p:cNvPr id="4" name="Title 1">
            <a:extLst>
              <a:ext uri="{FF2B5EF4-FFF2-40B4-BE49-F238E27FC236}">
                <a16:creationId xmlns:a16="http://schemas.microsoft.com/office/drawing/2014/main" id="{444C13EA-711E-040A-FDD4-A4BDF2C3AF47}"/>
              </a:ext>
            </a:extLst>
          </p:cNvPr>
          <p:cNvSpPr txBox="1">
            <a:spLocks/>
          </p:cNvSpPr>
          <p:nvPr/>
        </p:nvSpPr>
        <p:spPr>
          <a:xfrm>
            <a:off x="615820" y="3136392"/>
            <a:ext cx="9905999" cy="780019"/>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3000" dirty="0">
                <a:solidFill>
                  <a:srgbClr val="FFFF00"/>
                </a:solidFill>
                <a:latin typeface="Arial" panose="020B0604020202020204" pitchFamily="34" charset="0"/>
                <a:cs typeface="Arial" panose="020B0604020202020204" pitchFamily="34" charset="0"/>
              </a:rPr>
              <a:t>Future work</a:t>
            </a:r>
          </a:p>
        </p:txBody>
      </p:sp>
      <p:sp>
        <p:nvSpPr>
          <p:cNvPr id="5" name="Content Placeholder 2">
            <a:extLst>
              <a:ext uri="{FF2B5EF4-FFF2-40B4-BE49-F238E27FC236}">
                <a16:creationId xmlns:a16="http://schemas.microsoft.com/office/drawing/2014/main" id="{4205009F-C2FE-F2DD-AD2B-81FB8DE79566}"/>
              </a:ext>
            </a:extLst>
          </p:cNvPr>
          <p:cNvSpPr txBox="1">
            <a:spLocks/>
          </p:cNvSpPr>
          <p:nvPr/>
        </p:nvSpPr>
        <p:spPr>
          <a:xfrm>
            <a:off x="767442" y="3749040"/>
            <a:ext cx="10629901" cy="233087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sz="1900" dirty="0">
                <a:solidFill>
                  <a:srgbClr val="92D050"/>
                </a:solidFill>
                <a:latin typeface="Calibri" panose="020F0502020204030204" pitchFamily="34" charset="0"/>
                <a:cs typeface="Calibri" panose="020F0502020204030204" pitchFamily="34" charset="0"/>
              </a:rPr>
              <a:t>GRMHD/PIC simulations to model: particle acceleration, jet structural stability, baryon loading/mixing, time evolution of ejecta properties </a:t>
            </a:r>
            <a:r>
              <a:rPr lang="en-US" sz="1900" i="1" dirty="0">
                <a:solidFill>
                  <a:srgbClr val="00B050"/>
                </a:solidFill>
                <a:latin typeface="Calibri" panose="020F0502020204030204" pitchFamily="34" charset="0"/>
                <a:cs typeface="Calibri" panose="020F0502020204030204" pitchFamily="34" charset="0"/>
              </a:rPr>
              <a:t>(also see Eduardo’s talk later in this session)</a:t>
            </a:r>
            <a:r>
              <a:rPr lang="en-US" sz="1900" dirty="0">
                <a:solidFill>
                  <a:srgbClr val="92D050"/>
                </a:solidFill>
                <a:latin typeface="Calibri" panose="020F0502020204030204" pitchFamily="34" charset="0"/>
                <a:cs typeface="Calibri" panose="020F0502020204030204" pitchFamily="34" charset="0"/>
              </a:rPr>
              <a:t>.</a:t>
            </a:r>
          </a:p>
          <a:p>
            <a:pPr>
              <a:spcBef>
                <a:spcPts val="300"/>
              </a:spcBef>
            </a:pPr>
            <a:r>
              <a:rPr lang="en-US" sz="1900" dirty="0">
                <a:solidFill>
                  <a:srgbClr val="92D050"/>
                </a:solidFill>
                <a:latin typeface="Calibri" panose="020F0502020204030204" pitchFamily="34" charset="0"/>
                <a:cs typeface="Calibri" panose="020F0502020204030204" pitchFamily="34" charset="0"/>
              </a:rPr>
              <a:t>Impact of neutrinos oscillations on high-energy spectra and detectability from distant sources.</a:t>
            </a:r>
          </a:p>
          <a:p>
            <a:pPr>
              <a:spcBef>
                <a:spcPts val="300"/>
              </a:spcBef>
            </a:pPr>
            <a:r>
              <a:rPr lang="en-US" sz="1900" dirty="0">
                <a:solidFill>
                  <a:srgbClr val="92D050"/>
                </a:solidFill>
                <a:latin typeface="Calibri" panose="020F0502020204030204" pitchFamily="34" charset="0"/>
                <a:cs typeface="Calibri" panose="020F0502020204030204" pitchFamily="34" charset="0"/>
              </a:rPr>
              <a:t>GW-triggered multi-messenger search strategies for high-energy neutrinos as well as EM emission </a:t>
            </a:r>
            <a:r>
              <a:rPr lang="en-US" sz="1900" i="1" dirty="0">
                <a:solidFill>
                  <a:srgbClr val="00B050"/>
                </a:solidFill>
                <a:latin typeface="Calibri" panose="020F0502020204030204" pitchFamily="34" charset="0"/>
                <a:cs typeface="Calibri" panose="020F0502020204030204" pitchFamily="34" charset="0"/>
              </a:rPr>
              <a:t>(also see Mainak’s talk later in this session)</a:t>
            </a:r>
            <a:r>
              <a:rPr lang="en-US" sz="1900" dirty="0">
                <a:solidFill>
                  <a:srgbClr val="92D050"/>
                </a:solidFill>
                <a:latin typeface="Calibri" panose="020F0502020204030204" pitchFamily="34" charset="0"/>
                <a:cs typeface="Calibri" panose="020F0502020204030204" pitchFamily="34" charset="0"/>
              </a:rPr>
              <a:t>.</a:t>
            </a:r>
          </a:p>
          <a:p>
            <a:pPr>
              <a:spcBef>
                <a:spcPts val="300"/>
              </a:spcBef>
            </a:pPr>
            <a:r>
              <a:rPr lang="en-US" sz="1900" dirty="0">
                <a:solidFill>
                  <a:srgbClr val="92D050"/>
                </a:solidFill>
                <a:latin typeface="Calibri" panose="020F0502020204030204" pitchFamily="34" charset="0"/>
                <a:cs typeface="Calibri" panose="020F0502020204030204" pitchFamily="34" charset="0"/>
              </a:rPr>
              <a:t>Role of neutrinos from PNS outflows as probes to understand GRB-</a:t>
            </a:r>
            <a:r>
              <a:rPr lang="en-US" sz="1900" dirty="0" err="1">
                <a:solidFill>
                  <a:srgbClr val="92D050"/>
                </a:solidFill>
                <a:latin typeface="Calibri" panose="020F0502020204030204" pitchFamily="34" charset="0"/>
                <a:cs typeface="Calibri" panose="020F0502020204030204" pitchFamily="34" charset="0"/>
              </a:rPr>
              <a:t>SNe</a:t>
            </a:r>
            <a:r>
              <a:rPr lang="en-US" sz="1900" dirty="0">
                <a:solidFill>
                  <a:srgbClr val="92D050"/>
                </a:solidFill>
                <a:latin typeface="Calibri" panose="020F0502020204030204" pitchFamily="34" charset="0"/>
                <a:cs typeface="Calibri" panose="020F0502020204030204" pitchFamily="34" charset="0"/>
              </a:rPr>
              <a:t> connection.</a:t>
            </a:r>
          </a:p>
        </p:txBody>
      </p:sp>
    </p:spTree>
    <p:extLst>
      <p:ext uri="{BB962C8B-B14F-4D97-AF65-F5344CB8AC3E}">
        <p14:creationId xmlns:p14="http://schemas.microsoft.com/office/powerpoint/2010/main" val="164294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Thank you!</a:t>
            </a:r>
          </a:p>
        </p:txBody>
      </p:sp>
      <p:grpSp>
        <p:nvGrpSpPr>
          <p:cNvPr id="9" name="Group 8">
            <a:extLst>
              <a:ext uri="{FF2B5EF4-FFF2-40B4-BE49-F238E27FC236}">
                <a16:creationId xmlns:a16="http://schemas.microsoft.com/office/drawing/2014/main" id="{55BE45F0-75AE-67CE-91D6-0091A6EF4867}"/>
              </a:ext>
            </a:extLst>
          </p:cNvPr>
          <p:cNvGrpSpPr/>
          <p:nvPr/>
        </p:nvGrpSpPr>
        <p:grpSpPr>
          <a:xfrm>
            <a:off x="9070347" y="3771777"/>
            <a:ext cx="1680581" cy="1715221"/>
            <a:chOff x="4638685" y="2272294"/>
            <a:chExt cx="1606214" cy="1644975"/>
          </a:xfrm>
        </p:grpSpPr>
        <p:sp>
          <p:nvSpPr>
            <p:cNvPr id="10" name="Oval 9">
              <a:extLst>
                <a:ext uri="{FF2B5EF4-FFF2-40B4-BE49-F238E27FC236}">
                  <a16:creationId xmlns:a16="http://schemas.microsoft.com/office/drawing/2014/main" id="{87870C0D-B68C-B393-D4A7-2726DA6E8265}"/>
                </a:ext>
              </a:extLst>
            </p:cNvPr>
            <p:cNvSpPr/>
            <p:nvPr/>
          </p:nvSpPr>
          <p:spPr>
            <a:xfrm>
              <a:off x="4638685" y="3390907"/>
              <a:ext cx="552283" cy="5263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19C6330-B9CB-9257-A701-A4958FED8E99}"/>
                </a:ext>
              </a:extLst>
            </p:cNvPr>
            <p:cNvSpPr/>
            <p:nvPr/>
          </p:nvSpPr>
          <p:spPr>
            <a:xfrm>
              <a:off x="5692616" y="2272294"/>
              <a:ext cx="552283" cy="526362"/>
            </a:xfrm>
            <a:prstGeom prst="ellipse">
              <a:avLst/>
            </a:prstGeom>
            <a:solidFill>
              <a:schemeClr val="bg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1ABB07B7-0515-812C-6F6F-0170FE65196C}"/>
                </a:ext>
              </a:extLst>
            </p:cNvPr>
            <p:cNvSpPr/>
            <p:nvPr/>
          </p:nvSpPr>
          <p:spPr>
            <a:xfrm rot="16200000">
              <a:off x="4816528" y="2633661"/>
              <a:ext cx="1347121" cy="1150523"/>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31625659-BA1D-E0A1-305C-75B1A0852B68}"/>
                </a:ext>
              </a:extLst>
            </p:cNvPr>
            <p:cNvSpPr/>
            <p:nvPr/>
          </p:nvSpPr>
          <p:spPr>
            <a:xfrm rot="5400000">
              <a:off x="4701365" y="2385058"/>
              <a:ext cx="1347121" cy="1150523"/>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row: Right 13">
              <a:extLst>
                <a:ext uri="{FF2B5EF4-FFF2-40B4-BE49-F238E27FC236}">
                  <a16:creationId xmlns:a16="http://schemas.microsoft.com/office/drawing/2014/main" id="{D03819F2-0EC5-DC86-0F50-A1D6BC521197}"/>
                </a:ext>
              </a:extLst>
            </p:cNvPr>
            <p:cNvSpPr/>
            <p:nvPr/>
          </p:nvSpPr>
          <p:spPr>
            <a:xfrm rot="5400000">
              <a:off x="4799598" y="3068687"/>
              <a:ext cx="230456" cy="2819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A7C6CA4-8AAD-72DC-0063-8449A31E9E53}"/>
                </a:ext>
              </a:extLst>
            </p:cNvPr>
            <p:cNvSpPr/>
            <p:nvPr/>
          </p:nvSpPr>
          <p:spPr>
            <a:xfrm rot="16200000">
              <a:off x="5807498" y="2871509"/>
              <a:ext cx="230456" cy="2819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662063B-FF17-D471-D39C-F82211AA08DA}"/>
              </a:ext>
            </a:extLst>
          </p:cNvPr>
          <p:cNvGrpSpPr/>
          <p:nvPr/>
        </p:nvGrpSpPr>
        <p:grpSpPr>
          <a:xfrm>
            <a:off x="5305074" y="3656822"/>
            <a:ext cx="1830662" cy="1805595"/>
            <a:chOff x="6675093" y="1937536"/>
            <a:chExt cx="2626416" cy="2612313"/>
          </a:xfrm>
        </p:grpSpPr>
        <p:grpSp>
          <p:nvGrpSpPr>
            <p:cNvPr id="17" name="Group 16">
              <a:extLst>
                <a:ext uri="{FF2B5EF4-FFF2-40B4-BE49-F238E27FC236}">
                  <a16:creationId xmlns:a16="http://schemas.microsoft.com/office/drawing/2014/main" id="{43B58D61-AD93-3BD4-ECC9-131FBB707AE4}"/>
                </a:ext>
              </a:extLst>
            </p:cNvPr>
            <p:cNvGrpSpPr/>
            <p:nvPr/>
          </p:nvGrpSpPr>
          <p:grpSpPr>
            <a:xfrm>
              <a:off x="6675093" y="3400656"/>
              <a:ext cx="2518018" cy="1149193"/>
              <a:chOff x="6675093" y="3400656"/>
              <a:chExt cx="2518018" cy="1149193"/>
            </a:xfrm>
          </p:grpSpPr>
          <p:sp>
            <p:nvSpPr>
              <p:cNvPr id="20" name="Oval 19">
                <a:extLst>
                  <a:ext uri="{FF2B5EF4-FFF2-40B4-BE49-F238E27FC236}">
                    <a16:creationId xmlns:a16="http://schemas.microsoft.com/office/drawing/2014/main" id="{0272FC1E-C545-5A7E-0FF4-CD7FE44A2135}"/>
                  </a:ext>
                </a:extLst>
              </p:cNvPr>
              <p:cNvSpPr/>
              <p:nvPr/>
            </p:nvSpPr>
            <p:spPr>
              <a:xfrm>
                <a:off x="6675107" y="3700982"/>
                <a:ext cx="2518004" cy="5585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8F89C94-14BF-8944-6A0B-4ECC4BEB50EF}"/>
                  </a:ext>
                </a:extLst>
              </p:cNvPr>
              <p:cNvSpPr/>
              <p:nvPr/>
            </p:nvSpPr>
            <p:spPr>
              <a:xfrm>
                <a:off x="7332745" y="3400656"/>
                <a:ext cx="1181991" cy="1149193"/>
              </a:xfrm>
              <a:prstGeom prst="ellipse">
                <a:avLst/>
              </a:prstGeom>
              <a:solidFill>
                <a:schemeClr val="bg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19">
                <a:extLst>
                  <a:ext uri="{FF2B5EF4-FFF2-40B4-BE49-F238E27FC236}">
                    <a16:creationId xmlns:a16="http://schemas.microsoft.com/office/drawing/2014/main" id="{8755A9FF-84F2-D51F-75FB-995432623192}"/>
                  </a:ext>
                </a:extLst>
              </p:cNvPr>
              <p:cNvSpPr/>
              <p:nvPr/>
            </p:nvSpPr>
            <p:spPr>
              <a:xfrm>
                <a:off x="6675093" y="3936014"/>
                <a:ext cx="2518018" cy="336598"/>
              </a:xfrm>
              <a:custGeom>
                <a:avLst/>
                <a:gdLst>
                  <a:gd name="connsiteX0" fmla="*/ 0 w 2518004"/>
                  <a:gd name="connsiteY0" fmla="*/ 279288 h 558575"/>
                  <a:gd name="connsiteX1" fmla="*/ 1259002 w 2518004"/>
                  <a:gd name="connsiteY1" fmla="*/ 0 h 558575"/>
                  <a:gd name="connsiteX2" fmla="*/ 2518004 w 2518004"/>
                  <a:gd name="connsiteY2" fmla="*/ 279288 h 558575"/>
                  <a:gd name="connsiteX3" fmla="*/ 1259002 w 2518004"/>
                  <a:gd name="connsiteY3" fmla="*/ 558576 h 558575"/>
                  <a:gd name="connsiteX4" fmla="*/ 0 w 2518004"/>
                  <a:gd name="connsiteY4" fmla="*/ 279288 h 558575"/>
                  <a:gd name="connsiteX0" fmla="*/ 0 w 2518004"/>
                  <a:gd name="connsiteY0" fmla="*/ 180965 h 460253"/>
                  <a:gd name="connsiteX1" fmla="*/ 1259002 w 2518004"/>
                  <a:gd name="connsiteY1" fmla="*/ 0 h 460253"/>
                  <a:gd name="connsiteX2" fmla="*/ 2518004 w 2518004"/>
                  <a:gd name="connsiteY2" fmla="*/ 180965 h 460253"/>
                  <a:gd name="connsiteX3" fmla="*/ 1259002 w 2518004"/>
                  <a:gd name="connsiteY3" fmla="*/ 460253 h 460253"/>
                  <a:gd name="connsiteX4" fmla="*/ 0 w 2518004"/>
                  <a:gd name="connsiteY4" fmla="*/ 180965 h 460253"/>
                  <a:gd name="connsiteX0" fmla="*/ 14 w 2518018"/>
                  <a:gd name="connsiteY0" fmla="*/ 62513 h 341801"/>
                  <a:gd name="connsiteX1" fmla="*/ 1278680 w 2518018"/>
                  <a:gd name="connsiteY1" fmla="*/ 88025 h 341801"/>
                  <a:gd name="connsiteX2" fmla="*/ 2518018 w 2518018"/>
                  <a:gd name="connsiteY2" fmla="*/ 62513 h 341801"/>
                  <a:gd name="connsiteX3" fmla="*/ 1259016 w 2518018"/>
                  <a:gd name="connsiteY3" fmla="*/ 341801 h 341801"/>
                  <a:gd name="connsiteX4" fmla="*/ 14 w 2518018"/>
                  <a:gd name="connsiteY4" fmla="*/ 62513 h 341801"/>
                  <a:gd name="connsiteX0" fmla="*/ 14 w 2518018"/>
                  <a:gd name="connsiteY0" fmla="*/ 57310 h 336598"/>
                  <a:gd name="connsiteX1" fmla="*/ 1278680 w 2518018"/>
                  <a:gd name="connsiteY1" fmla="*/ 82822 h 336598"/>
                  <a:gd name="connsiteX2" fmla="*/ 2518018 w 2518018"/>
                  <a:gd name="connsiteY2" fmla="*/ 57310 h 336598"/>
                  <a:gd name="connsiteX3" fmla="*/ 1259016 w 2518018"/>
                  <a:gd name="connsiteY3" fmla="*/ 336598 h 336598"/>
                  <a:gd name="connsiteX4" fmla="*/ 14 w 2518018"/>
                  <a:gd name="connsiteY4" fmla="*/ 57310 h 33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018" h="336598">
                    <a:moveTo>
                      <a:pt x="14" y="57310"/>
                    </a:moveTo>
                    <a:cubicBezTo>
                      <a:pt x="3291" y="15014"/>
                      <a:pt x="583352" y="53326"/>
                      <a:pt x="1278680" y="82822"/>
                    </a:cubicBezTo>
                    <a:cubicBezTo>
                      <a:pt x="1974008" y="112318"/>
                      <a:pt x="2518018" y="-96937"/>
                      <a:pt x="2518018" y="57310"/>
                    </a:cubicBezTo>
                    <a:cubicBezTo>
                      <a:pt x="2518018" y="211557"/>
                      <a:pt x="1954344" y="336598"/>
                      <a:pt x="1259016" y="336598"/>
                    </a:cubicBezTo>
                    <a:cubicBezTo>
                      <a:pt x="563688" y="336598"/>
                      <a:pt x="-3263" y="99606"/>
                      <a:pt x="14" y="57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Isosceles Triangle 17">
              <a:extLst>
                <a:ext uri="{FF2B5EF4-FFF2-40B4-BE49-F238E27FC236}">
                  <a16:creationId xmlns:a16="http://schemas.microsoft.com/office/drawing/2014/main" id="{C60C139C-0DE3-0D74-5F9A-E37398A07FD2}"/>
                </a:ext>
              </a:extLst>
            </p:cNvPr>
            <p:cNvSpPr/>
            <p:nvPr/>
          </p:nvSpPr>
          <p:spPr>
            <a:xfrm rot="12648096">
              <a:off x="8397729" y="2059251"/>
              <a:ext cx="481908" cy="1518819"/>
            </a:xfrm>
            <a:prstGeom prst="triangl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7F846F-F893-E9D4-6AA8-686C39899936}"/>
                </a:ext>
              </a:extLst>
            </p:cNvPr>
            <p:cNvSpPr/>
            <p:nvPr/>
          </p:nvSpPr>
          <p:spPr>
            <a:xfrm rot="1647779">
              <a:off x="8808068" y="1937536"/>
              <a:ext cx="493441" cy="375587"/>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D9F1E21-A0AD-80E1-84C4-09AC9BA6879E}"/>
              </a:ext>
            </a:extLst>
          </p:cNvPr>
          <p:cNvGrpSpPr/>
          <p:nvPr/>
        </p:nvGrpSpPr>
        <p:grpSpPr>
          <a:xfrm>
            <a:off x="8583220" y="442977"/>
            <a:ext cx="2463431" cy="2485511"/>
            <a:chOff x="1339640" y="2138657"/>
            <a:chExt cx="2463431" cy="2485511"/>
          </a:xfrm>
        </p:grpSpPr>
        <p:grpSp>
          <p:nvGrpSpPr>
            <p:cNvPr id="24" name="Group 23">
              <a:extLst>
                <a:ext uri="{FF2B5EF4-FFF2-40B4-BE49-F238E27FC236}">
                  <a16:creationId xmlns:a16="http://schemas.microsoft.com/office/drawing/2014/main" id="{5583CA14-2745-9D80-D117-DA2F0AE46F1C}"/>
                </a:ext>
              </a:extLst>
            </p:cNvPr>
            <p:cNvGrpSpPr/>
            <p:nvPr/>
          </p:nvGrpSpPr>
          <p:grpSpPr>
            <a:xfrm>
              <a:off x="1339640" y="2138657"/>
              <a:ext cx="2463431" cy="2485511"/>
              <a:chOff x="8545259" y="3773185"/>
              <a:chExt cx="2463431" cy="2485511"/>
            </a:xfrm>
          </p:grpSpPr>
          <p:grpSp>
            <p:nvGrpSpPr>
              <p:cNvPr id="26" name="Group 25">
                <a:extLst>
                  <a:ext uri="{FF2B5EF4-FFF2-40B4-BE49-F238E27FC236}">
                    <a16:creationId xmlns:a16="http://schemas.microsoft.com/office/drawing/2014/main" id="{CE40B6E9-2E89-B050-DE30-1C261A1E04DD}"/>
                  </a:ext>
                </a:extLst>
              </p:cNvPr>
              <p:cNvGrpSpPr/>
              <p:nvPr/>
            </p:nvGrpSpPr>
            <p:grpSpPr>
              <a:xfrm>
                <a:off x="8545259" y="3773185"/>
                <a:ext cx="2463431" cy="2485511"/>
                <a:chOff x="5536481" y="3344418"/>
                <a:chExt cx="2463431" cy="2485511"/>
              </a:xfrm>
              <a:solidFill>
                <a:srgbClr val="002060"/>
              </a:solidFill>
            </p:grpSpPr>
            <p:sp>
              <p:nvSpPr>
                <p:cNvPr id="28" name="Oval 27">
                  <a:extLst>
                    <a:ext uri="{FF2B5EF4-FFF2-40B4-BE49-F238E27FC236}">
                      <a16:creationId xmlns:a16="http://schemas.microsoft.com/office/drawing/2014/main" id="{9B5253DB-61D1-9C7E-9D97-1FFF3F006DC6}"/>
                    </a:ext>
                  </a:extLst>
                </p:cNvPr>
                <p:cNvSpPr/>
                <p:nvPr/>
              </p:nvSpPr>
              <p:spPr>
                <a:xfrm>
                  <a:off x="6096000" y="3903937"/>
                  <a:ext cx="1342302" cy="1366473"/>
                </a:xfrm>
                <a:prstGeom prst="ellipse">
                  <a:avLst/>
                </a:prstGeom>
                <a:solidFill>
                  <a:srgbClr val="FF00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A846C8E2-7F62-E0E0-AB2E-A643BE1CAB5F}"/>
                    </a:ext>
                  </a:extLst>
                </p:cNvPr>
                <p:cNvGrpSpPr/>
                <p:nvPr/>
              </p:nvGrpSpPr>
              <p:grpSpPr>
                <a:xfrm>
                  <a:off x="6688644" y="3344418"/>
                  <a:ext cx="113015" cy="559519"/>
                  <a:chOff x="6654136" y="3344418"/>
                  <a:chExt cx="113015" cy="559519"/>
                </a:xfrm>
                <a:grpFill/>
              </p:grpSpPr>
              <p:sp>
                <p:nvSpPr>
                  <p:cNvPr id="51" name="Freeform: Shape 50">
                    <a:extLst>
                      <a:ext uri="{FF2B5EF4-FFF2-40B4-BE49-F238E27FC236}">
                        <a16:creationId xmlns:a16="http://schemas.microsoft.com/office/drawing/2014/main" id="{404DE6C7-21B3-9190-BCDA-C67537874161}"/>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 name="Isosceles Triangle 51">
                    <a:extLst>
                      <a:ext uri="{FF2B5EF4-FFF2-40B4-BE49-F238E27FC236}">
                        <a16:creationId xmlns:a16="http://schemas.microsoft.com/office/drawing/2014/main" id="{B9F8E2E8-0F22-950C-36E8-A239D5AF999D}"/>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AD5056A-FA2E-0FC1-BECB-2DBACDD917B3}"/>
                    </a:ext>
                  </a:extLst>
                </p:cNvPr>
                <p:cNvGrpSpPr/>
                <p:nvPr/>
              </p:nvGrpSpPr>
              <p:grpSpPr>
                <a:xfrm rot="16200000">
                  <a:off x="5759733" y="4307413"/>
                  <a:ext cx="113015" cy="559519"/>
                  <a:chOff x="6654136" y="3344418"/>
                  <a:chExt cx="113015" cy="559519"/>
                </a:xfrm>
                <a:grpFill/>
              </p:grpSpPr>
              <p:sp>
                <p:nvSpPr>
                  <p:cNvPr id="49" name="Freeform: Shape 48">
                    <a:extLst>
                      <a:ext uri="{FF2B5EF4-FFF2-40B4-BE49-F238E27FC236}">
                        <a16:creationId xmlns:a16="http://schemas.microsoft.com/office/drawing/2014/main" id="{4387366F-4E7A-565E-2C4D-C1A6C65C8C8F}"/>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0" name="Isosceles Triangle 49">
                    <a:extLst>
                      <a:ext uri="{FF2B5EF4-FFF2-40B4-BE49-F238E27FC236}">
                        <a16:creationId xmlns:a16="http://schemas.microsoft.com/office/drawing/2014/main" id="{4E00A39E-E1D7-BD9A-1EAD-B72B01185D8D}"/>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F2F6A1D-22D4-9741-B31C-0138D46CA25A}"/>
                    </a:ext>
                  </a:extLst>
                </p:cNvPr>
                <p:cNvGrpSpPr/>
                <p:nvPr/>
              </p:nvGrpSpPr>
              <p:grpSpPr>
                <a:xfrm rot="5400000">
                  <a:off x="7663645" y="4271452"/>
                  <a:ext cx="113015" cy="559519"/>
                  <a:chOff x="6654136" y="3344418"/>
                  <a:chExt cx="113015" cy="559519"/>
                </a:xfrm>
                <a:grpFill/>
              </p:grpSpPr>
              <p:sp>
                <p:nvSpPr>
                  <p:cNvPr id="47" name="Freeform: Shape 46">
                    <a:extLst>
                      <a:ext uri="{FF2B5EF4-FFF2-40B4-BE49-F238E27FC236}">
                        <a16:creationId xmlns:a16="http://schemas.microsoft.com/office/drawing/2014/main" id="{7C34EDAD-7C0B-8DD3-C4E8-E5A10AEAD340}"/>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Isosceles Triangle 47">
                    <a:extLst>
                      <a:ext uri="{FF2B5EF4-FFF2-40B4-BE49-F238E27FC236}">
                        <a16:creationId xmlns:a16="http://schemas.microsoft.com/office/drawing/2014/main" id="{18CED627-FEF8-7240-D584-80E43162BC9C}"/>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63063B49-00FB-A3EE-0CB7-22680BF166F4}"/>
                    </a:ext>
                  </a:extLst>
                </p:cNvPr>
                <p:cNvGrpSpPr/>
                <p:nvPr/>
              </p:nvGrpSpPr>
              <p:grpSpPr>
                <a:xfrm flipV="1">
                  <a:off x="6674714" y="5270410"/>
                  <a:ext cx="113015" cy="559519"/>
                  <a:chOff x="6654136" y="3344418"/>
                  <a:chExt cx="113015" cy="559519"/>
                </a:xfrm>
                <a:grpFill/>
              </p:grpSpPr>
              <p:sp>
                <p:nvSpPr>
                  <p:cNvPr id="45" name="Freeform: Shape 44">
                    <a:extLst>
                      <a:ext uri="{FF2B5EF4-FFF2-40B4-BE49-F238E27FC236}">
                        <a16:creationId xmlns:a16="http://schemas.microsoft.com/office/drawing/2014/main" id="{DD1CDF72-EA0C-9FD9-1C75-D307E23BF988}"/>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6" name="Isosceles Triangle 45">
                    <a:extLst>
                      <a:ext uri="{FF2B5EF4-FFF2-40B4-BE49-F238E27FC236}">
                        <a16:creationId xmlns:a16="http://schemas.microsoft.com/office/drawing/2014/main" id="{65BBA3B0-9F90-8036-F575-F1C132AF4761}"/>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897DD9F-C54E-6DC8-B1FD-B0907A800C66}"/>
                    </a:ext>
                  </a:extLst>
                </p:cNvPr>
                <p:cNvGrpSpPr/>
                <p:nvPr/>
              </p:nvGrpSpPr>
              <p:grpSpPr>
                <a:xfrm>
                  <a:off x="5977375" y="3681758"/>
                  <a:ext cx="113015" cy="559519"/>
                  <a:chOff x="6654136" y="3344418"/>
                  <a:chExt cx="113015" cy="559519"/>
                </a:xfrm>
                <a:grpFill/>
                <a:scene3d>
                  <a:camera prst="orthographicFront">
                    <a:rot lat="0" lon="0" rev="2700000"/>
                  </a:camera>
                  <a:lightRig rig="threePt" dir="t"/>
                </a:scene3d>
              </p:grpSpPr>
              <p:sp>
                <p:nvSpPr>
                  <p:cNvPr id="43" name="Freeform: Shape 42">
                    <a:extLst>
                      <a:ext uri="{FF2B5EF4-FFF2-40B4-BE49-F238E27FC236}">
                        <a16:creationId xmlns:a16="http://schemas.microsoft.com/office/drawing/2014/main" id="{D125E2FA-402A-D58C-728D-EC2899E9872E}"/>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Isosceles Triangle 43">
                    <a:extLst>
                      <a:ext uri="{FF2B5EF4-FFF2-40B4-BE49-F238E27FC236}">
                        <a16:creationId xmlns:a16="http://schemas.microsoft.com/office/drawing/2014/main" id="{5E00D422-7D9A-1E0C-AC54-25DCD9114113}"/>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6905881-8916-9470-9251-781129B26199}"/>
                    </a:ext>
                  </a:extLst>
                </p:cNvPr>
                <p:cNvGrpSpPr/>
                <p:nvPr/>
              </p:nvGrpSpPr>
              <p:grpSpPr>
                <a:xfrm rot="16200000">
                  <a:off x="6033882" y="5019096"/>
                  <a:ext cx="113015" cy="559519"/>
                  <a:chOff x="6654136" y="3344418"/>
                  <a:chExt cx="113015" cy="559519"/>
                </a:xfrm>
                <a:grpFill/>
                <a:scene3d>
                  <a:camera prst="orthographicFront">
                    <a:rot lat="0" lon="0" rev="2700000"/>
                  </a:camera>
                  <a:lightRig rig="threePt" dir="t"/>
                </a:scene3d>
              </p:grpSpPr>
              <p:sp>
                <p:nvSpPr>
                  <p:cNvPr id="41" name="Freeform: Shape 40">
                    <a:extLst>
                      <a:ext uri="{FF2B5EF4-FFF2-40B4-BE49-F238E27FC236}">
                        <a16:creationId xmlns:a16="http://schemas.microsoft.com/office/drawing/2014/main" id="{2A1F7C0D-BD9C-DE72-4979-276C6B273C81}"/>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Isosceles Triangle 41">
                    <a:extLst>
                      <a:ext uri="{FF2B5EF4-FFF2-40B4-BE49-F238E27FC236}">
                        <a16:creationId xmlns:a16="http://schemas.microsoft.com/office/drawing/2014/main" id="{A9F6DA5F-BD15-7CEF-E935-C3FC5AA37C99}"/>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D03EEF1-3A97-7F2B-0B15-D4E51BF6C7B9}"/>
                    </a:ext>
                  </a:extLst>
                </p:cNvPr>
                <p:cNvGrpSpPr/>
                <p:nvPr/>
              </p:nvGrpSpPr>
              <p:grpSpPr>
                <a:xfrm rot="5400000">
                  <a:off x="7358343" y="3601454"/>
                  <a:ext cx="113015" cy="559519"/>
                  <a:chOff x="6654136" y="3344418"/>
                  <a:chExt cx="113015" cy="559519"/>
                </a:xfrm>
                <a:grpFill/>
                <a:scene3d>
                  <a:camera prst="orthographicFront">
                    <a:rot lat="0" lon="0" rev="2700000"/>
                  </a:camera>
                  <a:lightRig rig="threePt" dir="t"/>
                </a:scene3d>
              </p:grpSpPr>
              <p:sp>
                <p:nvSpPr>
                  <p:cNvPr id="39" name="Freeform: Shape 38">
                    <a:extLst>
                      <a:ext uri="{FF2B5EF4-FFF2-40B4-BE49-F238E27FC236}">
                        <a16:creationId xmlns:a16="http://schemas.microsoft.com/office/drawing/2014/main" id="{F3F0E95A-DB05-10F6-4FB3-9A4A18669B53}"/>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Isosceles Triangle 39">
                    <a:extLst>
                      <a:ext uri="{FF2B5EF4-FFF2-40B4-BE49-F238E27FC236}">
                        <a16:creationId xmlns:a16="http://schemas.microsoft.com/office/drawing/2014/main" id="{15EDFBCE-ABD1-29CC-6AE8-B574DF7122BE}"/>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61E8323-5481-3255-FE1B-9BA29B13F5CB}"/>
                    </a:ext>
                  </a:extLst>
                </p:cNvPr>
                <p:cNvGrpSpPr/>
                <p:nvPr/>
              </p:nvGrpSpPr>
              <p:grpSpPr>
                <a:xfrm rot="10800000">
                  <a:off x="7381794" y="5017122"/>
                  <a:ext cx="113015" cy="559519"/>
                  <a:chOff x="6654136" y="3344418"/>
                  <a:chExt cx="113015" cy="559519"/>
                </a:xfrm>
                <a:grpFill/>
                <a:scene3d>
                  <a:camera prst="orthographicFront">
                    <a:rot lat="0" lon="0" rev="2700000"/>
                  </a:camera>
                  <a:lightRig rig="threePt" dir="t"/>
                </a:scene3d>
              </p:grpSpPr>
              <p:sp>
                <p:nvSpPr>
                  <p:cNvPr id="37" name="Freeform: Shape 36">
                    <a:extLst>
                      <a:ext uri="{FF2B5EF4-FFF2-40B4-BE49-F238E27FC236}">
                        <a16:creationId xmlns:a16="http://schemas.microsoft.com/office/drawing/2014/main" id="{EAC4D150-A4F5-2BC6-5335-091550968DDA}"/>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Isosceles Triangle 37">
                    <a:extLst>
                      <a:ext uri="{FF2B5EF4-FFF2-40B4-BE49-F238E27FC236}">
                        <a16:creationId xmlns:a16="http://schemas.microsoft.com/office/drawing/2014/main" id="{C4BE4AF8-97C0-EE65-559F-DA8ABB907581}"/>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C4A205D-F47C-FD24-D37D-87150B223845}"/>
                      </a:ext>
                    </a:extLst>
                  </p:cNvPr>
                  <p:cNvSpPr txBox="1"/>
                  <p:nvPr/>
                </p:nvSpPr>
                <p:spPr>
                  <a:xfrm>
                    <a:off x="8700487" y="3809758"/>
                    <a:ext cx="7527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𝜈</m:t>
                          </m:r>
                        </m:oMath>
                      </m:oMathPara>
                    </a14:m>
                    <a:endParaRPr lang="en-US" sz="2400" dirty="0"/>
                  </a:p>
                </p:txBody>
              </p:sp>
            </mc:Choice>
            <mc:Fallback xmlns="">
              <p:sp>
                <p:nvSpPr>
                  <p:cNvPr id="14" name="TextBox 13">
                    <a:extLst>
                      <a:ext uri="{FF2B5EF4-FFF2-40B4-BE49-F238E27FC236}">
                        <a16:creationId xmlns:a16="http://schemas.microsoft.com/office/drawing/2014/main" id="{77BDE4B4-FC1D-BCCB-29F0-5F44DEF8A2EB}"/>
                      </a:ext>
                    </a:extLst>
                  </p:cNvPr>
                  <p:cNvSpPr txBox="1">
                    <a:spLocks noRot="1" noChangeAspect="1" noMove="1" noResize="1" noEditPoints="1" noAdjustHandles="1" noChangeArrowheads="1" noChangeShapeType="1" noTextEdit="1"/>
                  </p:cNvSpPr>
                  <p:nvPr/>
                </p:nvSpPr>
                <p:spPr>
                  <a:xfrm>
                    <a:off x="8700487" y="3809758"/>
                    <a:ext cx="752720" cy="461665"/>
                  </a:xfrm>
                  <a:prstGeom prst="rect">
                    <a:avLst/>
                  </a:prstGeom>
                  <a:blipFill>
                    <a:blip r:embed="rId3"/>
                    <a:stretch>
                      <a:fillRect/>
                    </a:stretch>
                  </a:blipFill>
                </p:spPr>
                <p:txBody>
                  <a:bodyPr/>
                  <a:lstStyle/>
                  <a:p>
                    <a:r>
                      <a:rPr lang="en-US">
                        <a:noFill/>
                      </a:rPr>
                      <a:t> </a:t>
                    </a:r>
                  </a:p>
                </p:txBody>
              </p:sp>
            </mc:Fallback>
          </mc:AlternateContent>
        </p:grpSp>
        <p:sp>
          <p:nvSpPr>
            <p:cNvPr id="25" name="Oval 24">
              <a:extLst>
                <a:ext uri="{FF2B5EF4-FFF2-40B4-BE49-F238E27FC236}">
                  <a16:creationId xmlns:a16="http://schemas.microsoft.com/office/drawing/2014/main" id="{5340CC54-FAED-88D2-FD14-DFE2AC32F9F7}"/>
                </a:ext>
              </a:extLst>
            </p:cNvPr>
            <p:cNvSpPr/>
            <p:nvPr/>
          </p:nvSpPr>
          <p:spPr>
            <a:xfrm>
              <a:off x="2294168" y="3127726"/>
              <a:ext cx="552283" cy="5263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1E635023-D4A7-5C9B-3275-ABDED0931CE7}"/>
              </a:ext>
            </a:extLst>
          </p:cNvPr>
          <p:cNvGrpSpPr/>
          <p:nvPr/>
        </p:nvGrpSpPr>
        <p:grpSpPr>
          <a:xfrm>
            <a:off x="1977672" y="806736"/>
            <a:ext cx="1606214" cy="1644975"/>
            <a:chOff x="4638685" y="2272294"/>
            <a:chExt cx="1606214" cy="1644975"/>
          </a:xfrm>
        </p:grpSpPr>
        <p:sp>
          <p:nvSpPr>
            <p:cNvPr id="54" name="Oval 53">
              <a:extLst>
                <a:ext uri="{FF2B5EF4-FFF2-40B4-BE49-F238E27FC236}">
                  <a16:creationId xmlns:a16="http://schemas.microsoft.com/office/drawing/2014/main" id="{065D3067-1AA1-A36B-F458-91684474B55C}"/>
                </a:ext>
              </a:extLst>
            </p:cNvPr>
            <p:cNvSpPr/>
            <p:nvPr/>
          </p:nvSpPr>
          <p:spPr>
            <a:xfrm>
              <a:off x="4638685" y="3390907"/>
              <a:ext cx="552283" cy="5263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784A6EEC-2096-2A57-4C0F-E8FA6B4FD58E}"/>
                </a:ext>
              </a:extLst>
            </p:cNvPr>
            <p:cNvSpPr/>
            <p:nvPr/>
          </p:nvSpPr>
          <p:spPr>
            <a:xfrm>
              <a:off x="5692616" y="2272294"/>
              <a:ext cx="552283" cy="5263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rc 55">
              <a:extLst>
                <a:ext uri="{FF2B5EF4-FFF2-40B4-BE49-F238E27FC236}">
                  <a16:creationId xmlns:a16="http://schemas.microsoft.com/office/drawing/2014/main" id="{196D5EE9-CC6F-F8C0-512E-0DEA16476AC3}"/>
                </a:ext>
              </a:extLst>
            </p:cNvPr>
            <p:cNvSpPr/>
            <p:nvPr/>
          </p:nvSpPr>
          <p:spPr>
            <a:xfrm rot="16200000">
              <a:off x="4816528" y="2633661"/>
              <a:ext cx="1347121" cy="1150523"/>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0B26743F-9BB1-CE06-9588-A6502FD6ED73}"/>
                </a:ext>
              </a:extLst>
            </p:cNvPr>
            <p:cNvSpPr/>
            <p:nvPr/>
          </p:nvSpPr>
          <p:spPr>
            <a:xfrm rot="5400000">
              <a:off x="4701365" y="2385058"/>
              <a:ext cx="1347121" cy="1150523"/>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row: Right 57">
              <a:extLst>
                <a:ext uri="{FF2B5EF4-FFF2-40B4-BE49-F238E27FC236}">
                  <a16:creationId xmlns:a16="http://schemas.microsoft.com/office/drawing/2014/main" id="{3C48F45C-4156-2930-4E9F-645B4F4088AE}"/>
                </a:ext>
              </a:extLst>
            </p:cNvPr>
            <p:cNvSpPr/>
            <p:nvPr/>
          </p:nvSpPr>
          <p:spPr>
            <a:xfrm rot="5400000">
              <a:off x="4799598" y="3068687"/>
              <a:ext cx="230456" cy="2819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50E33A1F-1938-952B-3306-0D6858940410}"/>
                </a:ext>
              </a:extLst>
            </p:cNvPr>
            <p:cNvSpPr/>
            <p:nvPr/>
          </p:nvSpPr>
          <p:spPr>
            <a:xfrm rot="16200000">
              <a:off x="5807498" y="2871509"/>
              <a:ext cx="230456" cy="2819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65D193CB-5BA7-E819-FCB9-BF6A80210417}"/>
              </a:ext>
            </a:extLst>
          </p:cNvPr>
          <p:cNvGrpSpPr/>
          <p:nvPr/>
        </p:nvGrpSpPr>
        <p:grpSpPr>
          <a:xfrm>
            <a:off x="1596187" y="3434437"/>
            <a:ext cx="1901851" cy="2010945"/>
            <a:chOff x="8917731" y="2233833"/>
            <a:chExt cx="1901851" cy="2010945"/>
          </a:xfrm>
        </p:grpSpPr>
        <p:grpSp>
          <p:nvGrpSpPr>
            <p:cNvPr id="61" name="Group 60">
              <a:extLst>
                <a:ext uri="{FF2B5EF4-FFF2-40B4-BE49-F238E27FC236}">
                  <a16:creationId xmlns:a16="http://schemas.microsoft.com/office/drawing/2014/main" id="{8D095B60-AD21-DA02-6D3D-1D3FE90D8F43}"/>
                </a:ext>
              </a:extLst>
            </p:cNvPr>
            <p:cNvGrpSpPr/>
            <p:nvPr/>
          </p:nvGrpSpPr>
          <p:grpSpPr>
            <a:xfrm>
              <a:off x="8917731" y="2233833"/>
              <a:ext cx="1901851" cy="2010945"/>
              <a:chOff x="8545259" y="3773185"/>
              <a:chExt cx="1901851" cy="2010945"/>
            </a:xfrm>
          </p:grpSpPr>
          <p:grpSp>
            <p:nvGrpSpPr>
              <p:cNvPr id="65" name="Group 64">
                <a:extLst>
                  <a:ext uri="{FF2B5EF4-FFF2-40B4-BE49-F238E27FC236}">
                    <a16:creationId xmlns:a16="http://schemas.microsoft.com/office/drawing/2014/main" id="{C38A4202-DF15-8A61-2D74-D5AB85D4785F}"/>
                  </a:ext>
                </a:extLst>
              </p:cNvPr>
              <p:cNvGrpSpPr/>
              <p:nvPr/>
            </p:nvGrpSpPr>
            <p:grpSpPr>
              <a:xfrm>
                <a:off x="8545259" y="3773185"/>
                <a:ext cx="1901851" cy="2010945"/>
                <a:chOff x="5536481" y="3344418"/>
                <a:chExt cx="1901851" cy="2010945"/>
              </a:xfrm>
              <a:solidFill>
                <a:srgbClr val="002060"/>
              </a:solidFill>
            </p:grpSpPr>
            <p:sp>
              <p:nvSpPr>
                <p:cNvPr id="67" name="Oval 66">
                  <a:extLst>
                    <a:ext uri="{FF2B5EF4-FFF2-40B4-BE49-F238E27FC236}">
                      <a16:creationId xmlns:a16="http://schemas.microsoft.com/office/drawing/2014/main" id="{5CEB8A4B-5DF7-28D9-EC63-6CE813CF8577}"/>
                    </a:ext>
                  </a:extLst>
                </p:cNvPr>
                <p:cNvSpPr/>
                <p:nvPr/>
              </p:nvSpPr>
              <p:spPr>
                <a:xfrm>
                  <a:off x="6096030" y="3903937"/>
                  <a:ext cx="1342302" cy="1366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99D2B57D-BD7C-CB30-9720-47FC04C317BE}"/>
                    </a:ext>
                  </a:extLst>
                </p:cNvPr>
                <p:cNvGrpSpPr/>
                <p:nvPr/>
              </p:nvGrpSpPr>
              <p:grpSpPr>
                <a:xfrm>
                  <a:off x="6688644" y="3344418"/>
                  <a:ext cx="113015" cy="559519"/>
                  <a:chOff x="6654136" y="3344418"/>
                  <a:chExt cx="113015" cy="559519"/>
                </a:xfrm>
                <a:grpFill/>
              </p:grpSpPr>
              <p:sp>
                <p:nvSpPr>
                  <p:cNvPr id="78" name="Freeform: Shape 77">
                    <a:extLst>
                      <a:ext uri="{FF2B5EF4-FFF2-40B4-BE49-F238E27FC236}">
                        <a16:creationId xmlns:a16="http://schemas.microsoft.com/office/drawing/2014/main" id="{EA9CE335-FB7B-AC82-D378-D5FFEB01A0CF}"/>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9" name="Isosceles Triangle 78">
                    <a:extLst>
                      <a:ext uri="{FF2B5EF4-FFF2-40B4-BE49-F238E27FC236}">
                        <a16:creationId xmlns:a16="http://schemas.microsoft.com/office/drawing/2014/main" id="{F921A70C-B97F-B741-3172-DFDE0D9B41A4}"/>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B06E96B6-AB31-E21F-0BC5-9800722B2AD9}"/>
                    </a:ext>
                  </a:extLst>
                </p:cNvPr>
                <p:cNvGrpSpPr/>
                <p:nvPr/>
              </p:nvGrpSpPr>
              <p:grpSpPr>
                <a:xfrm rot="16200000">
                  <a:off x="5759733" y="4307413"/>
                  <a:ext cx="113015" cy="559519"/>
                  <a:chOff x="6654136" y="3344418"/>
                  <a:chExt cx="113015" cy="559519"/>
                </a:xfrm>
                <a:grpFill/>
              </p:grpSpPr>
              <p:sp>
                <p:nvSpPr>
                  <p:cNvPr id="76" name="Freeform: Shape 75">
                    <a:extLst>
                      <a:ext uri="{FF2B5EF4-FFF2-40B4-BE49-F238E27FC236}">
                        <a16:creationId xmlns:a16="http://schemas.microsoft.com/office/drawing/2014/main" id="{473FA4DC-4FBE-6E18-31F2-159C631BCFFC}"/>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7" name="Isosceles Triangle 76">
                    <a:extLst>
                      <a:ext uri="{FF2B5EF4-FFF2-40B4-BE49-F238E27FC236}">
                        <a16:creationId xmlns:a16="http://schemas.microsoft.com/office/drawing/2014/main" id="{1DFA93A1-A86E-E5E9-29FC-7160FEE32C04}"/>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5F8D4ED8-B7FA-8FDE-F823-C9E752EBA9A8}"/>
                    </a:ext>
                  </a:extLst>
                </p:cNvPr>
                <p:cNvGrpSpPr/>
                <p:nvPr/>
              </p:nvGrpSpPr>
              <p:grpSpPr>
                <a:xfrm>
                  <a:off x="5977375" y="3681758"/>
                  <a:ext cx="113015" cy="559519"/>
                  <a:chOff x="6654136" y="3344418"/>
                  <a:chExt cx="113015" cy="559519"/>
                </a:xfrm>
                <a:grpFill/>
                <a:scene3d>
                  <a:camera prst="orthographicFront">
                    <a:rot lat="0" lon="0" rev="2700000"/>
                  </a:camera>
                  <a:lightRig rig="threePt" dir="t"/>
                </a:scene3d>
              </p:grpSpPr>
              <p:sp>
                <p:nvSpPr>
                  <p:cNvPr id="74" name="Freeform: Shape 73">
                    <a:extLst>
                      <a:ext uri="{FF2B5EF4-FFF2-40B4-BE49-F238E27FC236}">
                        <a16:creationId xmlns:a16="http://schemas.microsoft.com/office/drawing/2014/main" id="{769DC39D-98DB-4150-9E26-825DA4320FFE}"/>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Isosceles Triangle 74">
                    <a:extLst>
                      <a:ext uri="{FF2B5EF4-FFF2-40B4-BE49-F238E27FC236}">
                        <a16:creationId xmlns:a16="http://schemas.microsoft.com/office/drawing/2014/main" id="{9D97C637-F7EC-CBE0-F8A7-C677A0A73C0A}"/>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7C7F5AE1-4563-8B58-C9F2-FEB42EB416A5}"/>
                    </a:ext>
                  </a:extLst>
                </p:cNvPr>
                <p:cNvGrpSpPr/>
                <p:nvPr/>
              </p:nvGrpSpPr>
              <p:grpSpPr>
                <a:xfrm rot="16200000">
                  <a:off x="6033882" y="5019096"/>
                  <a:ext cx="113015" cy="559519"/>
                  <a:chOff x="6654136" y="3344418"/>
                  <a:chExt cx="113015" cy="559519"/>
                </a:xfrm>
                <a:grpFill/>
                <a:scene3d>
                  <a:camera prst="orthographicFront">
                    <a:rot lat="0" lon="0" rev="2700000"/>
                  </a:camera>
                  <a:lightRig rig="threePt" dir="t"/>
                </a:scene3d>
              </p:grpSpPr>
              <p:sp>
                <p:nvSpPr>
                  <p:cNvPr id="72" name="Freeform: Shape 71">
                    <a:extLst>
                      <a:ext uri="{FF2B5EF4-FFF2-40B4-BE49-F238E27FC236}">
                        <a16:creationId xmlns:a16="http://schemas.microsoft.com/office/drawing/2014/main" id="{8F386395-E1ED-226E-2B0F-3A8191C4CE83}"/>
                      </a:ext>
                    </a:extLst>
                  </p:cNvPr>
                  <p:cNvSpPr/>
                  <p:nvPr/>
                </p:nvSpPr>
                <p:spPr>
                  <a:xfrm>
                    <a:off x="6674684" y="3459580"/>
                    <a:ext cx="92467" cy="444357"/>
                  </a:xfrm>
                  <a:custGeom>
                    <a:avLst/>
                    <a:gdLst>
                      <a:gd name="connsiteX0" fmla="*/ 154113 w 236306"/>
                      <a:gd name="connsiteY0" fmla="*/ 770561 h 770561"/>
                      <a:gd name="connsiteX1" fmla="*/ 226032 w 236306"/>
                      <a:gd name="connsiteY1" fmla="*/ 739739 h 770561"/>
                      <a:gd name="connsiteX2" fmla="*/ 215758 w 236306"/>
                      <a:gd name="connsiteY2" fmla="*/ 657546 h 770561"/>
                      <a:gd name="connsiteX3" fmla="*/ 164387 w 236306"/>
                      <a:gd name="connsiteY3" fmla="*/ 626723 h 770561"/>
                      <a:gd name="connsiteX4" fmla="*/ 20549 w 236306"/>
                      <a:gd name="connsiteY4" fmla="*/ 575352 h 770561"/>
                      <a:gd name="connsiteX5" fmla="*/ 0 w 236306"/>
                      <a:gd name="connsiteY5" fmla="*/ 544530 h 770561"/>
                      <a:gd name="connsiteX6" fmla="*/ 41097 w 236306"/>
                      <a:gd name="connsiteY6" fmla="*/ 472611 h 770561"/>
                      <a:gd name="connsiteX7" fmla="*/ 82194 w 236306"/>
                      <a:gd name="connsiteY7" fmla="*/ 452062 h 770561"/>
                      <a:gd name="connsiteX8" fmla="*/ 174661 w 236306"/>
                      <a:gd name="connsiteY8" fmla="*/ 369869 h 770561"/>
                      <a:gd name="connsiteX9" fmla="*/ 236306 w 236306"/>
                      <a:gd name="connsiteY9" fmla="*/ 277402 h 770561"/>
                      <a:gd name="connsiteX10" fmla="*/ 215758 w 236306"/>
                      <a:gd name="connsiteY10" fmla="*/ 205483 h 770561"/>
                      <a:gd name="connsiteX11" fmla="*/ 184935 w 236306"/>
                      <a:gd name="connsiteY11" fmla="*/ 184934 h 770561"/>
                      <a:gd name="connsiteX12" fmla="*/ 102742 w 236306"/>
                      <a:gd name="connsiteY12" fmla="*/ 154112 h 770561"/>
                      <a:gd name="connsiteX13" fmla="*/ 41097 w 236306"/>
                      <a:gd name="connsiteY13" fmla="*/ 123289 h 770561"/>
                      <a:gd name="connsiteX14" fmla="*/ 51371 w 236306"/>
                      <a:gd name="connsiteY14" fmla="*/ 30822 h 770561"/>
                      <a:gd name="connsiteX15" fmla="*/ 61645 w 236306"/>
                      <a:gd name="connsiteY15" fmla="*/ 0 h 7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6306" h="770561">
                        <a:moveTo>
                          <a:pt x="154113" y="770561"/>
                        </a:moveTo>
                        <a:cubicBezTo>
                          <a:pt x="178086" y="760287"/>
                          <a:pt x="213543" y="762636"/>
                          <a:pt x="226032" y="739739"/>
                        </a:cubicBezTo>
                        <a:cubicBezTo>
                          <a:pt x="239254" y="715500"/>
                          <a:pt x="228980" y="681785"/>
                          <a:pt x="215758" y="657546"/>
                        </a:cubicBezTo>
                        <a:cubicBezTo>
                          <a:pt x="206196" y="640015"/>
                          <a:pt x="182248" y="635654"/>
                          <a:pt x="164387" y="626723"/>
                        </a:cubicBezTo>
                        <a:cubicBezTo>
                          <a:pt x="101167" y="595113"/>
                          <a:pt x="87324" y="594431"/>
                          <a:pt x="20549" y="575352"/>
                        </a:cubicBezTo>
                        <a:cubicBezTo>
                          <a:pt x="13699" y="565078"/>
                          <a:pt x="0" y="556878"/>
                          <a:pt x="0" y="544530"/>
                        </a:cubicBezTo>
                        <a:cubicBezTo>
                          <a:pt x="0" y="538132"/>
                          <a:pt x="33072" y="479299"/>
                          <a:pt x="41097" y="472611"/>
                        </a:cubicBezTo>
                        <a:cubicBezTo>
                          <a:pt x="52863" y="462806"/>
                          <a:pt x="69206" y="460180"/>
                          <a:pt x="82194" y="452062"/>
                        </a:cubicBezTo>
                        <a:cubicBezTo>
                          <a:pt x="112095" y="433374"/>
                          <a:pt x="154413" y="395639"/>
                          <a:pt x="174661" y="369869"/>
                        </a:cubicBezTo>
                        <a:cubicBezTo>
                          <a:pt x="197548" y="340741"/>
                          <a:pt x="236306" y="277402"/>
                          <a:pt x="236306" y="277402"/>
                        </a:cubicBezTo>
                        <a:cubicBezTo>
                          <a:pt x="229457" y="253429"/>
                          <a:pt x="227866" y="227278"/>
                          <a:pt x="215758" y="205483"/>
                        </a:cubicBezTo>
                        <a:cubicBezTo>
                          <a:pt x="209761" y="194689"/>
                          <a:pt x="195656" y="191061"/>
                          <a:pt x="184935" y="184934"/>
                        </a:cubicBezTo>
                        <a:cubicBezTo>
                          <a:pt x="143149" y="161056"/>
                          <a:pt x="147689" y="165349"/>
                          <a:pt x="102742" y="154112"/>
                        </a:cubicBezTo>
                        <a:cubicBezTo>
                          <a:pt x="82194" y="143838"/>
                          <a:pt x="49933" y="144496"/>
                          <a:pt x="41097" y="123289"/>
                        </a:cubicBezTo>
                        <a:cubicBezTo>
                          <a:pt x="29169" y="94663"/>
                          <a:pt x="46273" y="61412"/>
                          <a:pt x="51371" y="30822"/>
                        </a:cubicBezTo>
                        <a:cubicBezTo>
                          <a:pt x="53151" y="20140"/>
                          <a:pt x="61645" y="0"/>
                          <a:pt x="61645" y="0"/>
                        </a:cubicBezTo>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Isosceles Triangle 72">
                    <a:extLst>
                      <a:ext uri="{FF2B5EF4-FFF2-40B4-BE49-F238E27FC236}">
                        <a16:creationId xmlns:a16="http://schemas.microsoft.com/office/drawing/2014/main" id="{6C740240-AAB5-FEFB-4985-B7C53A7C227D}"/>
                      </a:ext>
                    </a:extLst>
                  </p:cNvPr>
                  <p:cNvSpPr/>
                  <p:nvPr/>
                </p:nvSpPr>
                <p:spPr>
                  <a:xfrm>
                    <a:off x="6654136" y="3344418"/>
                    <a:ext cx="92467" cy="115162"/>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C98AD7BA-CCEA-A499-734A-D9E16EC341C1}"/>
                      </a:ext>
                    </a:extLst>
                  </p:cNvPr>
                  <p:cNvSpPr txBox="1"/>
                  <p:nvPr/>
                </p:nvSpPr>
                <p:spPr>
                  <a:xfrm>
                    <a:off x="8700487" y="3809758"/>
                    <a:ext cx="7527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𝜈</m:t>
                          </m:r>
                        </m:oMath>
                      </m:oMathPara>
                    </a14:m>
                    <a:endParaRPr lang="en-US" sz="2400" dirty="0"/>
                  </a:p>
                </p:txBody>
              </p:sp>
            </mc:Choice>
            <mc:Fallback xmlns="">
              <p:sp>
                <p:nvSpPr>
                  <p:cNvPr id="31" name="TextBox 30">
                    <a:extLst>
                      <a:ext uri="{FF2B5EF4-FFF2-40B4-BE49-F238E27FC236}">
                        <a16:creationId xmlns:a16="http://schemas.microsoft.com/office/drawing/2014/main" id="{6C55672B-BA05-4904-B2E1-BD4E38A4F9C7}"/>
                      </a:ext>
                    </a:extLst>
                  </p:cNvPr>
                  <p:cNvSpPr txBox="1">
                    <a:spLocks noRot="1" noChangeAspect="1" noMove="1" noResize="1" noEditPoints="1" noAdjustHandles="1" noChangeArrowheads="1" noChangeShapeType="1" noTextEdit="1"/>
                  </p:cNvSpPr>
                  <p:nvPr/>
                </p:nvSpPr>
                <p:spPr>
                  <a:xfrm>
                    <a:off x="8700487" y="3809758"/>
                    <a:ext cx="752720" cy="461665"/>
                  </a:xfrm>
                  <a:prstGeom prst="rect">
                    <a:avLst/>
                  </a:prstGeom>
                  <a:blipFill>
                    <a:blip r:embed="rId5"/>
                    <a:stretch>
                      <a:fillRect/>
                    </a:stretch>
                  </a:blipFill>
                </p:spPr>
                <p:txBody>
                  <a:bodyPr/>
                  <a:lstStyle/>
                  <a:p>
                    <a:r>
                      <a:rPr lang="en-US">
                        <a:noFill/>
                      </a:rPr>
                      <a:t> </a:t>
                    </a:r>
                  </a:p>
                </p:txBody>
              </p:sp>
            </mc:Fallback>
          </mc:AlternateContent>
        </p:grpSp>
        <p:sp>
          <p:nvSpPr>
            <p:cNvPr id="62" name="Chord 61">
              <a:extLst>
                <a:ext uri="{FF2B5EF4-FFF2-40B4-BE49-F238E27FC236}">
                  <a16:creationId xmlns:a16="http://schemas.microsoft.com/office/drawing/2014/main" id="{05ADD89B-F9A3-BCEF-287E-412A4EAF9688}"/>
                </a:ext>
              </a:extLst>
            </p:cNvPr>
            <p:cNvSpPr/>
            <p:nvPr/>
          </p:nvSpPr>
          <p:spPr>
            <a:xfrm rot="16200000">
              <a:off x="9398945" y="2733517"/>
              <a:ext cx="1406756" cy="1392195"/>
            </a:xfrm>
            <a:prstGeom prst="chord">
              <a:avLst>
                <a:gd name="adj1" fmla="val 2185295"/>
                <a:gd name="adj2" fmla="val 1263061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94DA2451-B58A-C02B-767E-AB78BF900CE5}"/>
                </a:ext>
              </a:extLst>
            </p:cNvPr>
            <p:cNvSpPr txBox="1"/>
            <p:nvPr/>
          </p:nvSpPr>
          <p:spPr>
            <a:xfrm>
              <a:off x="9635936" y="3101089"/>
              <a:ext cx="592136" cy="369332"/>
            </a:xfrm>
            <a:prstGeom prst="rect">
              <a:avLst/>
            </a:prstGeom>
            <a:noFill/>
          </p:spPr>
          <p:txBody>
            <a:bodyPr wrap="square" rtlCol="0">
              <a:spAutoFit/>
            </a:bodyPr>
            <a:lstStyle/>
            <a:p>
              <a:r>
                <a:rPr lang="en-US" dirty="0"/>
                <a:t>NS</a:t>
              </a:r>
            </a:p>
          </p:txBody>
        </p:sp>
        <p:sp>
          <p:nvSpPr>
            <p:cNvPr id="64" name="TextBox 63">
              <a:extLst>
                <a:ext uri="{FF2B5EF4-FFF2-40B4-BE49-F238E27FC236}">
                  <a16:creationId xmlns:a16="http://schemas.microsoft.com/office/drawing/2014/main" id="{1E612289-593E-A856-79C8-142AABFC03A5}"/>
                </a:ext>
              </a:extLst>
            </p:cNvPr>
            <p:cNvSpPr txBox="1"/>
            <p:nvPr/>
          </p:nvSpPr>
          <p:spPr>
            <a:xfrm>
              <a:off x="10136675" y="3510322"/>
              <a:ext cx="592136" cy="369332"/>
            </a:xfrm>
            <a:prstGeom prst="rect">
              <a:avLst/>
            </a:prstGeom>
            <a:noFill/>
          </p:spPr>
          <p:txBody>
            <a:bodyPr wrap="square" rtlCol="0">
              <a:spAutoFit/>
            </a:bodyPr>
            <a:lstStyle/>
            <a:p>
              <a:r>
                <a:rPr lang="en-US" dirty="0"/>
                <a:t>BH</a:t>
              </a:r>
            </a:p>
          </p:txBody>
        </p:sp>
      </p:grpSp>
    </p:spTree>
    <p:extLst>
      <p:ext uri="{BB962C8B-B14F-4D97-AF65-F5344CB8AC3E}">
        <p14:creationId xmlns:p14="http://schemas.microsoft.com/office/powerpoint/2010/main" val="901598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1143000" y="2595718"/>
            <a:ext cx="9905999" cy="1360898"/>
          </a:xfrm>
        </p:spPr>
        <p:txBody>
          <a:bodyPr/>
          <a:lstStyle/>
          <a:p>
            <a:pPr algn="ctr"/>
            <a:r>
              <a:rPr lang="en-US" dirty="0"/>
              <a:t>BACKUP SLIDES</a:t>
            </a:r>
          </a:p>
        </p:txBody>
      </p:sp>
    </p:spTree>
    <p:extLst>
      <p:ext uri="{BB962C8B-B14F-4D97-AF65-F5344CB8AC3E}">
        <p14:creationId xmlns:p14="http://schemas.microsoft.com/office/powerpoint/2010/main" val="343850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1143000" y="491490"/>
            <a:ext cx="9343102" cy="960848"/>
          </a:xfrm>
        </p:spPr>
        <p:txBody>
          <a:bodyPr/>
          <a:lstStyle/>
          <a:p>
            <a:r>
              <a:rPr lang="en-US" dirty="0">
                <a:solidFill>
                  <a:srgbClr val="FFFF00"/>
                </a:solidFill>
                <a:latin typeface="Arial" panose="020B0604020202020204" pitchFamily="34" charset="0"/>
                <a:cs typeface="Arial" panose="020B0604020202020204" pitchFamily="34" charset="0"/>
              </a:rPr>
              <a:t>Outline</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143000" y="1569720"/>
            <a:ext cx="9905999" cy="4430912"/>
          </a:xfrm>
        </p:spPr>
        <p:txBody>
          <a:bodyPr>
            <a:normAutofit/>
          </a:bodyPr>
          <a:lstStyle/>
          <a:p>
            <a:pPr>
              <a:lnSpc>
                <a:spcPct val="110000"/>
              </a:lnSpc>
              <a:spcBef>
                <a:spcPts val="1200"/>
              </a:spcBef>
              <a:spcAft>
                <a:spcPts val="1200"/>
              </a:spcAft>
              <a:buFont typeface="Wingdings" pitchFamily="2" charset="2"/>
              <a:buChar char="Ø"/>
            </a:pPr>
            <a:r>
              <a:rPr lang="en-US" sz="2400" dirty="0">
                <a:latin typeface="Calibri" panose="020F0502020204030204" pitchFamily="34" charset="0"/>
                <a:cs typeface="Calibri" panose="020F0502020204030204" pitchFamily="34" charset="0"/>
              </a:rPr>
              <a:t>  Why study neutrino emission? Plausible astrophysical sources</a:t>
            </a:r>
          </a:p>
          <a:p>
            <a:pPr>
              <a:lnSpc>
                <a:spcPct val="110000"/>
              </a:lnSpc>
              <a:spcBef>
                <a:spcPts val="1200"/>
              </a:spcBef>
              <a:spcAft>
                <a:spcPts val="1200"/>
              </a:spcAft>
              <a:buFont typeface="Wingdings" pitchFamily="2" charset="2"/>
              <a:buChar char="Ø"/>
            </a:pPr>
            <a:r>
              <a:rPr kumimoji="0" lang="en-US" sz="2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5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Protomagnetars</a:t>
            </a:r>
            <a:r>
              <a:rPr kumimoji="0" lang="en-US" sz="2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as multi-energy neutrino sources</a:t>
            </a:r>
            <a:endParaRPr lang="en-US" sz="2500" dirty="0">
              <a:latin typeface="Calibri" panose="020F0502020204030204" pitchFamily="34" charset="0"/>
              <a:cs typeface="Calibri" panose="020F0502020204030204" pitchFamily="34" charset="0"/>
            </a:endParaRPr>
          </a:p>
          <a:p>
            <a:pPr>
              <a:lnSpc>
                <a:spcPct val="110000"/>
              </a:lnSpc>
              <a:spcBef>
                <a:spcPts val="1200"/>
              </a:spcBef>
              <a:spcAft>
                <a:spcPts val="1200"/>
              </a:spcAft>
              <a:buFont typeface="Wingdings" pitchFamily="2" charset="2"/>
              <a:buChar char="Ø"/>
            </a:pPr>
            <a:r>
              <a:rPr kumimoji="0" lang="en-US" sz="25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500" b="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Properties of neutrino-driven PNS winds</a:t>
            </a:r>
          </a:p>
          <a:p>
            <a:pPr>
              <a:lnSpc>
                <a:spcPct val="110000"/>
              </a:lnSpc>
              <a:spcBef>
                <a:spcPts val="1200"/>
              </a:spcBef>
              <a:spcAft>
                <a:spcPts val="1200"/>
              </a:spcAft>
              <a:buFont typeface="Wingdings" pitchFamily="2" charset="2"/>
              <a:buChar char="Ø"/>
            </a:pPr>
            <a:r>
              <a:rPr lang="en-US" sz="2400" dirty="0">
                <a:latin typeface="Calibri" panose="020F0502020204030204" pitchFamily="34" charset="0"/>
                <a:cs typeface="Calibri" panose="020F0502020204030204" pitchFamily="34" charset="0"/>
              </a:rPr>
              <a:t>  Impact of stellar progenitors on observables</a:t>
            </a:r>
            <a:endParaRPr lang="en-US" sz="2500" dirty="0">
              <a:latin typeface="Calibri" panose="020F0502020204030204" pitchFamily="34" charset="0"/>
              <a:cs typeface="Calibri" panose="020F0502020204030204" pitchFamily="34" charset="0"/>
            </a:endParaRPr>
          </a:p>
          <a:p>
            <a:pPr>
              <a:lnSpc>
                <a:spcPct val="110000"/>
              </a:lnSpc>
              <a:spcBef>
                <a:spcPts val="1200"/>
              </a:spcBef>
              <a:spcAft>
                <a:spcPts val="1200"/>
              </a:spcAft>
              <a:buFont typeface="Wingdings" pitchFamily="2" charset="2"/>
              <a:buChar char="Ø"/>
            </a:pPr>
            <a:r>
              <a:rPr lang="en-US" sz="2500" dirty="0">
                <a:latin typeface="Calibri" panose="020F0502020204030204" pitchFamily="34" charset="0"/>
                <a:cs typeface="Calibri" panose="020F0502020204030204" pitchFamily="34" charset="0"/>
              </a:rPr>
              <a:t>  Detectability of </a:t>
            </a:r>
            <a:r>
              <a:rPr lang="en-US" sz="2500" dirty="0" err="1">
                <a:latin typeface="Calibri" panose="020F0502020204030204" pitchFamily="34" charset="0"/>
                <a:cs typeface="Calibri" panose="020F0502020204030204" pitchFamily="34" charset="0"/>
              </a:rPr>
              <a:t>TeV</a:t>
            </a:r>
            <a:r>
              <a:rPr lang="en-US" sz="2500" dirty="0">
                <a:latin typeface="Calibri" panose="020F0502020204030204" pitchFamily="34" charset="0"/>
                <a:cs typeface="Calibri" panose="020F0502020204030204" pitchFamily="34" charset="0"/>
              </a:rPr>
              <a:t> neutrinos from magnetized PNS outflows</a:t>
            </a:r>
            <a:endParaRPr lang="en-US" sz="1500" dirty="0">
              <a:latin typeface="Calibri" panose="020F0502020204030204" pitchFamily="34" charset="0"/>
              <a:cs typeface="Calibri" panose="020F0502020204030204" pitchFamily="34" charset="0"/>
            </a:endParaRPr>
          </a:p>
          <a:p>
            <a:pPr>
              <a:lnSpc>
                <a:spcPct val="110000"/>
              </a:lnSpc>
              <a:spcBef>
                <a:spcPts val="1200"/>
              </a:spcBef>
              <a:spcAft>
                <a:spcPts val="1200"/>
              </a:spcAft>
              <a:buFont typeface="Wingdings" pitchFamily="2" charset="2"/>
              <a:buChar char="Ø"/>
            </a:pPr>
            <a:r>
              <a:rPr lang="en-US" sz="2400" dirty="0">
                <a:latin typeface="Calibri" panose="020F0502020204030204" pitchFamily="34" charset="0"/>
                <a:cs typeface="Calibri" panose="020F0502020204030204" pitchFamily="34" charset="0"/>
              </a:rPr>
              <a:t>  </a:t>
            </a:r>
            <a:r>
              <a:rPr lang="en-US" sz="2500" dirty="0">
                <a:latin typeface="Calibri" panose="020F0502020204030204" pitchFamily="34" charset="0"/>
                <a:cs typeface="Calibri" panose="020F0502020204030204" pitchFamily="34" charset="0"/>
              </a:rPr>
              <a:t>Summary, model limitations &amp; scope of future work</a:t>
            </a:r>
          </a:p>
        </p:txBody>
      </p:sp>
    </p:spTree>
    <p:extLst>
      <p:ext uri="{BB962C8B-B14F-4D97-AF65-F5344CB8AC3E}">
        <p14:creationId xmlns:p14="http://schemas.microsoft.com/office/powerpoint/2010/main" val="1628912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679382" y="1267503"/>
            <a:ext cx="10873710" cy="1241526"/>
          </a:xfrm>
        </p:spPr>
        <p:txBody>
          <a:bodyPr>
            <a:normAutofit/>
          </a:bodyPr>
          <a:lstStyle/>
          <a:p>
            <a:r>
              <a:rPr lang="en-US" sz="2200" dirty="0">
                <a:latin typeface="Calibri" panose="020F0502020204030204" pitchFamily="34" charset="0"/>
                <a:cs typeface="Calibri" panose="020F0502020204030204" pitchFamily="34" charset="0"/>
              </a:rPr>
              <a:t>Jet cocoon interaction determines energy deposited onto cocoon and jet breakout criterion.</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679382" y="311284"/>
            <a:ext cx="9806720"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Jet-cocoon interaction &amp; breakout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43" y="2509029"/>
            <a:ext cx="10374604" cy="3017632"/>
          </a:xfrm>
          <a:prstGeom prst="rect">
            <a:avLst/>
          </a:prstGeom>
        </p:spPr>
      </p:pic>
      <p:pic>
        <p:nvPicPr>
          <p:cNvPr id="7" name="Picture 6"/>
          <p:cNvPicPr>
            <a:picLocks noChangeAspect="1"/>
          </p:cNvPicPr>
          <p:nvPr/>
        </p:nvPicPr>
        <p:blipFill>
          <a:blip r:embed="rId4"/>
          <a:stretch>
            <a:fillRect/>
          </a:stretch>
        </p:blipFill>
        <p:spPr>
          <a:xfrm>
            <a:off x="3891126" y="1805226"/>
            <a:ext cx="4099935" cy="657792"/>
          </a:xfrm>
          <a:prstGeom prst="rect">
            <a:avLst/>
          </a:prstGeom>
        </p:spPr>
      </p:pic>
      <p:sp>
        <p:nvSpPr>
          <p:cNvPr id="12" name="Content Placeholder 2">
            <a:extLst>
              <a:ext uri="{FF2B5EF4-FFF2-40B4-BE49-F238E27FC236}">
                <a16:creationId xmlns:a16="http://schemas.microsoft.com/office/drawing/2014/main" id="{E7916CD9-D4D3-2F9B-1933-A8A68FA0C3DF}"/>
              </a:ext>
            </a:extLst>
          </p:cNvPr>
          <p:cNvSpPr txBox="1">
            <a:spLocks/>
          </p:cNvSpPr>
          <p:nvPr/>
        </p:nvSpPr>
        <p:spPr>
          <a:xfrm>
            <a:off x="679382" y="5544000"/>
            <a:ext cx="11068971" cy="53620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libri" panose="020F0502020204030204" pitchFamily="34" charset="0"/>
                <a:cs typeface="Calibri" panose="020F0502020204030204" pitchFamily="34" charset="0"/>
              </a:rPr>
              <a:t>More energy is deposited into the cocoon for BSG and RSG compared to WR, due to longer </a:t>
            </a:r>
            <a:r>
              <a:rPr lang="en-US" sz="2200" dirty="0" err="1">
                <a:latin typeface="Calibri" panose="020F0502020204030204" pitchFamily="34" charset="0"/>
                <a:cs typeface="Calibri" panose="020F0502020204030204" pitchFamily="34" charset="0"/>
              </a:rPr>
              <a:t>t</a:t>
            </a:r>
            <a:r>
              <a:rPr lang="en-US" sz="2200" baseline="-25000" dirty="0" err="1">
                <a:latin typeface="Calibri" panose="020F0502020204030204" pitchFamily="34" charset="0"/>
                <a:cs typeface="Calibri" panose="020F0502020204030204" pitchFamily="34" charset="0"/>
              </a:rPr>
              <a:t>bo</a:t>
            </a:r>
            <a:endParaRPr lang="en-US" sz="2200" baseline="-25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2271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598108" y="1168298"/>
            <a:ext cx="11092069" cy="1241526"/>
          </a:xfrm>
        </p:spPr>
        <p:txBody>
          <a:bodyPr>
            <a:noAutofit/>
          </a:bodyPr>
          <a:lstStyle/>
          <a:p>
            <a:r>
              <a:rPr lang="en-US" sz="2100" dirty="0">
                <a:latin typeface="Calibri" panose="020F0502020204030204" pitchFamily="34" charset="0"/>
                <a:cs typeface="Calibri" panose="020F0502020204030204" pitchFamily="34" charset="0"/>
              </a:rPr>
              <a:t>Central engine has to be active for at least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eng</a:t>
            </a:r>
            <a:r>
              <a:rPr lang="en-US" sz="2100" dirty="0">
                <a:latin typeface="Calibri" panose="020F0502020204030204" pitchFamily="34" charset="0"/>
                <a:cs typeface="Calibri" panose="020F0502020204030204" pitchFamily="34" charset="0"/>
              </a:rPr>
              <a:t> &gt;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th</a:t>
            </a:r>
            <a:r>
              <a:rPr lang="en-US" sz="2100" dirty="0">
                <a:latin typeface="Calibri" panose="020F0502020204030204" pitchFamily="34" charset="0"/>
                <a:cs typeface="Calibri" panose="020F0502020204030204" pitchFamily="34" charset="0"/>
              </a:rPr>
              <a:t> =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bo</a:t>
            </a:r>
            <a:r>
              <a:rPr lang="en-US" sz="2100" dirty="0">
                <a:latin typeface="Calibri" panose="020F0502020204030204" pitchFamily="34" charset="0"/>
                <a:cs typeface="Calibri" panose="020F0502020204030204" pitchFamily="34" charset="0"/>
              </a:rPr>
              <a:t> </a:t>
            </a:r>
            <a:r>
              <a:rPr lang="mr-IN" sz="2100" dirty="0">
                <a:latin typeface="Calibri" panose="020F0502020204030204" pitchFamily="34" charset="0"/>
              </a:rPr>
              <a:t>–</a:t>
            </a:r>
            <a:r>
              <a:rPr lang="en-US" sz="2100" dirty="0">
                <a:latin typeface="Calibri" panose="020F0502020204030204" pitchFamily="34" charset="0"/>
                <a:cs typeface="Calibri" panose="020F0502020204030204" pitchFamily="34" charset="0"/>
              </a:rPr>
              <a:t> R</a:t>
            </a:r>
            <a:r>
              <a:rPr lang="en-US" sz="2100" baseline="-25000" dirty="0">
                <a:latin typeface="Calibri" panose="020F0502020204030204" pitchFamily="34" charset="0"/>
                <a:cs typeface="Calibri" panose="020F0502020204030204" pitchFamily="34" charset="0"/>
              </a:rPr>
              <a:t>*</a:t>
            </a:r>
            <a:r>
              <a:rPr lang="en-US" sz="2100" dirty="0">
                <a:latin typeface="Calibri" panose="020F0502020204030204" pitchFamily="34" charset="0"/>
                <a:cs typeface="Calibri" panose="020F0502020204030204" pitchFamily="34" charset="0"/>
              </a:rPr>
              <a:t>/c. The jet can get choked if</a:t>
            </a:r>
            <a:r>
              <a:rPr lang="en-US" sz="2100">
                <a:latin typeface="Calibri" panose="020F0502020204030204" pitchFamily="34" charset="0"/>
                <a:cs typeface="Calibri" panose="020F0502020204030204" pitchFamily="34" charset="0"/>
              </a:rPr>
              <a:t>:               (</a:t>
            </a:r>
            <a:r>
              <a:rPr lang="en-US" sz="2100" dirty="0">
                <a:latin typeface="Calibri" panose="020F0502020204030204" pitchFamily="34" charset="0"/>
                <a:cs typeface="Calibri" panose="020F0502020204030204" pitchFamily="34" charset="0"/>
              </a:rPr>
              <a:t>a) engine stops at t &lt; </a:t>
            </a:r>
            <a:r>
              <a:rPr lang="en-US" sz="2100" dirty="0" err="1">
                <a:latin typeface="Calibri" panose="020F0502020204030204" pitchFamily="34" charset="0"/>
                <a:cs typeface="Calibri" panose="020F0502020204030204" pitchFamily="34" charset="0"/>
              </a:rPr>
              <a:t>t</a:t>
            </a:r>
            <a:r>
              <a:rPr lang="en-US" sz="2100" baseline="-25000" dirty="0" err="1">
                <a:latin typeface="Calibri" panose="020F0502020204030204" pitchFamily="34" charset="0"/>
                <a:cs typeface="Calibri" panose="020F0502020204030204" pitchFamily="34" charset="0"/>
              </a:rPr>
              <a:t>th</a:t>
            </a:r>
            <a:r>
              <a:rPr lang="en-US" sz="2100" dirty="0">
                <a:latin typeface="Calibri" panose="020F0502020204030204" pitchFamily="34" charset="0"/>
                <a:cs typeface="Calibri" panose="020F0502020204030204" pitchFamily="34" charset="0"/>
              </a:rPr>
              <a:t> before jet exits star, OR (b) jet power is less than minimum requirement</a:t>
            </a:r>
          </a:p>
          <a:p>
            <a:r>
              <a:rPr lang="en-US" sz="2100" dirty="0">
                <a:latin typeface="Calibri" panose="020F0502020204030204" pitchFamily="34" charset="0"/>
                <a:cs typeface="Calibri" panose="020F0502020204030204" pitchFamily="34" charset="0"/>
              </a:rPr>
              <a:t>Gottlieb &amp; </a:t>
            </a:r>
            <a:r>
              <a:rPr lang="en-US" sz="2100" dirty="0" err="1">
                <a:latin typeface="Calibri" panose="020F0502020204030204" pitchFamily="34" charset="0"/>
                <a:cs typeface="Calibri" panose="020F0502020204030204" pitchFamily="34" charset="0"/>
              </a:rPr>
              <a:t>Nakar</a:t>
            </a:r>
            <a:r>
              <a:rPr lang="en-US" sz="2100" dirty="0">
                <a:latin typeface="Calibri" panose="020F0502020204030204" pitchFamily="34" charset="0"/>
                <a:cs typeface="Calibri" panose="020F0502020204030204" pitchFamily="34" charset="0"/>
              </a:rPr>
              <a:t> (2021) derived jet breakout criterion:</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598108" y="269361"/>
            <a:ext cx="9548303"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Jet choking criteria</a:t>
            </a:r>
          </a:p>
        </p:txBody>
      </p:sp>
      <p:pic>
        <p:nvPicPr>
          <p:cNvPr id="2" name="Picture 1"/>
          <p:cNvPicPr>
            <a:picLocks noChangeAspect="1"/>
          </p:cNvPicPr>
          <p:nvPr/>
        </p:nvPicPr>
        <p:blipFill>
          <a:blip r:embed="rId3"/>
          <a:stretch>
            <a:fillRect/>
          </a:stretch>
        </p:blipFill>
        <p:spPr>
          <a:xfrm>
            <a:off x="6956899" y="1998286"/>
            <a:ext cx="3529203" cy="61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135" y="2664000"/>
            <a:ext cx="9874014" cy="2836357"/>
          </a:xfrm>
          <a:prstGeom prst="rect">
            <a:avLst/>
          </a:prstGeom>
        </p:spPr>
      </p:pic>
      <p:sp>
        <p:nvSpPr>
          <p:cNvPr id="10" name="Content Placeholder 2">
            <a:extLst>
              <a:ext uri="{FF2B5EF4-FFF2-40B4-BE49-F238E27FC236}">
                <a16:creationId xmlns:a16="http://schemas.microsoft.com/office/drawing/2014/main" id="{E7916CD9-D4D3-2F9B-1933-A8A68FA0C3DF}"/>
              </a:ext>
            </a:extLst>
          </p:cNvPr>
          <p:cNvSpPr txBox="1">
            <a:spLocks/>
          </p:cNvSpPr>
          <p:nvPr/>
        </p:nvSpPr>
        <p:spPr>
          <a:xfrm>
            <a:off x="598108" y="5594700"/>
            <a:ext cx="11092068" cy="124152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err="1">
                <a:latin typeface="Calibri" panose="020F0502020204030204" pitchFamily="34" charset="0"/>
                <a:cs typeface="Calibri" panose="020F0502020204030204" pitchFamily="34" charset="0"/>
              </a:rPr>
              <a:t>E</a:t>
            </a:r>
            <a:r>
              <a:rPr lang="en-US" sz="2100" baseline="-25000" dirty="0" err="1">
                <a:latin typeface="Calibri" panose="020F0502020204030204" pitchFamily="34" charset="0"/>
                <a:cs typeface="Calibri" panose="020F0502020204030204" pitchFamily="34" charset="0"/>
              </a:rPr>
              <a:t>j,iso</a:t>
            </a:r>
            <a:r>
              <a:rPr lang="en-US" sz="2100" dirty="0">
                <a:latin typeface="Calibri" panose="020F0502020204030204" pitchFamily="34" charset="0"/>
                <a:cs typeface="Calibri" panose="020F0502020204030204" pitchFamily="34" charset="0"/>
              </a:rPr>
              <a:t>/</a:t>
            </a:r>
            <a:r>
              <a:rPr lang="en-US" sz="2100" dirty="0" err="1">
                <a:latin typeface="Calibri" panose="020F0502020204030204" pitchFamily="34" charset="0"/>
                <a:cs typeface="Calibri" panose="020F0502020204030204" pitchFamily="34" charset="0"/>
              </a:rPr>
              <a:t>E</a:t>
            </a:r>
            <a:r>
              <a:rPr lang="en-US" sz="2100" baseline="-25000" dirty="0" err="1">
                <a:latin typeface="Calibri" panose="020F0502020204030204" pitchFamily="34" charset="0"/>
                <a:cs typeface="Calibri" panose="020F0502020204030204" pitchFamily="34" charset="0"/>
              </a:rPr>
              <a:t>ej</a:t>
            </a:r>
            <a:r>
              <a:rPr lang="en-US" sz="2100" dirty="0">
                <a:latin typeface="Calibri" panose="020F0502020204030204" pitchFamily="34" charset="0"/>
                <a:cs typeface="Calibri" panose="020F0502020204030204" pitchFamily="34" charset="0"/>
              </a:rPr>
              <a:t> ∝ θ</a:t>
            </a:r>
            <a:r>
              <a:rPr lang="en-US" sz="2100" baseline="-25000" dirty="0">
                <a:latin typeface="Calibri" panose="020F0502020204030204" pitchFamily="34" charset="0"/>
                <a:cs typeface="Calibri" panose="020F0502020204030204" pitchFamily="34" charset="0"/>
              </a:rPr>
              <a:t>j</a:t>
            </a:r>
            <a:r>
              <a:rPr lang="en-US" sz="2100" baseline="30000" dirty="0">
                <a:latin typeface="Calibri" panose="020F0502020204030204" pitchFamily="34" charset="0"/>
                <a:cs typeface="Calibri" panose="020F0502020204030204" pitchFamily="34" charset="0"/>
              </a:rPr>
              <a:t>-4</a:t>
            </a:r>
            <a:r>
              <a:rPr lang="en-US" sz="2100" dirty="0">
                <a:latin typeface="Calibri" panose="020F0502020204030204" pitchFamily="34" charset="0"/>
                <a:cs typeface="Calibri" panose="020F0502020204030204" pitchFamily="34" charset="0"/>
              </a:rPr>
              <a:t>, outflows from </a:t>
            </a:r>
            <a:r>
              <a:rPr lang="en-US" sz="2100" dirty="0" err="1">
                <a:latin typeface="Calibri" panose="020F0502020204030204" pitchFamily="34" charset="0"/>
                <a:cs typeface="Calibri" panose="020F0502020204030204" pitchFamily="34" charset="0"/>
              </a:rPr>
              <a:t>protomagnetars</a:t>
            </a:r>
            <a:r>
              <a:rPr lang="en-US" sz="2100" dirty="0">
                <a:latin typeface="Calibri" panose="020F0502020204030204" pitchFamily="34" charset="0"/>
                <a:cs typeface="Calibri" panose="020F0502020204030204" pitchFamily="34" charset="0"/>
              </a:rPr>
              <a:t> with </a:t>
            </a:r>
            <a:r>
              <a:rPr lang="en-US" sz="2100" dirty="0" err="1">
                <a:latin typeface="Calibri" panose="020F0502020204030204" pitchFamily="34" charset="0"/>
                <a:cs typeface="Calibri" panose="020F0502020204030204" pitchFamily="34" charset="0"/>
              </a:rPr>
              <a:t>B</a:t>
            </a:r>
            <a:r>
              <a:rPr lang="en-US" sz="2100" baseline="-25000" dirty="0" err="1">
                <a:latin typeface="Calibri" panose="020F0502020204030204" pitchFamily="34" charset="0"/>
                <a:cs typeface="Calibri" panose="020F0502020204030204" pitchFamily="34" charset="0"/>
              </a:rPr>
              <a:t>dip</a:t>
            </a:r>
            <a:r>
              <a:rPr lang="en-US" sz="2100" dirty="0">
                <a:latin typeface="Calibri" panose="020F0502020204030204" pitchFamily="34" charset="0"/>
                <a:cs typeface="Calibri" panose="020F0502020204030204" pitchFamily="34" charset="0"/>
              </a:rPr>
              <a:t> &lt; 3x10</a:t>
            </a:r>
            <a:r>
              <a:rPr lang="en-US" sz="2100" baseline="30000" dirty="0">
                <a:latin typeface="Calibri" panose="020F0502020204030204" pitchFamily="34" charset="0"/>
                <a:cs typeface="Calibri" panose="020F0502020204030204" pitchFamily="34" charset="0"/>
              </a:rPr>
              <a:t>15</a:t>
            </a:r>
            <a:r>
              <a:rPr lang="en-US" sz="2100" dirty="0">
                <a:latin typeface="Calibri" panose="020F0502020204030204" pitchFamily="34" charset="0"/>
                <a:cs typeface="Calibri" panose="020F0502020204030204" pitchFamily="34" charset="0"/>
              </a:rPr>
              <a:t> G can get choked inside WR stars </a:t>
            </a:r>
          </a:p>
        </p:txBody>
      </p:sp>
    </p:spTree>
    <p:extLst>
      <p:ext uri="{BB962C8B-B14F-4D97-AF65-F5344CB8AC3E}">
        <p14:creationId xmlns:p14="http://schemas.microsoft.com/office/powerpoint/2010/main" val="1064836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930235" y="569096"/>
            <a:ext cx="10118764" cy="1360898"/>
          </a:xfrm>
        </p:spPr>
        <p:txBody>
          <a:bodyPr>
            <a:normAutofit/>
          </a:bodyPr>
          <a:lstStyle/>
          <a:p>
            <a:r>
              <a:rPr lang="en-US" dirty="0">
                <a:solidFill>
                  <a:srgbClr val="FFFF00"/>
                </a:solidFill>
                <a:latin typeface="Arial" panose="020B0604020202020204" pitchFamily="34" charset="0"/>
                <a:cs typeface="Arial" panose="020B0604020202020204" pitchFamily="34" charset="0"/>
              </a:rPr>
              <a:t>Heavy nuclei:</a:t>
            </a:r>
            <a:br>
              <a:rPr lang="en-US" dirty="0">
                <a:solidFill>
                  <a:srgbClr val="FFFF00"/>
                </a:solidFill>
                <a:latin typeface="Arial" panose="020B0604020202020204" pitchFamily="34" charset="0"/>
                <a:cs typeface="Arial" panose="020B0604020202020204" pitchFamily="34" charset="0"/>
              </a:rPr>
            </a:br>
            <a:r>
              <a:rPr lang="en-US" dirty="0">
                <a:solidFill>
                  <a:srgbClr val="FFFF00"/>
                </a:solidFill>
                <a:latin typeface="Arial" panose="020B0604020202020204" pitchFamily="34" charset="0"/>
                <a:cs typeface="Arial" panose="020B0604020202020204" pitchFamily="34" charset="0"/>
              </a:rPr>
              <a:t>r-process</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912285" y="2186410"/>
            <a:ext cx="4585662" cy="3567118"/>
          </a:xfrm>
        </p:spPr>
        <p:txBody>
          <a:bodyPr>
            <a:normAutofit/>
          </a:bodyPr>
          <a:lstStyle/>
          <a:p>
            <a:pPr>
              <a:lnSpc>
                <a:spcPct val="140000"/>
              </a:lnSpc>
            </a:pPr>
            <a:r>
              <a:rPr lang="en-US" sz="2400" b="1" i="1" dirty="0">
                <a:latin typeface="Calibri" panose="020F0502020204030204" pitchFamily="34" charset="0"/>
                <a:cs typeface="Calibri" panose="020F0502020204030204" pitchFamily="34" charset="0"/>
              </a:rPr>
              <a:t>Rapid</a:t>
            </a:r>
            <a:r>
              <a:rPr lang="en-US" sz="2400" dirty="0">
                <a:latin typeface="Calibri" panose="020F0502020204030204" pitchFamily="34" charset="0"/>
                <a:cs typeface="Calibri" panose="020F0502020204030204" pitchFamily="34" charset="0"/>
              </a:rPr>
              <a:t> neutron capture process</a:t>
            </a:r>
          </a:p>
          <a:p>
            <a:r>
              <a:rPr lang="en-US" sz="2400" dirty="0">
                <a:latin typeface="Calibri" panose="020F0502020204030204" pitchFamily="34" charset="0"/>
                <a:cs typeface="Calibri" panose="020F0502020204030204" pitchFamily="34" charset="0"/>
              </a:rPr>
              <a:t>Seed nuclei quickly capture neutrons before decays occur</a:t>
            </a:r>
          </a:p>
          <a:p>
            <a:pPr lvl="1"/>
            <a:r>
              <a:rPr lang="en-US" sz="2100" dirty="0">
                <a:latin typeface="Calibri" panose="020F0502020204030204" pitchFamily="34" charset="0"/>
                <a:cs typeface="Calibri" panose="020F0502020204030204" pitchFamily="34" charset="0"/>
              </a:rPr>
              <a:t>~100 n-captures per second (r-process) </a:t>
            </a:r>
          </a:p>
          <a:p>
            <a:pPr lvl="1"/>
            <a:r>
              <a:rPr lang="en-US" sz="2100" dirty="0">
                <a:latin typeface="Calibri" panose="020F0502020204030204" pitchFamily="34" charset="0"/>
                <a:cs typeface="Calibri" panose="020F0502020204030204" pitchFamily="34" charset="0"/>
              </a:rPr>
              <a:t>vs ~few per 10-100 years (s-process)</a:t>
            </a:r>
          </a:p>
        </p:txBody>
      </p:sp>
      <p:grpSp>
        <p:nvGrpSpPr>
          <p:cNvPr id="15" name="Group 14">
            <a:extLst>
              <a:ext uri="{FF2B5EF4-FFF2-40B4-BE49-F238E27FC236}">
                <a16:creationId xmlns:a16="http://schemas.microsoft.com/office/drawing/2014/main" id="{AAF56AA0-215D-70E0-66A5-82251EA0066A}"/>
              </a:ext>
            </a:extLst>
          </p:cNvPr>
          <p:cNvGrpSpPr/>
          <p:nvPr/>
        </p:nvGrpSpPr>
        <p:grpSpPr>
          <a:xfrm>
            <a:off x="5673213" y="668594"/>
            <a:ext cx="6102507" cy="5012676"/>
            <a:chOff x="6100859" y="1200999"/>
            <a:chExt cx="5094758" cy="4273793"/>
          </a:xfrm>
        </p:grpSpPr>
        <p:pic>
          <p:nvPicPr>
            <p:cNvPr id="10" name="Picture 9" descr="Chart">
              <a:extLst>
                <a:ext uri="{FF2B5EF4-FFF2-40B4-BE49-F238E27FC236}">
                  <a16:creationId xmlns:a16="http://schemas.microsoft.com/office/drawing/2014/main" id="{D71E2A09-843E-1595-4111-F56AE9790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859" y="1200999"/>
              <a:ext cx="4173505" cy="4273793"/>
            </a:xfrm>
            <a:prstGeom prst="rect">
              <a:avLst/>
            </a:prstGeom>
          </p:spPr>
        </p:pic>
        <p:sp>
          <p:nvSpPr>
            <p:cNvPr id="11" name="TextBox 10">
              <a:extLst>
                <a:ext uri="{FF2B5EF4-FFF2-40B4-BE49-F238E27FC236}">
                  <a16:creationId xmlns:a16="http://schemas.microsoft.com/office/drawing/2014/main" id="{EBDEE29C-78E1-C58F-0EA0-71C60A2C00D7}"/>
                </a:ext>
              </a:extLst>
            </p:cNvPr>
            <p:cNvSpPr txBox="1"/>
            <p:nvPr/>
          </p:nvSpPr>
          <p:spPr>
            <a:xfrm>
              <a:off x="6550903" y="3659260"/>
              <a:ext cx="1028700" cy="276999"/>
            </a:xfrm>
            <a:prstGeom prst="rect">
              <a:avLst/>
            </a:prstGeom>
            <a:noFill/>
          </p:spPr>
          <p:txBody>
            <a:bodyPr wrap="squar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peak</a:t>
              </a:r>
            </a:p>
          </p:txBody>
        </p:sp>
        <p:sp>
          <p:nvSpPr>
            <p:cNvPr id="12" name="TextBox 11">
              <a:extLst>
                <a:ext uri="{FF2B5EF4-FFF2-40B4-BE49-F238E27FC236}">
                  <a16:creationId xmlns:a16="http://schemas.microsoft.com/office/drawing/2014/main" id="{B24B9ACA-B82D-4EAA-2FC2-CB00793CDB37}"/>
                </a:ext>
              </a:extLst>
            </p:cNvPr>
            <p:cNvSpPr txBox="1"/>
            <p:nvPr/>
          </p:nvSpPr>
          <p:spPr>
            <a:xfrm>
              <a:off x="6550903" y="3111516"/>
              <a:ext cx="1028700" cy="276999"/>
            </a:xfrm>
            <a:prstGeom prst="rect">
              <a:avLst/>
            </a:prstGeom>
            <a:noFill/>
          </p:spPr>
          <p:txBody>
            <a:bodyPr wrap="square" rtlCol="0">
              <a:spAutoFit/>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peak</a:t>
              </a:r>
            </a:p>
          </p:txBody>
        </p:sp>
        <p:sp>
          <p:nvSpPr>
            <p:cNvPr id="13" name="TextBox 12">
              <a:extLst>
                <a:ext uri="{FF2B5EF4-FFF2-40B4-BE49-F238E27FC236}">
                  <a16:creationId xmlns:a16="http://schemas.microsoft.com/office/drawing/2014/main" id="{21F9A98E-8A7E-408B-5EA8-324B5390F6D7}"/>
                </a:ext>
              </a:extLst>
            </p:cNvPr>
            <p:cNvSpPr txBox="1"/>
            <p:nvPr/>
          </p:nvSpPr>
          <p:spPr>
            <a:xfrm>
              <a:off x="6530355" y="2397277"/>
              <a:ext cx="1028700" cy="276999"/>
            </a:xfrm>
            <a:prstGeom prst="rect">
              <a:avLst/>
            </a:prstGeom>
            <a:noFill/>
          </p:spPr>
          <p:txBody>
            <a:bodyPr wrap="square" rtlCol="0">
              <a:spAutoFit/>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peak</a:t>
              </a:r>
            </a:p>
          </p:txBody>
        </p:sp>
        <p:pic>
          <p:nvPicPr>
            <p:cNvPr id="14" name="Picture 13">
              <a:extLst>
                <a:ext uri="{FF2B5EF4-FFF2-40B4-BE49-F238E27FC236}">
                  <a16:creationId xmlns:a16="http://schemas.microsoft.com/office/drawing/2014/main" id="{7CCD0519-A8AD-B82B-3CF2-2D1ABA20E7BE}"/>
                </a:ext>
              </a:extLst>
            </p:cNvPr>
            <p:cNvPicPr>
              <a:picLocks noChangeAspect="1"/>
            </p:cNvPicPr>
            <p:nvPr/>
          </p:nvPicPr>
          <p:blipFill>
            <a:blip r:embed="rId4"/>
            <a:stretch>
              <a:fillRect/>
            </a:stretch>
          </p:blipFill>
          <p:spPr>
            <a:xfrm>
              <a:off x="10339922" y="2062204"/>
              <a:ext cx="855695" cy="2551382"/>
            </a:xfrm>
            <a:prstGeom prst="rect">
              <a:avLst/>
            </a:prstGeom>
          </p:spPr>
        </p:pic>
      </p:grpSp>
      <p:sp>
        <p:nvSpPr>
          <p:cNvPr id="9" name="Rectangle 8">
            <a:extLst>
              <a:ext uri="{FF2B5EF4-FFF2-40B4-BE49-F238E27FC236}">
                <a16:creationId xmlns:a16="http://schemas.microsoft.com/office/drawing/2014/main" id="{E812F1C1-0455-A573-E9E9-A34382FE543C}"/>
              </a:ext>
            </a:extLst>
          </p:cNvPr>
          <p:cNvSpPr/>
          <p:nvPr/>
        </p:nvSpPr>
        <p:spPr>
          <a:xfrm>
            <a:off x="7266039" y="1288026"/>
            <a:ext cx="747251" cy="2708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195E8E-7BE9-FB3F-D9E6-E63EFB398DF6}"/>
              </a:ext>
            </a:extLst>
          </p:cNvPr>
          <p:cNvSpPr/>
          <p:nvPr/>
        </p:nvSpPr>
        <p:spPr>
          <a:xfrm>
            <a:off x="7616110" y="5466735"/>
            <a:ext cx="1527890" cy="2145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724D778-EE5F-5BD1-B34B-CA419A283BA2}"/>
              </a:ext>
            </a:extLst>
          </p:cNvPr>
          <p:cNvSpPr/>
          <p:nvPr/>
        </p:nvSpPr>
        <p:spPr>
          <a:xfrm rot="5400000">
            <a:off x="4996335" y="2843088"/>
            <a:ext cx="1527890" cy="2145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C360C8B-8F4C-28CA-C5AC-47080D0FDBF5}"/>
              </a:ext>
            </a:extLst>
          </p:cNvPr>
          <p:cNvSpPr txBox="1"/>
          <p:nvPr/>
        </p:nvSpPr>
        <p:spPr>
          <a:xfrm rot="16200000">
            <a:off x="5187958" y="2780062"/>
            <a:ext cx="1323041" cy="369332"/>
          </a:xfrm>
          <a:prstGeom prst="rect">
            <a:avLst/>
          </a:prstGeom>
          <a:noFill/>
        </p:spPr>
        <p:txBody>
          <a:bodyPr wrap="square" rtlCol="0">
            <a:spAutoFit/>
          </a:bodyPr>
          <a:lstStyle/>
          <a:p>
            <a:r>
              <a:rPr lang="en-US" dirty="0">
                <a:solidFill>
                  <a:schemeClr val="bg1"/>
                </a:solidFill>
              </a:rPr>
              <a:t># protons</a:t>
            </a:r>
          </a:p>
        </p:txBody>
      </p:sp>
      <p:sp>
        <p:nvSpPr>
          <p:cNvPr id="19" name="TextBox 18">
            <a:extLst>
              <a:ext uri="{FF2B5EF4-FFF2-40B4-BE49-F238E27FC236}">
                <a16:creationId xmlns:a16="http://schemas.microsoft.com/office/drawing/2014/main" id="{1B779715-3C87-881D-4364-62399CBBA956}"/>
              </a:ext>
            </a:extLst>
          </p:cNvPr>
          <p:cNvSpPr txBox="1"/>
          <p:nvPr/>
        </p:nvSpPr>
        <p:spPr>
          <a:xfrm>
            <a:off x="7718534" y="5326601"/>
            <a:ext cx="1323041" cy="369332"/>
          </a:xfrm>
          <a:prstGeom prst="rect">
            <a:avLst/>
          </a:prstGeom>
          <a:noFill/>
        </p:spPr>
        <p:txBody>
          <a:bodyPr wrap="square" rtlCol="0">
            <a:spAutoFit/>
          </a:bodyPr>
          <a:lstStyle/>
          <a:p>
            <a:r>
              <a:rPr lang="en-US" dirty="0">
                <a:solidFill>
                  <a:schemeClr val="bg1"/>
                </a:solidFill>
              </a:rPr>
              <a:t># neutrons</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1153240-5227-1B3C-347D-03FC92FB822A}"/>
                  </a:ext>
                </a:extLst>
              </p:cNvPr>
              <p:cNvSpPr txBox="1"/>
              <p:nvPr/>
            </p:nvSpPr>
            <p:spPr>
              <a:xfrm>
                <a:off x="10698950" y="952647"/>
                <a:ext cx="1441232"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Abundance:</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𝑡𝑜𝑡</m:t>
                          </m:r>
                        </m:sub>
                      </m:sSub>
                    </m:oMath>
                  </m:oMathPara>
                </a14:m>
                <a:endParaRPr lang="en-US" dirty="0">
                  <a:latin typeface="Calibri" panose="020F0502020204030204" pitchFamily="34" charset="0"/>
                  <a:cs typeface="Calibri" panose="020F0502020204030204" pitchFamily="34" charset="0"/>
                </a:endParaRPr>
              </a:p>
            </p:txBody>
          </p:sp>
        </mc:Choice>
        <mc:Fallback xmlns="">
          <p:sp>
            <p:nvSpPr>
              <p:cNvPr id="23" name="TextBox 22">
                <a:extLst>
                  <a:ext uri="{FF2B5EF4-FFF2-40B4-BE49-F238E27FC236}">
                    <a16:creationId xmlns:a16="http://schemas.microsoft.com/office/drawing/2014/main" id="{21153240-5227-1B3C-347D-03FC92FB822A}"/>
                  </a:ext>
                </a:extLst>
              </p:cNvPr>
              <p:cNvSpPr txBox="1">
                <a:spLocks noRot="1" noChangeAspect="1" noMove="1" noResize="1" noEditPoints="1" noAdjustHandles="1" noChangeArrowheads="1" noChangeShapeType="1" noTextEdit="1"/>
              </p:cNvSpPr>
              <p:nvPr/>
            </p:nvSpPr>
            <p:spPr>
              <a:xfrm>
                <a:off x="10698950" y="952647"/>
                <a:ext cx="1441232" cy="646331"/>
              </a:xfrm>
              <a:prstGeom prst="rect">
                <a:avLst/>
              </a:prstGeom>
              <a:blipFill>
                <a:blip r:embed="rId5"/>
                <a:stretch>
                  <a:fillRect l="-3509" t="-3846" b="-9615"/>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CB00E62F-5C86-A787-D3E4-4A19BC0C8AF3}"/>
              </a:ext>
            </a:extLst>
          </p:cNvPr>
          <p:cNvSpPr txBox="1"/>
          <p:nvPr/>
        </p:nvSpPr>
        <p:spPr>
          <a:xfrm>
            <a:off x="8367623" y="6236837"/>
            <a:ext cx="3051944" cy="338554"/>
          </a:xfrm>
          <a:prstGeom prst="rect">
            <a:avLst/>
          </a:prstGeom>
          <a:noFill/>
        </p:spPr>
        <p:txBody>
          <a:bodyPr wrap="square" rtlCol="0">
            <a:spAutoFit/>
          </a:bodyPr>
          <a:lstStyle/>
          <a:p>
            <a:r>
              <a:rPr lang="en-US" sz="1600" b="1" dirty="0">
                <a:solidFill>
                  <a:srgbClr val="E1552F"/>
                </a:solidFill>
                <a:latin typeface="Arial" panose="020B0604020202020204" pitchFamily="34" charset="0"/>
                <a:cs typeface="Arial" panose="020B0604020202020204" pitchFamily="34" charset="0"/>
              </a:rPr>
              <a:t>Image credit: </a:t>
            </a:r>
            <a:r>
              <a:rPr lang="en-US" sz="1600" dirty="0">
                <a:solidFill>
                  <a:srgbClr val="E1552F"/>
                </a:solidFill>
                <a:latin typeface="Arial" panose="020B0604020202020204" pitchFamily="34" charset="0"/>
                <a:cs typeface="Arial" panose="020B0604020202020204" pitchFamily="34" charset="0"/>
              </a:rPr>
              <a:t>Nick </a:t>
            </a:r>
            <a:r>
              <a:rPr lang="en-US" sz="1600" dirty="0" err="1">
                <a:solidFill>
                  <a:srgbClr val="E1552F"/>
                </a:solidFill>
                <a:latin typeface="Arial" panose="020B0604020202020204" pitchFamily="34" charset="0"/>
                <a:cs typeface="Arial" panose="020B0604020202020204" pitchFamily="34" charset="0"/>
              </a:rPr>
              <a:t>Ekanger</a:t>
            </a:r>
            <a:endParaRPr lang="en-US" sz="1600" dirty="0">
              <a:solidFill>
                <a:srgbClr val="E1552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330983" y="4970154"/>
                <a:ext cx="1664347" cy="6951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𝑒</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𝑝</m:t>
                              </m:r>
                            </m:sub>
                          </m:sSub>
                        </m:num>
                        <m:den>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𝑝</m:t>
                              </m:r>
                            </m:sub>
                          </m:sSub>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330983" y="4970154"/>
                <a:ext cx="1664347" cy="695190"/>
              </a:xfrm>
              <a:prstGeom prst="rect">
                <a:avLst/>
              </a:prstGeom>
              <a:blipFill>
                <a:blip r:embed="rId6"/>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3453743" y="4933699"/>
                <a:ext cx="1874423"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oMath>
                  </m:oMathPara>
                </a14:m>
                <a:endParaRPr lang="en-US" dirty="0"/>
              </a:p>
            </p:txBody>
          </p:sp>
        </mc:Choice>
        <mc:Fallback xmlns="">
          <p:sp>
            <p:nvSpPr>
              <p:cNvPr id="28" name="Rectangle 27"/>
              <p:cNvSpPr>
                <a:spLocks noRot="1" noChangeAspect="1" noMove="1" noResize="1" noEditPoints="1" noAdjustHandles="1" noChangeArrowheads="1" noChangeShapeType="1" noTextEdit="1"/>
              </p:cNvSpPr>
              <p:nvPr/>
            </p:nvSpPr>
            <p:spPr>
              <a:xfrm>
                <a:off x="3453743" y="4933699"/>
                <a:ext cx="1874423" cy="369332"/>
              </a:xfrm>
              <a:prstGeom prst="rect">
                <a:avLst/>
              </a:prstGeom>
              <a:blipFill rotWithShape="0">
                <a:blip r:embed="rId7"/>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3421223" y="5274575"/>
                <a:ext cx="18744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3421223" y="5274575"/>
                <a:ext cx="1874423" cy="369332"/>
              </a:xfrm>
              <a:prstGeom prst="rect">
                <a:avLst/>
              </a:prstGeom>
              <a:blipFill rotWithShape="0">
                <a:blip r:embed="rId8"/>
                <a:stretch>
                  <a:fillRect b="-6557"/>
                </a:stretch>
              </a:blipFill>
            </p:spPr>
            <p:txBody>
              <a:bodyPr/>
              <a:lstStyle/>
              <a:p>
                <a:r>
                  <a:rPr lang="en-US">
                    <a:noFill/>
                  </a:rPr>
                  <a:t> </a:t>
                </a:r>
              </a:p>
            </p:txBody>
          </p:sp>
        </mc:Fallback>
      </mc:AlternateContent>
      <p:sp>
        <p:nvSpPr>
          <p:cNvPr id="30" name="Rectangle 29"/>
          <p:cNvSpPr/>
          <p:nvPr/>
        </p:nvSpPr>
        <p:spPr>
          <a:xfrm>
            <a:off x="1415381" y="4970154"/>
            <a:ext cx="1609991" cy="7102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391181" y="4937870"/>
            <a:ext cx="1852587" cy="7518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B00E62F-5C86-A787-D3E4-4A19BC0C8AF3}"/>
              </a:ext>
            </a:extLst>
          </p:cNvPr>
          <p:cNvSpPr txBox="1"/>
          <p:nvPr/>
        </p:nvSpPr>
        <p:spPr>
          <a:xfrm>
            <a:off x="5549159" y="5695933"/>
            <a:ext cx="5303791" cy="369332"/>
          </a:xfrm>
          <a:prstGeom prst="rect">
            <a:avLst/>
          </a:prstGeom>
          <a:noFill/>
        </p:spPr>
        <p:txBody>
          <a:bodyPr wrap="square" rtlCol="0">
            <a:spAutoFit/>
          </a:bodyPr>
          <a:lstStyle/>
          <a:p>
            <a:r>
              <a:rPr lang="en-US" dirty="0">
                <a:solidFill>
                  <a:srgbClr val="FFC000"/>
                </a:solidFill>
                <a:latin typeface="Calibri" panose="020F0502020204030204" pitchFamily="34" charset="0"/>
                <a:cs typeface="Calibri" panose="020F0502020204030204" pitchFamily="34" charset="0"/>
              </a:rPr>
              <a:t>Rapid n-capture to seed nuclei, followed by </a:t>
            </a:r>
            <a:r>
              <a:rPr lang="en-US" dirty="0" err="1">
                <a:solidFill>
                  <a:srgbClr val="FFC000"/>
                </a:solidFill>
                <a:latin typeface="Calibri" panose="020F0502020204030204" pitchFamily="34" charset="0"/>
                <a:cs typeface="Calibri" panose="020F0502020204030204" pitchFamily="34" charset="0"/>
              </a:rPr>
              <a:t>n→p</a:t>
            </a:r>
            <a:r>
              <a:rPr lang="en-US" dirty="0">
                <a:solidFill>
                  <a:srgbClr val="FFC000"/>
                </a:solidFill>
                <a:latin typeface="Calibri" panose="020F0502020204030204" pitchFamily="34" charset="0"/>
                <a:cs typeface="Calibri" panose="020F0502020204030204" pitchFamily="34" charset="0"/>
              </a:rPr>
              <a:t> decay</a:t>
            </a:r>
          </a:p>
        </p:txBody>
      </p:sp>
    </p:spTree>
    <p:extLst>
      <p:ext uri="{BB962C8B-B14F-4D97-AF65-F5344CB8AC3E}">
        <p14:creationId xmlns:p14="http://schemas.microsoft.com/office/powerpoint/2010/main" val="1249606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360000" y="367671"/>
            <a:ext cx="10078256" cy="753896"/>
          </a:xfrm>
        </p:spPr>
        <p:txBody>
          <a:bodyPr>
            <a:normAutofit/>
          </a:bodyPr>
          <a:lstStyle/>
          <a:p>
            <a:r>
              <a:rPr lang="en-US" sz="3800" dirty="0">
                <a:solidFill>
                  <a:srgbClr val="FFFF00"/>
                </a:solidFill>
                <a:latin typeface="Arial" panose="020B0604020202020204" pitchFamily="34" charset="0"/>
                <a:cs typeface="Arial" panose="020B0604020202020204" pitchFamily="34" charset="0"/>
              </a:rPr>
              <a:t>Protomagnetar wind properties</a:t>
            </a:r>
          </a:p>
        </p:txBody>
      </p:sp>
      <p:sp>
        <p:nvSpPr>
          <p:cNvPr id="14" name="TextBox 13">
            <a:extLst>
              <a:ext uri="{FF2B5EF4-FFF2-40B4-BE49-F238E27FC236}">
                <a16:creationId xmlns:a16="http://schemas.microsoft.com/office/drawing/2014/main" id="{006B3F95-C9BB-3A31-6EE5-65C9D2E35F67}"/>
              </a:ext>
            </a:extLst>
          </p:cNvPr>
          <p:cNvSpPr txBox="1"/>
          <p:nvPr/>
        </p:nvSpPr>
        <p:spPr>
          <a:xfrm>
            <a:off x="8546123" y="6223653"/>
            <a:ext cx="2479430"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a:t>
            </a:r>
            <a:r>
              <a:rPr lang="en-US" sz="1400" dirty="0" err="1">
                <a:solidFill>
                  <a:schemeClr val="accent1"/>
                </a:solidFill>
                <a:latin typeface="Arial" panose="020B0604020202020204" pitchFamily="34" charset="0"/>
              </a:rPr>
              <a:t>Horiuchi</a:t>
            </a:r>
            <a:r>
              <a:rPr lang="en-US" sz="1400" dirty="0">
                <a:solidFill>
                  <a:schemeClr val="accent1"/>
                </a:solidFill>
                <a:latin typeface="Arial" panose="020B0604020202020204" pitchFamily="34" charset="0"/>
              </a:rPr>
              <a:t> &amp; </a:t>
            </a:r>
            <a:r>
              <a:rPr lang="en-US" sz="1400" dirty="0" err="1">
                <a:solidFill>
                  <a:schemeClr val="accent1"/>
                </a:solidFill>
                <a:latin typeface="Arial" panose="020B0604020202020204" pitchFamily="34" charset="0"/>
              </a:rPr>
              <a:t>Murase</a:t>
            </a:r>
            <a:r>
              <a:rPr lang="en-US" sz="1400" dirty="0">
                <a:solidFill>
                  <a:schemeClr val="accent1"/>
                </a:solidFill>
                <a:latin typeface="Arial" panose="020B0604020202020204" pitchFamily="34" charset="0"/>
              </a:rPr>
              <a:t> 2021</a:t>
            </a:r>
            <a:endParaRPr lang="en-US" sz="1400" dirty="0">
              <a:solidFill>
                <a:schemeClr val="accent1"/>
              </a:solidFill>
            </a:endParaRPr>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324000" y="1751567"/>
            <a:ext cx="3600000" cy="3240000"/>
          </a:xfrm>
          <a:prstGeom prst="rect">
            <a:avLst/>
          </a:prstGeom>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4176000" y="1751567"/>
            <a:ext cx="3600000" cy="3240000"/>
          </a:xfrm>
          <a:prstGeom prst="rect">
            <a:avLst/>
          </a:prstGeom>
        </p:spPr>
      </p:pic>
      <p:pic>
        <p:nvPicPr>
          <p:cNvPr id="5" name="Picture 4"/>
          <p:cNvPicPr>
            <a:picLocks/>
          </p:cNvPicPr>
          <p:nvPr/>
        </p:nvPicPr>
        <p:blipFill>
          <a:blip r:embed="rId5">
            <a:extLst>
              <a:ext uri="{28A0092B-C50C-407E-A947-70E740481C1C}">
                <a14:useLocalDpi xmlns:a14="http://schemas.microsoft.com/office/drawing/2010/main" val="0"/>
              </a:ext>
            </a:extLst>
          </a:blip>
          <a:stretch>
            <a:fillRect/>
          </a:stretch>
        </p:blipFill>
        <p:spPr>
          <a:xfrm>
            <a:off x="8028000" y="1751567"/>
            <a:ext cx="3816000" cy="3240000"/>
          </a:xfrm>
          <a:prstGeom prst="rect">
            <a:avLst/>
          </a:prstGeom>
        </p:spPr>
      </p:pic>
      <p:pic>
        <p:nvPicPr>
          <p:cNvPr id="8" name="Picture 7"/>
          <p:cNvPicPr>
            <a:picLocks noChangeAspect="1"/>
          </p:cNvPicPr>
          <p:nvPr/>
        </p:nvPicPr>
        <p:blipFill>
          <a:blip r:embed="rId6"/>
          <a:stretch>
            <a:fillRect/>
          </a:stretch>
        </p:blipFill>
        <p:spPr>
          <a:xfrm>
            <a:off x="360000" y="1235783"/>
            <a:ext cx="3461028" cy="450000"/>
          </a:xfrm>
          <a:prstGeom prst="rect">
            <a:avLst/>
          </a:prstGeom>
        </p:spPr>
      </p:pic>
      <p:pic>
        <p:nvPicPr>
          <p:cNvPr id="9" name="Picture 8"/>
          <p:cNvPicPr>
            <a:picLocks noChangeAspect="1"/>
          </p:cNvPicPr>
          <p:nvPr/>
        </p:nvPicPr>
        <p:blipFill>
          <a:blip r:embed="rId7"/>
          <a:stretch>
            <a:fillRect/>
          </a:stretch>
        </p:blipFill>
        <p:spPr>
          <a:xfrm>
            <a:off x="4535250" y="1307783"/>
            <a:ext cx="2801246" cy="270000"/>
          </a:xfrm>
          <a:prstGeom prst="rect">
            <a:avLst/>
          </a:prstGeom>
        </p:spPr>
      </p:pic>
      <p:sp>
        <p:nvSpPr>
          <p:cNvPr id="27" name="TextBox 26">
            <a:extLst>
              <a:ext uri="{FF2B5EF4-FFF2-40B4-BE49-F238E27FC236}">
                <a16:creationId xmlns:a16="http://schemas.microsoft.com/office/drawing/2014/main" id="{3D814E8A-94EA-D36D-B057-612CFD9EE8CD}"/>
              </a:ext>
            </a:extLst>
          </p:cNvPr>
          <p:cNvSpPr txBox="1"/>
          <p:nvPr/>
        </p:nvSpPr>
        <p:spPr>
          <a:xfrm>
            <a:off x="205783" y="5040000"/>
            <a:ext cx="11724202" cy="1077218"/>
          </a:xfrm>
          <a:prstGeom prst="rect">
            <a:avLst/>
          </a:prstGeom>
          <a:noFill/>
          <a:ln>
            <a:noFill/>
          </a:ln>
        </p:spPr>
        <p:txBody>
          <a:bodyPr wrap="square" rtlCol="0">
            <a:spAutoFit/>
          </a:bodyPr>
          <a:lstStyle/>
          <a:p>
            <a:pPr algn="ctr">
              <a:spcBef>
                <a:spcPts val="600"/>
              </a:spcBef>
            </a:pPr>
            <a:r>
              <a:rPr lang="en-US" dirty="0">
                <a:latin typeface="Calibri" panose="020F0502020204030204" pitchFamily="34" charset="0"/>
                <a:cs typeface="Calibri" panose="020F0502020204030204" pitchFamily="34" charset="0"/>
              </a:rPr>
              <a:t>σ</a:t>
            </a:r>
            <a:r>
              <a:rPr lang="en-US" baseline="-25000" dirty="0">
                <a:latin typeface="Calibri" panose="020F0502020204030204" pitchFamily="34" charset="0"/>
                <a:cs typeface="Calibri" panose="020F0502020204030204" pitchFamily="34" charset="0"/>
              </a:rPr>
              <a:t>0 </a:t>
            </a:r>
            <a:r>
              <a:rPr lang="en-US" dirty="0">
                <a:latin typeface="Calibri" panose="020F0502020204030204" pitchFamily="34" charset="0"/>
                <a:cs typeface="Calibri" panose="020F0502020204030204" pitchFamily="34" charset="0"/>
              </a:rPr>
              <a:t>is suppressed significantly due to enhanced mass loss aided by magneto-centrifugal slinging for rapid rotation </a:t>
            </a:r>
          </a:p>
          <a:p>
            <a:pPr algn="ctr">
              <a:spcBef>
                <a:spcPts val="600"/>
              </a:spcBef>
            </a:pPr>
            <a:r>
              <a:rPr lang="en-US" dirty="0">
                <a:latin typeface="Calibri" panose="020F0502020204030204" pitchFamily="34" charset="0"/>
                <a:cs typeface="Calibri" panose="020F0502020204030204" pitchFamily="34" charset="0"/>
              </a:rPr>
              <a:t>Feasibility of successful jets turns out to be much higher in outflows with </a:t>
            </a:r>
            <a:r>
              <a:rPr lang="en-US" dirty="0" err="1">
                <a:latin typeface="Calibri" panose="020F0502020204030204" pitchFamily="34" charset="0"/>
                <a:cs typeface="Calibri" panose="020F0502020204030204" pitchFamily="34" charset="0"/>
              </a:rPr>
              <a:t>B</a:t>
            </a:r>
            <a:r>
              <a:rPr lang="en-US" baseline="-25000" dirty="0" err="1">
                <a:latin typeface="Calibri" panose="020F0502020204030204" pitchFamily="34" charset="0"/>
                <a:cs typeface="Calibri" panose="020F0502020204030204" pitchFamily="34" charset="0"/>
              </a:rPr>
              <a:t>dip</a:t>
            </a:r>
            <a:r>
              <a:rPr lang="en-US" dirty="0">
                <a:latin typeface="Calibri" panose="020F0502020204030204" pitchFamily="34" charset="0"/>
                <a:cs typeface="Calibri" panose="020F0502020204030204" pitchFamily="34" charset="0"/>
              </a:rPr>
              <a:t> &gt; 10</a:t>
            </a:r>
            <a:r>
              <a:rPr lang="en-US" baseline="30000" dirty="0">
                <a:latin typeface="Calibri" panose="020F0502020204030204" pitchFamily="34" charset="0"/>
                <a:cs typeface="Calibri" panose="020F0502020204030204" pitchFamily="34" charset="0"/>
              </a:rPr>
              <a:t>16</a:t>
            </a:r>
            <a:r>
              <a:rPr lang="en-US" dirty="0">
                <a:latin typeface="Calibri" panose="020F0502020204030204" pitchFamily="34" charset="0"/>
                <a:cs typeface="Calibri" panose="020F0502020204030204" pitchFamily="34" charset="0"/>
              </a:rPr>
              <a:t> G and P</a:t>
            </a:r>
            <a:r>
              <a:rPr lang="en-US" baseline="-25000" dirty="0">
                <a:latin typeface="Calibri" panose="020F0502020204030204" pitchFamily="34" charset="0"/>
                <a:cs typeface="Calibri" panose="020F0502020204030204" pitchFamily="34" charset="0"/>
              </a:rPr>
              <a:t>0</a:t>
            </a:r>
            <a:r>
              <a:rPr lang="en-US" dirty="0">
                <a:latin typeface="Calibri" panose="020F0502020204030204" pitchFamily="34" charset="0"/>
                <a:cs typeface="Calibri" panose="020F0502020204030204" pitchFamily="34" charset="0"/>
              </a:rPr>
              <a:t> &lt; 2 </a:t>
            </a:r>
            <a:r>
              <a:rPr lang="en-US" dirty="0" err="1">
                <a:latin typeface="Calibri" panose="020F0502020204030204" pitchFamily="34" charset="0"/>
                <a:cs typeface="Calibri" panose="020F0502020204030204" pitchFamily="34" charset="0"/>
              </a:rPr>
              <a:t>ms</a:t>
            </a:r>
            <a:r>
              <a:rPr lang="en-US" dirty="0">
                <a:latin typeface="Calibri" panose="020F0502020204030204" pitchFamily="34" charset="0"/>
                <a:cs typeface="Calibri" panose="020F0502020204030204" pitchFamily="34" charset="0"/>
              </a:rPr>
              <a:t> </a:t>
            </a:r>
          </a:p>
          <a:p>
            <a:pPr algn="ctr">
              <a:spcBef>
                <a:spcPts val="600"/>
              </a:spcBef>
            </a:pPr>
            <a:r>
              <a:rPr lang="en-US" dirty="0">
                <a:latin typeface="Calibri" panose="020F0502020204030204" pitchFamily="34" charset="0"/>
                <a:cs typeface="Calibri" panose="020F0502020204030204" pitchFamily="34" charset="0"/>
              </a:rPr>
              <a:t>Synthesis of heavier nuclei through r-process is facilitated by combination of low </a:t>
            </a:r>
            <a:r>
              <a:rPr lang="en-US" dirty="0" err="1">
                <a:latin typeface="Calibri" panose="020F0502020204030204" pitchFamily="34" charset="0"/>
                <a:cs typeface="Calibri" panose="020F0502020204030204" pitchFamily="34" charset="0"/>
              </a:rPr>
              <a:t>S</a:t>
            </a:r>
            <a:r>
              <a:rPr lang="en-US" baseline="-25000" dirty="0" err="1">
                <a:latin typeface="Calibri" panose="020F0502020204030204" pitchFamily="34" charset="0"/>
                <a:cs typeface="Calibri" panose="020F0502020204030204" pitchFamily="34" charset="0"/>
              </a:rPr>
              <a:t>wind</a:t>
            </a:r>
            <a:r>
              <a:rPr lang="en-US" dirty="0">
                <a:latin typeface="Calibri" panose="020F0502020204030204" pitchFamily="34" charset="0"/>
                <a:cs typeface="Calibri" panose="020F0502020204030204" pitchFamily="34" charset="0"/>
              </a:rPr>
              <a:t> and </a:t>
            </a:r>
            <a:r>
              <a:rPr lang="en-US" dirty="0" err="1">
                <a:latin typeface="Calibri" panose="020F0502020204030204" pitchFamily="34" charset="0"/>
                <a:cs typeface="Calibri" panose="020F0502020204030204" pitchFamily="34" charset="0"/>
              </a:rPr>
              <a:t>τ</a:t>
            </a:r>
            <a:r>
              <a:rPr lang="en-US" baseline="-25000" dirty="0" err="1">
                <a:latin typeface="Calibri" panose="020F0502020204030204" pitchFamily="34" charset="0"/>
                <a:cs typeface="Calibri" panose="020F0502020204030204" pitchFamily="34" charset="0"/>
              </a:rPr>
              <a:t>exp</a:t>
            </a:r>
            <a:r>
              <a:rPr lang="en-US" dirty="0">
                <a:latin typeface="Calibri" panose="020F0502020204030204" pitchFamily="34" charset="0"/>
                <a:cs typeface="Calibri" panose="020F0502020204030204" pitchFamily="34" charset="0"/>
              </a:rPr>
              <a:t> in magnetised outflows</a:t>
            </a:r>
          </a:p>
        </p:txBody>
      </p:sp>
      <p:pic>
        <p:nvPicPr>
          <p:cNvPr id="11" name="Picture 10"/>
          <p:cNvPicPr>
            <a:picLocks noChangeAspect="1"/>
          </p:cNvPicPr>
          <p:nvPr/>
        </p:nvPicPr>
        <p:blipFill>
          <a:blip r:embed="rId8"/>
          <a:stretch>
            <a:fillRect/>
          </a:stretch>
        </p:blipFill>
        <p:spPr>
          <a:xfrm>
            <a:off x="8007480" y="1074901"/>
            <a:ext cx="3922505" cy="610882"/>
          </a:xfrm>
          <a:prstGeom prst="rect">
            <a:avLst/>
          </a:prstGeom>
        </p:spPr>
      </p:pic>
    </p:spTree>
    <p:extLst>
      <p:ext uri="{BB962C8B-B14F-4D97-AF65-F5344CB8AC3E}">
        <p14:creationId xmlns:p14="http://schemas.microsoft.com/office/powerpoint/2010/main" val="149283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1104899" y="521883"/>
            <a:ext cx="9729495" cy="1158392"/>
          </a:xfrm>
        </p:spPr>
        <p:txBody>
          <a:bodyPr>
            <a:normAutofit/>
          </a:bodyPr>
          <a:lstStyle/>
          <a:p>
            <a:r>
              <a:rPr lang="en-US" sz="4200" dirty="0" err="1">
                <a:solidFill>
                  <a:srgbClr val="FFFF00"/>
                </a:solidFill>
                <a:latin typeface="Arial" panose="020B0604020202020204" pitchFamily="34" charset="0"/>
                <a:cs typeface="Arial" panose="020B0604020202020204" pitchFamily="34" charset="0"/>
              </a:rPr>
              <a:t>SkyNet</a:t>
            </a:r>
            <a:r>
              <a:rPr lang="en-US" sz="4200" dirty="0">
                <a:solidFill>
                  <a:srgbClr val="FFFF00"/>
                </a:solidFill>
                <a:latin typeface="Arial" panose="020B0604020202020204" pitchFamily="34" charset="0"/>
                <a:cs typeface="Arial" panose="020B0604020202020204" pitchFamily="34" charset="0"/>
              </a:rPr>
              <a:t>: Nuclear reaction network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104899" y="1733550"/>
                <a:ext cx="9944099" cy="4267199"/>
              </a:xfrm>
            </p:spPr>
            <p:txBody>
              <a:bodyPr>
                <a:normAutofit fontScale="92500" lnSpcReduction="20000"/>
              </a:bodyPr>
              <a:lstStyle/>
              <a:p>
                <a:pPr>
                  <a:spcAft>
                    <a:spcPts val="600"/>
                  </a:spcAft>
                </a:pPr>
                <a:r>
                  <a:rPr lang="en-US" sz="2800" dirty="0">
                    <a:latin typeface="Calibri" panose="020F0502020204030204" pitchFamily="34" charset="0"/>
                    <a:cs typeface="Calibri" panose="020F0502020204030204" pitchFamily="34" charset="0"/>
                  </a:rPr>
                  <a:t>Inputs are astrophysical environment data:</a:t>
                </a:r>
              </a:p>
              <a:p>
                <a:pPr marL="571500" lvl="1" indent="-342900">
                  <a:spcAft>
                    <a:spcPts val="600"/>
                  </a:spcAft>
                  <a:buFont typeface="Wingdings" charset="2"/>
                  <a:buChar char="Ø"/>
                </a:pPr>
                <a:r>
                  <a:rPr lang="en-US" sz="2400" dirty="0">
                    <a:latin typeface="Calibri" panose="020F0502020204030204" pitchFamily="34" charset="0"/>
                    <a:cs typeface="Calibri" panose="020F0502020204030204" pitchFamily="34" charset="0"/>
                  </a:rPr>
                  <a:t>Density (t)</a:t>
                </a:r>
              </a:p>
              <a:p>
                <a:pPr marL="571500" lvl="1" indent="-342900">
                  <a:spcAft>
                    <a:spcPts val="600"/>
                  </a:spcAft>
                  <a:buFont typeface="Wingdings" charset="2"/>
                  <a:buChar char="Ø"/>
                </a:pPr>
                <a:r>
                  <a:rPr lang="en-US" sz="2400" dirty="0">
                    <a:latin typeface="Calibri" panose="020F0502020204030204" pitchFamily="34" charset="0"/>
                    <a:cs typeface="Calibri" panose="020F0502020204030204" pitchFamily="34" charset="0"/>
                  </a:rPr>
                  <a:t>Temperature (t)</a:t>
                </a:r>
              </a:p>
              <a:p>
                <a:pPr marL="571500" lvl="1" indent="-342900">
                  <a:spcAft>
                    <a:spcPts val="600"/>
                  </a:spcAft>
                  <a:buFont typeface="Wingdings" charset="2"/>
                  <a:buChar char="Ø"/>
                </a:pPr>
                <a:r>
                  <a:rPr lang="en-US" sz="2400" dirty="0">
                    <a:latin typeface="Calibri" panose="020F0502020204030204" pitchFamily="34" charset="0"/>
                    <a:cs typeface="Calibri" panose="020F0502020204030204" pitchFamily="34" charset="0"/>
                  </a:rPr>
                  <a:t>Electron fraction</a:t>
                </a:r>
              </a:p>
              <a:p>
                <a:pPr>
                  <a:spcAft>
                    <a:spcPts val="600"/>
                  </a:spcAft>
                </a:pPr>
                <a:r>
                  <a:rPr lang="en-US" sz="2800" dirty="0">
                    <a:latin typeface="Calibri" panose="020F0502020204030204" pitchFamily="34" charset="0"/>
                    <a:cs typeface="Calibri" panose="020F0502020204030204" pitchFamily="34" charset="0"/>
                  </a:rPr>
                  <a:t>Provided </a:t>
                </a:r>
                <a14:m>
                  <m:oMath xmlns:m="http://schemas.openxmlformats.org/officeDocument/2006/math">
                    <m:r>
                      <a:rPr lang="en-US" sz="2800" i="1">
                        <a:latin typeface="Cambria Math" panose="02040503050406030204" pitchFamily="18" charset="0"/>
                        <a:ea typeface="Cambria Math" panose="02040503050406030204" pitchFamily="18" charset="0"/>
                      </a:rPr>
                      <m:t>𝜌</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𝑡</m:t>
                        </m:r>
                      </m:e>
                    </m:d>
                  </m:oMath>
                </a14:m>
                <a:r>
                  <a:rPr lang="en-US" sz="2800" dirty="0">
                    <a:latin typeface="Calibri" panose="020F0502020204030204" pitchFamily="34" charset="0"/>
                    <a:cs typeface="Calibri" panose="020F0502020204030204" pitchFamily="34" charset="0"/>
                  </a:rPr>
                  <a:t> and </a:t>
                </a:r>
                <a14:m>
                  <m:oMath xmlns:m="http://schemas.openxmlformats.org/officeDocument/2006/math">
                    <m:r>
                      <a:rPr lang="en-US" sz="2800" i="1">
                        <a:latin typeface="Cambria Math" panose="02040503050406030204" pitchFamily="18" charset="0"/>
                        <a:ea typeface="Cambria Math" panose="02040503050406030204" pitchFamily="18" charset="0"/>
                      </a:rPr>
                      <m:t>𝑇</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𝑡</m:t>
                        </m:r>
                      </m:e>
                    </m:d>
                  </m:oMath>
                </a14:m>
                <a:r>
                  <a:rPr lang="en-US" sz="2800" dirty="0">
                    <a:latin typeface="Calibri" panose="020F0502020204030204" pitchFamily="34" charset="0"/>
                    <a:cs typeface="Calibri" panose="020F0502020204030204" pitchFamily="34" charset="0"/>
                  </a:rPr>
                  <a:t> are sufficiently high, nucleosynthesis yields are primarily determined by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𝑌</m:t>
                        </m:r>
                      </m:e>
                      <m:sub>
                        <m:r>
                          <a:rPr lang="en-US" sz="2800" i="1">
                            <a:latin typeface="Cambria Math" panose="02040503050406030204" pitchFamily="18" charset="0"/>
                            <a:ea typeface="Cambria Math" panose="02040503050406030204" pitchFamily="18" charset="0"/>
                          </a:rPr>
                          <m:t>𝑒</m:t>
                        </m:r>
                      </m:sub>
                    </m:sSub>
                    <m:r>
                      <a:rPr lang="en-US" sz="2800" i="1">
                        <a:latin typeface="Cambria Math" charset="0"/>
                        <a:ea typeface="Cambria Math" panose="02040503050406030204" pitchFamily="18" charset="0"/>
                      </a:rPr>
                      <m:t> </m:t>
                    </m:r>
                  </m:oMath>
                </a14:m>
                <a:endParaRPr lang="en-US" sz="2800" dirty="0">
                  <a:latin typeface="Calibri" panose="020F0502020204030204" pitchFamily="34" charset="0"/>
                  <a:cs typeface="Calibri" panose="020F0502020204030204" pitchFamily="34" charset="0"/>
                </a:endParaRPr>
              </a:p>
              <a:p>
                <a:pPr>
                  <a:spcAft>
                    <a:spcPts val="600"/>
                  </a:spcAft>
                </a:pPr>
                <a:r>
                  <a:rPr lang="en-US" sz="2800" dirty="0">
                    <a:latin typeface="Calibri" panose="020F0502020204030204" pitchFamily="34" charset="0"/>
                    <a:cs typeface="Calibri" panose="020F0502020204030204" pitchFamily="34" charset="0"/>
                  </a:rPr>
                  <a:t>~8,000 nuclei with library of ~100,000 reactions</a:t>
                </a:r>
              </a:p>
              <a:p>
                <a:pPr>
                  <a:spcAft>
                    <a:spcPts val="600"/>
                  </a:spcAft>
                </a:pPr>
                <a:r>
                  <a:rPr lang="en-US" sz="2800" dirty="0">
                    <a:latin typeface="Calibri" panose="020F0502020204030204" pitchFamily="34" charset="0"/>
                    <a:cs typeface="Calibri" panose="020F0502020204030204" pitchFamily="34" charset="0"/>
                  </a:rPr>
                  <a:t>Can make precise predictions for elemental abundance distributions</a:t>
                </a:r>
              </a:p>
            </p:txBody>
          </p:sp>
        </mc:Choice>
        <mc:Fallback xmlns="">
          <p:sp>
            <p:nvSpPr>
              <p:cNvPr id="3" name="Content Placeholder 2">
                <a:extLst>
                  <a:ext uri="{FF2B5EF4-FFF2-40B4-BE49-F238E27FC236}">
                    <a16:creationId xmlns:a16="http://schemas.microsoft.com/office/drawing/2014/main" id="{E7916CD9-D4D3-2F9B-1933-A8A68FA0C3DF}"/>
                  </a:ext>
                </a:extLst>
              </p:cNvPr>
              <p:cNvSpPr>
                <a:spLocks noGrp="1" noRot="1" noChangeAspect="1" noMove="1" noResize="1" noEditPoints="1" noAdjustHandles="1" noChangeArrowheads="1" noChangeShapeType="1" noTextEdit="1"/>
              </p:cNvSpPr>
              <p:nvPr>
                <p:ph idx="1"/>
              </p:nvPr>
            </p:nvSpPr>
            <p:spPr>
              <a:xfrm>
                <a:off x="1104899" y="1733550"/>
                <a:ext cx="9944099" cy="4267199"/>
              </a:xfrm>
              <a:blipFill>
                <a:blip r:embed="rId3"/>
                <a:stretch>
                  <a:fillRect l="-893" t="-1187" r="-1148"/>
                </a:stretch>
              </a:blipFill>
            </p:spPr>
            <p:txBody>
              <a:bodyPr/>
              <a:lstStyle/>
              <a:p>
                <a:r>
                  <a:rPr lang="en-US">
                    <a:noFill/>
                  </a:rPr>
                  <a:t> </a:t>
                </a:r>
              </a:p>
            </p:txBody>
          </p:sp>
        </mc:Fallback>
      </mc:AlternateContent>
      <p:pic>
        <p:nvPicPr>
          <p:cNvPr id="9" name="Picture 4" descr="SkyNet logo">
            <a:extLst>
              <a:ext uri="{FF2B5EF4-FFF2-40B4-BE49-F238E27FC236}">
                <a16:creationId xmlns:a16="http://schemas.microsoft.com/office/drawing/2014/main" id="{8A896D60-DBF1-1AC6-D7DB-7FD190EB8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060" y="1840100"/>
            <a:ext cx="3099334" cy="1673641"/>
          </a:xfrm>
          <a:prstGeom prst="rect">
            <a:avLst/>
          </a:prstGeom>
          <a:solidFill>
            <a:schemeClr val="tx1"/>
          </a:solidFill>
        </p:spPr>
      </p:pic>
    </p:spTree>
    <p:extLst>
      <p:ext uri="{BB962C8B-B14F-4D97-AF65-F5344CB8AC3E}">
        <p14:creationId xmlns:p14="http://schemas.microsoft.com/office/powerpoint/2010/main" val="1971563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682398" y="1272949"/>
                <a:ext cx="10151995" cy="3567118"/>
              </a:xfrm>
            </p:spPr>
            <p:txBody>
              <a:bodyPr>
                <a:normAutofit/>
              </a:bodyPr>
              <a:lstStyle/>
              <a:p>
                <a14:m>
                  <m:oMath xmlns:m="http://schemas.openxmlformats.org/officeDocument/2006/math">
                    <m:r>
                      <a:rPr lang="en-US" sz="2200" i="1" smtClean="0">
                        <a:latin typeface="Cambria Math" panose="02040503050406030204" pitchFamily="18" charset="0"/>
                        <a:ea typeface="Cambria Math" panose="02040503050406030204" pitchFamily="18" charset="0"/>
                      </a:rPr>
                      <m:t>𝜌</m:t>
                    </m:r>
                    <m:d>
                      <m:dPr>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𝑡</m:t>
                        </m:r>
                      </m:e>
                    </m:d>
                    <m:r>
                      <a:rPr lang="en-US" sz="2200" b="0" i="1" smtClean="0">
                        <a:latin typeface="Cambria Math" panose="02040503050406030204" pitchFamily="18" charset="0"/>
                        <a:ea typeface="Cambria Math" panose="02040503050406030204" pitchFamily="18" charset="0"/>
                      </a:rPr>
                      <m:t>, </m:t>
                    </m:r>
                    <m:r>
                      <a:rPr lang="en-US" sz="2200" b="0" i="1" smtClean="0">
                        <a:latin typeface="Cambria Math" panose="02040503050406030204" pitchFamily="18" charset="0"/>
                        <a:ea typeface="Cambria Math" panose="02040503050406030204" pitchFamily="18" charset="0"/>
                      </a:rPr>
                      <m:t>𝑇</m:t>
                    </m:r>
                    <m:d>
                      <m:dPr>
                        <m:ctrlPr>
                          <a:rPr lang="en-US" sz="2200" b="0" i="1" smtClean="0">
                            <a:latin typeface="Cambria Math" panose="02040503050406030204" pitchFamily="18" charset="0"/>
                            <a:ea typeface="Cambria Math" panose="02040503050406030204" pitchFamily="18" charset="0"/>
                          </a:rPr>
                        </m:ctrlPr>
                      </m:dPr>
                      <m:e>
                        <m:r>
                          <a:rPr lang="en-US" sz="2200" b="0" i="1" smtClean="0">
                            <a:latin typeface="Cambria Math" panose="02040503050406030204" pitchFamily="18" charset="0"/>
                            <a:ea typeface="Cambria Math" panose="02040503050406030204" pitchFamily="18" charset="0"/>
                          </a:rPr>
                          <m:t>𝑡</m:t>
                        </m:r>
                      </m:e>
                    </m:d>
                    <m:r>
                      <a:rPr lang="en-US" sz="2200" b="0" i="1" smtClean="0">
                        <a:latin typeface="Cambria Math" panose="02040503050406030204" pitchFamily="18" charset="0"/>
                        <a:ea typeface="Cambria Math" panose="02040503050406030204" pitchFamily="18" charset="0"/>
                      </a:rPr>
                      <m:t>, </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𝑌</m:t>
                        </m:r>
                      </m:e>
                      <m:sub>
                        <m:r>
                          <a:rPr lang="en-US" sz="2200" b="0" i="1" smtClean="0">
                            <a:latin typeface="Cambria Math" panose="02040503050406030204" pitchFamily="18" charset="0"/>
                            <a:ea typeface="Cambria Math" panose="02040503050406030204" pitchFamily="18" charset="0"/>
                          </a:rPr>
                          <m:t>𝑒</m:t>
                        </m:r>
                      </m:sub>
                    </m:sSub>
                  </m:oMath>
                </a14:m>
                <a:r>
                  <a:rPr lang="en-US" sz="2200" dirty="0">
                    <a:latin typeface="Calibri" panose="020F0502020204030204" pitchFamily="34" charset="0"/>
                    <a:cs typeface="Calibri" panose="020F0502020204030204" pitchFamily="34" charset="0"/>
                  </a:rPr>
                  <a:t> for </a:t>
                </a:r>
                <a:r>
                  <a:rPr lang="en-US" sz="2200" dirty="0" err="1">
                    <a:latin typeface="Calibri" panose="020F0502020204030204" pitchFamily="34" charset="0"/>
                    <a:cs typeface="Calibri" panose="020F0502020204030204" pitchFamily="34" charset="0"/>
                  </a:rPr>
                  <a:t>SkyNet</a:t>
                </a:r>
                <a:r>
                  <a:rPr lang="en-US" sz="2200" dirty="0">
                    <a:latin typeface="Calibri" panose="020F0502020204030204" pitchFamily="34" charset="0"/>
                    <a:cs typeface="Calibri" panose="020F0502020204030204" pitchFamily="34" charset="0"/>
                  </a:rPr>
                  <a:t> are calculated from initial model conditions</a:t>
                </a:r>
              </a:p>
            </p:txBody>
          </p:sp>
        </mc:Choice>
        <mc:Fallback xmlns="">
          <p:sp>
            <p:nvSpPr>
              <p:cNvPr id="3" name="Content Placeholder 2">
                <a:extLst>
                  <a:ext uri="{FF2B5EF4-FFF2-40B4-BE49-F238E27FC236}">
                    <a16:creationId xmlns:a16="http://schemas.microsoft.com/office/drawing/2014/main" id="{E7916CD9-D4D3-2F9B-1933-A8A68FA0C3DF}"/>
                  </a:ext>
                </a:extLst>
              </p:cNvPr>
              <p:cNvSpPr>
                <a:spLocks noGrp="1" noRot="1" noChangeAspect="1" noMove="1" noResize="1" noEditPoints="1" noAdjustHandles="1" noChangeArrowheads="1" noChangeShapeType="1" noTextEdit="1"/>
              </p:cNvSpPr>
              <p:nvPr>
                <p:ph idx="1"/>
              </p:nvPr>
            </p:nvSpPr>
            <p:spPr>
              <a:xfrm>
                <a:off x="682398" y="1272949"/>
                <a:ext cx="10151995" cy="3567118"/>
              </a:xfrm>
              <a:blipFill>
                <a:blip r:embed="rId3"/>
                <a:stretch>
                  <a:fillRect l="-625"/>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0497BD80-6262-9077-170E-49F8F05A93B6}"/>
              </a:ext>
            </a:extLst>
          </p:cNvPr>
          <p:cNvSpPr txBox="1">
            <a:spLocks/>
          </p:cNvSpPr>
          <p:nvPr/>
        </p:nvSpPr>
        <p:spPr>
          <a:xfrm>
            <a:off x="682398" y="0"/>
            <a:ext cx="9803704"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Protomagnetar wind nucleosynthesis</a:t>
            </a:r>
          </a:p>
        </p:txBody>
      </p:sp>
      <p:sp>
        <p:nvSpPr>
          <p:cNvPr id="14" name="TextBox 13">
            <a:extLst>
              <a:ext uri="{FF2B5EF4-FFF2-40B4-BE49-F238E27FC236}">
                <a16:creationId xmlns:a16="http://schemas.microsoft.com/office/drawing/2014/main" id="{5F54C74D-32E5-E60B-D7DD-2D8D9F482714}"/>
              </a:ext>
            </a:extLst>
          </p:cNvPr>
          <p:cNvSpPr txBox="1"/>
          <p:nvPr/>
        </p:nvSpPr>
        <p:spPr>
          <a:xfrm flipH="1">
            <a:off x="2244677" y="1932313"/>
            <a:ext cx="1692000" cy="307777"/>
          </a:xfrm>
          <a:prstGeom prst="rect">
            <a:avLst/>
          </a:prstGeom>
          <a:solidFill>
            <a:schemeClr val="tx1"/>
          </a:solidFill>
          <a:ln w="28575">
            <a:solidFill>
              <a:srgbClr val="FFC000"/>
            </a:solidFill>
          </a:ln>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~Fe, Ni-like, peak</a:t>
            </a:r>
          </a:p>
        </p:txBody>
      </p:sp>
      <p:sp>
        <p:nvSpPr>
          <p:cNvPr id="15" name="TextBox 14">
            <a:extLst>
              <a:ext uri="{FF2B5EF4-FFF2-40B4-BE49-F238E27FC236}">
                <a16:creationId xmlns:a16="http://schemas.microsoft.com/office/drawing/2014/main" id="{8B8C7B51-5B85-3902-5EA5-43C567E908B2}"/>
              </a:ext>
            </a:extLst>
          </p:cNvPr>
          <p:cNvSpPr txBox="1"/>
          <p:nvPr/>
        </p:nvSpPr>
        <p:spPr>
          <a:xfrm flipH="1">
            <a:off x="4518590" y="1902431"/>
            <a:ext cx="1188000" cy="307777"/>
          </a:xfrm>
          <a:prstGeom prst="rect">
            <a:avLst/>
          </a:prstGeom>
          <a:solidFill>
            <a:schemeClr val="tx1"/>
          </a:solidFill>
          <a:ln w="28575">
            <a:solidFill>
              <a:srgbClr val="FFC000"/>
            </a:solidFill>
          </a:ln>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~Sr, Y, peak</a:t>
            </a:r>
          </a:p>
        </p:txBody>
      </p:sp>
      <p:sp>
        <p:nvSpPr>
          <p:cNvPr id="41" name="TextBox 40">
            <a:extLst>
              <a:ext uri="{FF2B5EF4-FFF2-40B4-BE49-F238E27FC236}">
                <a16:creationId xmlns:a16="http://schemas.microsoft.com/office/drawing/2014/main" id="{11FF7B34-67AC-F4A9-C978-96F6955F71E4}"/>
              </a:ext>
            </a:extLst>
          </p:cNvPr>
          <p:cNvSpPr txBox="1"/>
          <p:nvPr/>
        </p:nvSpPr>
        <p:spPr>
          <a:xfrm>
            <a:off x="8581292" y="6228970"/>
            <a:ext cx="2646212" cy="307777"/>
          </a:xfrm>
          <a:prstGeom prst="rect">
            <a:avLst/>
          </a:prstGeom>
          <a:noFill/>
        </p:spPr>
        <p:txBody>
          <a:bodyPr wrap="square" rtlCol="0">
            <a:spAutoFit/>
          </a:bodyPr>
          <a:lstStyle/>
          <a:p>
            <a:r>
              <a:rPr lang="en-US" sz="1400" dirty="0" err="1">
                <a:solidFill>
                  <a:schemeClr val="accent1"/>
                </a:solidFill>
                <a:latin typeface="Arial" panose="020B0604020202020204" pitchFamily="34" charset="0"/>
              </a:rPr>
              <a:t>Ekanger</a:t>
            </a:r>
            <a:r>
              <a:rPr lang="en-US" sz="1400" dirty="0">
                <a:solidFill>
                  <a:schemeClr val="accent1"/>
                </a:solidFill>
                <a:latin typeface="Arial" panose="020B0604020202020204" pitchFamily="34" charset="0"/>
              </a:rPr>
              <a:t>, </a:t>
            </a:r>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&amp; Horiuchi 2022</a:t>
            </a:r>
            <a:endParaRPr lang="en-US" sz="1400" dirty="0">
              <a:solidFill>
                <a:schemeClr val="accent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333" y="2309361"/>
            <a:ext cx="4432060" cy="29435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607" y="2309361"/>
            <a:ext cx="4564590" cy="2943575"/>
          </a:xfrm>
          <a:prstGeom prst="rect">
            <a:avLst/>
          </a:prstGeom>
        </p:spPr>
      </p:pic>
      <p:sp>
        <p:nvSpPr>
          <p:cNvPr id="44" name="TextBox 43">
            <a:extLst>
              <a:ext uri="{FF2B5EF4-FFF2-40B4-BE49-F238E27FC236}">
                <a16:creationId xmlns:a16="http://schemas.microsoft.com/office/drawing/2014/main" id="{8B8C7B51-5B85-3902-5EA5-43C567E908B2}"/>
              </a:ext>
            </a:extLst>
          </p:cNvPr>
          <p:cNvSpPr txBox="1"/>
          <p:nvPr/>
        </p:nvSpPr>
        <p:spPr>
          <a:xfrm flipH="1">
            <a:off x="4788000" y="4932000"/>
            <a:ext cx="828000" cy="307777"/>
          </a:xfrm>
          <a:prstGeom prst="rect">
            <a:avLst/>
          </a:prstGeom>
          <a:solidFill>
            <a:schemeClr val="tx1"/>
          </a:solidFill>
          <a:ln w="28575">
            <a:solidFill>
              <a:srgbClr val="FFC000"/>
            </a:solidFill>
          </a:ln>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Mo, Ru</a:t>
            </a:r>
          </a:p>
        </p:txBody>
      </p:sp>
      <p:cxnSp>
        <p:nvCxnSpPr>
          <p:cNvPr id="7" name="Straight Connector 6"/>
          <p:cNvCxnSpPr/>
          <p:nvPr/>
        </p:nvCxnSpPr>
        <p:spPr>
          <a:xfrm>
            <a:off x="11770468" y="856034"/>
            <a:ext cx="0" cy="38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59133" y="2270867"/>
            <a:ext cx="423369" cy="7856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a:endCxn id="44" idx="0"/>
          </p:cNvCxnSpPr>
          <p:nvPr/>
        </p:nvCxnSpPr>
        <p:spPr>
          <a:xfrm>
            <a:off x="4788000" y="3208713"/>
            <a:ext cx="414000" cy="17232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44113" y="2222823"/>
            <a:ext cx="733815" cy="71292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8030222" y="2230560"/>
            <a:ext cx="432134" cy="82594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F54C74D-32E5-E60B-D7DD-2D8D9F482714}"/>
              </a:ext>
            </a:extLst>
          </p:cNvPr>
          <p:cNvSpPr txBox="1"/>
          <p:nvPr/>
        </p:nvSpPr>
        <p:spPr>
          <a:xfrm flipH="1">
            <a:off x="7224414" y="1923540"/>
            <a:ext cx="1692000" cy="307777"/>
          </a:xfrm>
          <a:prstGeom prst="rect">
            <a:avLst/>
          </a:prstGeom>
          <a:solidFill>
            <a:schemeClr val="tx1"/>
          </a:solidFill>
          <a:ln w="28575">
            <a:solidFill>
              <a:srgbClr val="FFC000"/>
            </a:solidFill>
          </a:ln>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~Fe, Ni-like, peak</a:t>
            </a:r>
          </a:p>
        </p:txBody>
      </p:sp>
      <p:sp>
        <p:nvSpPr>
          <p:cNvPr id="57" name="TextBox 56">
            <a:extLst>
              <a:ext uri="{FF2B5EF4-FFF2-40B4-BE49-F238E27FC236}">
                <a16:creationId xmlns:a16="http://schemas.microsoft.com/office/drawing/2014/main" id="{3D814E8A-94EA-D36D-B057-612CFD9EE8CD}"/>
              </a:ext>
            </a:extLst>
          </p:cNvPr>
          <p:cNvSpPr txBox="1"/>
          <p:nvPr/>
        </p:nvSpPr>
        <p:spPr>
          <a:xfrm>
            <a:off x="792000" y="5292000"/>
            <a:ext cx="10612228" cy="369332"/>
          </a:xfrm>
          <a:prstGeom prst="rect">
            <a:avLst/>
          </a:prstGeom>
          <a:noFill/>
          <a:ln>
            <a:noFill/>
          </a:ln>
        </p:spPr>
        <p:txBody>
          <a:bodyPr wrap="square" rtlCol="0">
            <a:spAutoFit/>
          </a:bodyPr>
          <a:lstStyle/>
          <a:p>
            <a:pPr>
              <a:spcBef>
                <a:spcPts val="600"/>
              </a:spcBef>
            </a:pPr>
            <a:r>
              <a:rPr lang="en-US" b="1" dirty="0" err="1">
                <a:solidFill>
                  <a:srgbClr val="FFC000"/>
                </a:solidFill>
                <a:latin typeface="Calibri" panose="020F0502020204030204" pitchFamily="34" charset="0"/>
                <a:cs typeface="Calibri" panose="020F0502020204030204" pitchFamily="34" charset="0"/>
              </a:rPr>
              <a:t>t</a:t>
            </a:r>
            <a:r>
              <a:rPr lang="en-US" b="1" baseline="-25000" dirty="0" err="1">
                <a:solidFill>
                  <a:srgbClr val="FFC000"/>
                </a:solidFill>
                <a:latin typeface="Calibri" panose="020F0502020204030204" pitchFamily="34" charset="0"/>
                <a:cs typeface="Calibri" panose="020F0502020204030204" pitchFamily="34" charset="0"/>
              </a:rPr>
              <a:t>start</a:t>
            </a:r>
            <a:r>
              <a:rPr lang="en-US" dirty="0">
                <a:solidFill>
                  <a:srgbClr val="FFC00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0.5 sec, </a:t>
            </a:r>
            <a:r>
              <a:rPr lang="en-US" b="1" dirty="0" err="1">
                <a:solidFill>
                  <a:srgbClr val="FFC000"/>
                </a:solidFill>
                <a:latin typeface="Calibri" panose="020F0502020204030204" pitchFamily="34" charset="0"/>
                <a:cs typeface="Calibri" panose="020F0502020204030204" pitchFamily="34" charset="0"/>
              </a:rPr>
              <a:t>t</a:t>
            </a:r>
            <a:r>
              <a:rPr lang="en-US" b="1" baseline="-25000" dirty="0" err="1">
                <a:solidFill>
                  <a:srgbClr val="FFC000"/>
                </a:solidFill>
                <a:latin typeface="Calibri" panose="020F0502020204030204" pitchFamily="34" charset="0"/>
                <a:cs typeface="Calibri" panose="020F0502020204030204" pitchFamily="34" charset="0"/>
              </a:rPr>
              <a:t>bo</a:t>
            </a:r>
            <a:r>
              <a:rPr lang="en-US" dirty="0">
                <a:solidFill>
                  <a:srgbClr val="FFC00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breakout time, </a:t>
            </a:r>
            <a:r>
              <a:rPr lang="en-US" b="1" dirty="0" err="1">
                <a:solidFill>
                  <a:srgbClr val="FFC000"/>
                </a:solidFill>
                <a:latin typeface="Calibri" panose="020F0502020204030204" pitchFamily="34" charset="0"/>
                <a:cs typeface="Calibri" panose="020F0502020204030204" pitchFamily="34" charset="0"/>
              </a:rPr>
              <a:t>t</a:t>
            </a:r>
            <a:r>
              <a:rPr lang="en-US" b="1" baseline="-25000" dirty="0" err="1">
                <a:solidFill>
                  <a:srgbClr val="FFC000"/>
                </a:solidFill>
                <a:latin typeface="Calibri" panose="020F0502020204030204" pitchFamily="34" charset="0"/>
                <a:cs typeface="Calibri" panose="020F0502020204030204" pitchFamily="34" charset="0"/>
              </a:rPr>
              <a:t>ɣ,dis</a:t>
            </a:r>
            <a:r>
              <a:rPr lang="en-US" dirty="0">
                <a:solidFill>
                  <a:srgbClr val="FFC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time when τ</a:t>
            </a:r>
            <a:r>
              <a:rPr lang="en-US" baseline="-25000" dirty="0">
                <a:latin typeface="Calibri" panose="020F0502020204030204" pitchFamily="34" charset="0"/>
                <a:cs typeface="Calibri" panose="020F0502020204030204" pitchFamily="34" charset="0"/>
              </a:rPr>
              <a:t>Aɣ</a:t>
            </a:r>
            <a:r>
              <a:rPr lang="en-US" dirty="0">
                <a:latin typeface="Calibri" panose="020F0502020204030204" pitchFamily="34" charset="0"/>
                <a:cs typeface="Calibri" panose="020F0502020204030204" pitchFamily="34" charset="0"/>
              </a:rPr>
              <a:t>~1, </a:t>
            </a:r>
            <a:r>
              <a:rPr lang="en-US" b="1" dirty="0" err="1">
                <a:solidFill>
                  <a:srgbClr val="FFC000"/>
                </a:solidFill>
                <a:latin typeface="Calibri" panose="020F0502020204030204" pitchFamily="34" charset="0"/>
                <a:cs typeface="Calibri" panose="020F0502020204030204" pitchFamily="34" charset="0"/>
              </a:rPr>
              <a:t>t</a:t>
            </a:r>
            <a:r>
              <a:rPr lang="en-US" b="1" baseline="-25000" dirty="0" err="1">
                <a:solidFill>
                  <a:srgbClr val="FFC000"/>
                </a:solidFill>
                <a:latin typeface="Calibri" panose="020F0502020204030204" pitchFamily="34" charset="0"/>
                <a:cs typeface="Calibri" panose="020F0502020204030204" pitchFamily="34" charset="0"/>
              </a:rPr>
              <a:t>E,max</a:t>
            </a:r>
            <a:r>
              <a:rPr lang="en-US" dirty="0">
                <a:solidFill>
                  <a:srgbClr val="FFC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time when nuclei attain max energy ~ 10</a:t>
            </a:r>
            <a:r>
              <a:rPr lang="en-US" baseline="30000" dirty="0">
                <a:latin typeface="Calibri" panose="020F0502020204030204" pitchFamily="34" charset="0"/>
                <a:cs typeface="Calibri" panose="020F0502020204030204" pitchFamily="34" charset="0"/>
              </a:rPr>
              <a:t>21-22</a:t>
            </a:r>
            <a:r>
              <a:rPr lang="en-US" dirty="0">
                <a:latin typeface="Calibri" panose="020F0502020204030204" pitchFamily="34" charset="0"/>
                <a:cs typeface="Calibri" panose="020F0502020204030204" pitchFamily="34" charset="0"/>
              </a:rPr>
              <a:t> eV </a:t>
            </a:r>
          </a:p>
        </p:txBody>
      </p:sp>
      <p:sp>
        <p:nvSpPr>
          <p:cNvPr id="58" name="TextBox 57">
            <a:extLst>
              <a:ext uri="{FF2B5EF4-FFF2-40B4-BE49-F238E27FC236}">
                <a16:creationId xmlns:a16="http://schemas.microsoft.com/office/drawing/2014/main" id="{3D814E8A-94EA-D36D-B057-612CFD9EE8CD}"/>
              </a:ext>
            </a:extLst>
          </p:cNvPr>
          <p:cNvSpPr txBox="1"/>
          <p:nvPr/>
        </p:nvSpPr>
        <p:spPr>
          <a:xfrm>
            <a:off x="682399" y="5760485"/>
            <a:ext cx="10831430" cy="369332"/>
          </a:xfrm>
          <a:prstGeom prst="rect">
            <a:avLst/>
          </a:prstGeom>
          <a:noFill/>
          <a:ln>
            <a:noFill/>
          </a:ln>
        </p:spPr>
        <p:txBody>
          <a:bodyPr wrap="square" rtlCol="0">
            <a:spAutoFit/>
          </a:bodyPr>
          <a:lstStyle/>
          <a:p>
            <a:pPr>
              <a:spcBef>
                <a:spcPts val="600"/>
              </a:spcBef>
            </a:pPr>
            <a:r>
              <a:rPr lang="en-US" dirty="0">
                <a:latin typeface="Calibri" panose="020F0502020204030204" pitchFamily="34" charset="0"/>
                <a:cs typeface="Calibri" panose="020F0502020204030204" pitchFamily="34" charset="0"/>
              </a:rPr>
              <a:t>Protomagnetars can undergo some amount of heavy element nucleosynthesis or a ‘weak’ r-process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peak)</a:t>
            </a:r>
          </a:p>
        </p:txBody>
      </p:sp>
    </p:spTree>
    <p:extLst>
      <p:ext uri="{BB962C8B-B14F-4D97-AF65-F5344CB8AC3E}">
        <p14:creationId xmlns:p14="http://schemas.microsoft.com/office/powerpoint/2010/main" val="3379029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9400ADDF-736D-A459-E9F9-DA334321C36D}"/>
              </a:ext>
            </a:extLst>
          </p:cNvPr>
          <p:cNvSpPr txBox="1">
            <a:spLocks/>
          </p:cNvSpPr>
          <p:nvPr/>
        </p:nvSpPr>
        <p:spPr>
          <a:xfrm>
            <a:off x="834886" y="475038"/>
            <a:ext cx="9651215" cy="10144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3800" dirty="0">
                <a:solidFill>
                  <a:srgbClr val="FFFF00"/>
                </a:solidFill>
                <a:latin typeface="Arial" panose="020B0604020202020204" pitchFamily="34" charset="0"/>
                <a:cs typeface="Arial" panose="020B0604020202020204" pitchFamily="34" charset="0"/>
              </a:rPr>
              <a:t>Ejecta properties from NR simulations</a:t>
            </a:r>
          </a:p>
        </p:txBody>
      </p:sp>
      <p:pic>
        <p:nvPicPr>
          <p:cNvPr id="10" name="Picture 9" descr="Diagram&#10;&#10;Description automatically generated">
            <a:extLst>
              <a:ext uri="{FF2B5EF4-FFF2-40B4-BE49-F238E27FC236}">
                <a16:creationId xmlns:a16="http://schemas.microsoft.com/office/drawing/2014/main" id="{DDFE38D2-3374-98B6-AD56-B80B1C37E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7" y="1489488"/>
            <a:ext cx="10677732" cy="4088351"/>
          </a:xfrm>
          <a:prstGeom prst="rect">
            <a:avLst/>
          </a:prstGeom>
        </p:spPr>
      </p:pic>
      <p:sp>
        <p:nvSpPr>
          <p:cNvPr id="13" name="TextBox 12">
            <a:extLst>
              <a:ext uri="{FF2B5EF4-FFF2-40B4-BE49-F238E27FC236}">
                <a16:creationId xmlns:a16="http://schemas.microsoft.com/office/drawing/2014/main" id="{7BE9EBB8-5B38-1406-52E5-BAD293AEC541}"/>
              </a:ext>
            </a:extLst>
          </p:cNvPr>
          <p:cNvSpPr txBox="1"/>
          <p:nvPr/>
        </p:nvSpPr>
        <p:spPr>
          <a:xfrm>
            <a:off x="2720743" y="5577840"/>
            <a:ext cx="2861999" cy="461664"/>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BNS/BHNS mergers</a:t>
            </a:r>
          </a:p>
        </p:txBody>
      </p:sp>
      <p:sp>
        <p:nvSpPr>
          <p:cNvPr id="15" name="TextBox 14">
            <a:extLst>
              <a:ext uri="{FF2B5EF4-FFF2-40B4-BE49-F238E27FC236}">
                <a16:creationId xmlns:a16="http://schemas.microsoft.com/office/drawing/2014/main" id="{7ABF4A87-AEEB-0560-1DD0-8243209CDEFC}"/>
              </a:ext>
            </a:extLst>
          </p:cNvPr>
          <p:cNvSpPr txBox="1"/>
          <p:nvPr/>
        </p:nvSpPr>
        <p:spPr>
          <a:xfrm>
            <a:off x="7100494" y="5577840"/>
            <a:ext cx="2861999" cy="461665"/>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CCSNe</a:t>
            </a:r>
            <a:r>
              <a:rPr lang="en-US" sz="2400" dirty="0">
                <a:latin typeface="Calibri" panose="020F0502020204030204" pitchFamily="34" charset="0"/>
                <a:cs typeface="Calibri" panose="020F0502020204030204" pitchFamily="34" charset="0"/>
              </a:rPr>
              <a:t>: thermal/MR</a:t>
            </a:r>
          </a:p>
        </p:txBody>
      </p:sp>
      <p:sp>
        <p:nvSpPr>
          <p:cNvPr id="2" name="TextBox 1">
            <a:extLst>
              <a:ext uri="{FF2B5EF4-FFF2-40B4-BE49-F238E27FC236}">
                <a16:creationId xmlns:a16="http://schemas.microsoft.com/office/drawing/2014/main" id="{87E57BFC-191B-93A8-899C-E9F7FF70BD5A}"/>
              </a:ext>
            </a:extLst>
          </p:cNvPr>
          <p:cNvSpPr txBox="1"/>
          <p:nvPr/>
        </p:nvSpPr>
        <p:spPr>
          <a:xfrm>
            <a:off x="8734097" y="6203776"/>
            <a:ext cx="2456792" cy="307777"/>
          </a:xfrm>
          <a:prstGeom prst="rect">
            <a:avLst/>
          </a:prstGeom>
          <a:noFill/>
        </p:spPr>
        <p:txBody>
          <a:bodyPr wrap="square" rtlCol="0">
            <a:spAutoFit/>
          </a:bodyPr>
          <a:lstStyle/>
          <a:p>
            <a:r>
              <a:rPr lang="en-US" sz="1400" dirty="0" err="1">
                <a:solidFill>
                  <a:schemeClr val="accent1"/>
                </a:solidFill>
                <a:latin typeface="Arial" panose="020B0604020202020204" pitchFamily="34" charset="0"/>
              </a:rPr>
              <a:t>Ekanger</a:t>
            </a:r>
            <a:r>
              <a:rPr lang="en-US" sz="1400" dirty="0">
                <a:solidFill>
                  <a:schemeClr val="accent1"/>
                </a:solidFill>
                <a:latin typeface="Arial" panose="020B0604020202020204" pitchFamily="34" charset="0"/>
              </a:rPr>
              <a:t>, </a:t>
            </a:r>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Horiuchi 2023</a:t>
            </a:r>
            <a:endParaRPr lang="en-US" sz="1400" dirty="0">
              <a:solidFill>
                <a:schemeClr val="accent1"/>
              </a:solidFill>
            </a:endParaRPr>
          </a:p>
        </p:txBody>
      </p:sp>
    </p:spTree>
    <p:extLst>
      <p:ext uri="{BB962C8B-B14F-4D97-AF65-F5344CB8AC3E}">
        <p14:creationId xmlns:p14="http://schemas.microsoft.com/office/powerpoint/2010/main" val="223992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9AFEC5-330D-91FE-8BE9-108B112BAE37}"/>
              </a:ext>
            </a:extLst>
          </p:cNvPr>
          <p:cNvSpPr txBox="1">
            <a:spLocks/>
          </p:cNvSpPr>
          <p:nvPr/>
        </p:nvSpPr>
        <p:spPr>
          <a:xfrm>
            <a:off x="834886" y="475038"/>
            <a:ext cx="9651215" cy="10144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3800" dirty="0">
                <a:solidFill>
                  <a:srgbClr val="FFFF00"/>
                </a:solidFill>
                <a:latin typeface="Arial" panose="020B0604020202020204" pitchFamily="34" charset="0"/>
                <a:cs typeface="Arial" panose="020B0604020202020204" pitchFamily="34" charset="0"/>
              </a:rPr>
              <a:t>Ejecta properties from NR simulations</a:t>
            </a:r>
          </a:p>
        </p:txBody>
      </p:sp>
      <p:pic>
        <p:nvPicPr>
          <p:cNvPr id="7" name="Picture 6" descr="A table with numbers and symbols&#10;&#10;Description automatically generated">
            <a:extLst>
              <a:ext uri="{FF2B5EF4-FFF2-40B4-BE49-F238E27FC236}">
                <a16:creationId xmlns:a16="http://schemas.microsoft.com/office/drawing/2014/main" id="{C5EC350B-E7EC-1921-978A-CCC118945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00" y="1489489"/>
            <a:ext cx="11570200" cy="3096799"/>
          </a:xfrm>
          <a:prstGeom prst="rect">
            <a:avLst/>
          </a:prstGeom>
        </p:spPr>
      </p:pic>
      <p:sp>
        <p:nvSpPr>
          <p:cNvPr id="8" name="TextBox 7">
            <a:extLst>
              <a:ext uri="{FF2B5EF4-FFF2-40B4-BE49-F238E27FC236}">
                <a16:creationId xmlns:a16="http://schemas.microsoft.com/office/drawing/2014/main" id="{2A028CA1-86F5-25CC-E759-475391A4D653}"/>
              </a:ext>
            </a:extLst>
          </p:cNvPr>
          <p:cNvSpPr txBox="1"/>
          <p:nvPr/>
        </p:nvSpPr>
        <p:spPr>
          <a:xfrm>
            <a:off x="948773" y="4706791"/>
            <a:ext cx="10932327" cy="1384995"/>
          </a:xfrm>
          <a:prstGeom prst="rect">
            <a:avLst/>
          </a:prstGeom>
          <a:noFill/>
        </p:spPr>
        <p:txBody>
          <a:bodyPr wrap="square" rtlCol="0">
            <a:spAutoFit/>
          </a:bodyPr>
          <a:lstStyle/>
          <a:p>
            <a:r>
              <a:rPr lang="en-US" sz="2100" b="1" dirty="0">
                <a:solidFill>
                  <a:srgbClr val="FF0000"/>
                </a:solidFill>
                <a:latin typeface="Calibri" panose="020F0502020204030204" pitchFamily="34" charset="0"/>
                <a:cs typeface="Calibri" panose="020F0502020204030204" pitchFamily="34" charset="0"/>
              </a:rPr>
              <a:t>BNS</a:t>
            </a:r>
            <a:r>
              <a:rPr lang="en-US" sz="2100"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Just+2015, </a:t>
            </a:r>
            <a:r>
              <a:rPr lang="en-US" dirty="0" err="1">
                <a:latin typeface="Calibri" panose="020F0502020204030204" pitchFamily="34" charset="0"/>
                <a:cs typeface="Calibri" panose="020F0502020204030204" pitchFamily="34" charset="0"/>
              </a:rPr>
              <a:t>Lippuner</a:t>
            </a:r>
            <a:r>
              <a:rPr lang="en-US" dirty="0">
                <a:latin typeface="Calibri" panose="020F0502020204030204" pitchFamily="34" charset="0"/>
                <a:cs typeface="Calibri" panose="020F0502020204030204" pitchFamily="34" charset="0"/>
              </a:rPr>
              <a:t> &amp; Roberts 2015, Radice+2018, Zhu+2021, Combi &amp; Siegel 2023, Kiuchi+2022, …</a:t>
            </a:r>
          </a:p>
          <a:p>
            <a:r>
              <a:rPr lang="en-US" sz="2100" b="1" dirty="0">
                <a:solidFill>
                  <a:srgbClr val="FF0000"/>
                </a:solidFill>
                <a:latin typeface="Calibri" panose="020F0502020204030204" pitchFamily="34" charset="0"/>
                <a:cs typeface="Calibri" panose="020F0502020204030204" pitchFamily="34" charset="0"/>
              </a:rPr>
              <a:t>BHNS</a:t>
            </a:r>
            <a:r>
              <a:rPr lang="en-US" sz="2100"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Korobkin+2012, Roberts+2017, Bhattacharya+2019, Fujibayashi+2020, Kyutoku+2021, …</a:t>
            </a:r>
          </a:p>
          <a:p>
            <a:r>
              <a:rPr lang="en-US" sz="2100" b="1" dirty="0">
                <a:solidFill>
                  <a:srgbClr val="FF0000"/>
                </a:solidFill>
                <a:latin typeface="Calibri" panose="020F0502020204030204" pitchFamily="34" charset="0"/>
                <a:cs typeface="Calibri" panose="020F0502020204030204" pitchFamily="34" charset="0"/>
              </a:rPr>
              <a:t>MR CCSN</a:t>
            </a:r>
            <a:r>
              <a:rPr lang="en-US" sz="2100"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Vlasov+2017, Halevi &amp; Mosta 2018, Reichert+2021, Desai+2022, Reichert+2023, …</a:t>
            </a:r>
          </a:p>
          <a:p>
            <a:r>
              <a:rPr lang="en-US" sz="2100" b="1" dirty="0">
                <a:solidFill>
                  <a:srgbClr val="FF0000"/>
                </a:solidFill>
                <a:latin typeface="Calibri" panose="020F0502020204030204" pitchFamily="34" charset="0"/>
                <a:cs typeface="Calibri" panose="020F0502020204030204" pitchFamily="34" charset="0"/>
              </a:rPr>
              <a:t>Thermal CCSN</a:t>
            </a:r>
            <a:r>
              <a:rPr lang="en-US" sz="2100"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Qian &amp; </a:t>
            </a:r>
            <a:r>
              <a:rPr lang="en-US" dirty="0" err="1">
                <a:latin typeface="Calibri" panose="020F0502020204030204" pitchFamily="34" charset="0"/>
                <a:cs typeface="Calibri" panose="020F0502020204030204" pitchFamily="34" charset="0"/>
              </a:rPr>
              <a:t>Woosley</a:t>
            </a:r>
            <a:r>
              <a:rPr lang="en-US" dirty="0">
                <a:latin typeface="Calibri" panose="020F0502020204030204" pitchFamily="34" charset="0"/>
                <a:cs typeface="Calibri" panose="020F0502020204030204" pitchFamily="34" charset="0"/>
              </a:rPr>
              <a:t> 1996, </a:t>
            </a:r>
            <a:r>
              <a:rPr lang="en-US" dirty="0" err="1">
                <a:latin typeface="Calibri" panose="020F0502020204030204" pitchFamily="34" charset="0"/>
                <a:cs typeface="Calibri" panose="020F0502020204030204" pitchFamily="34" charset="0"/>
              </a:rPr>
              <a:t>Goriely</a:t>
            </a:r>
            <a:r>
              <a:rPr lang="en-US" dirty="0">
                <a:latin typeface="Calibri" panose="020F0502020204030204" pitchFamily="34" charset="0"/>
                <a:cs typeface="Calibri" panose="020F0502020204030204" pitchFamily="34" charset="0"/>
              </a:rPr>
              <a:t> &amp; </a:t>
            </a:r>
            <a:r>
              <a:rPr lang="en-US" dirty="0" err="1">
                <a:latin typeface="Calibri" panose="020F0502020204030204" pitchFamily="34" charset="0"/>
                <a:cs typeface="Calibri" panose="020F0502020204030204" pitchFamily="34" charset="0"/>
              </a:rPr>
              <a:t>Janka</a:t>
            </a:r>
            <a:r>
              <a:rPr lang="en-US" dirty="0">
                <a:latin typeface="Calibri" panose="020F0502020204030204" pitchFamily="34" charset="0"/>
                <a:cs typeface="Calibri" panose="020F0502020204030204" pitchFamily="34" charset="0"/>
              </a:rPr>
              <a:t> 2016, Bliss+2018, Witt+2021, Psaltis+2022</a:t>
            </a:r>
          </a:p>
        </p:txBody>
      </p:sp>
    </p:spTree>
    <p:extLst>
      <p:ext uri="{BB962C8B-B14F-4D97-AF65-F5344CB8AC3E}">
        <p14:creationId xmlns:p14="http://schemas.microsoft.com/office/powerpoint/2010/main" val="32577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679381" y="1210221"/>
            <a:ext cx="10971335" cy="3567118"/>
          </a:xfrm>
        </p:spPr>
        <p:txBody>
          <a:bodyPr>
            <a:normAutofit/>
          </a:bodyPr>
          <a:lstStyle/>
          <a:p>
            <a:pPr marL="0" indent="0">
              <a:lnSpc>
                <a:spcPct val="110000"/>
              </a:lnSpc>
              <a:spcBef>
                <a:spcPts val="1200"/>
              </a:spcBef>
              <a:buNone/>
            </a:pPr>
            <a:r>
              <a:rPr lang="en-US" sz="2200" dirty="0">
                <a:latin typeface="Calibri" panose="020F0502020204030204" pitchFamily="34" charset="0"/>
                <a:cs typeface="Calibri" panose="020F0502020204030204" pitchFamily="34" charset="0"/>
              </a:rPr>
              <a:t>Dynamical ejecta and wind in BHNS mergers tend to be slightly more neutron rich compared to BNS mergers. Both can robustly produce 1</a:t>
            </a:r>
            <a:r>
              <a:rPr lang="en-US" sz="2200" baseline="30000" dirty="0">
                <a:latin typeface="Calibri" panose="020F0502020204030204" pitchFamily="34" charset="0"/>
                <a:cs typeface="Calibri" panose="020F0502020204030204" pitchFamily="34" charset="0"/>
              </a:rPr>
              <a:t>st</a:t>
            </a:r>
            <a:r>
              <a:rPr lang="en-US" sz="2200" dirty="0">
                <a:latin typeface="Calibri" panose="020F0502020204030204" pitchFamily="34" charset="0"/>
                <a:cs typeface="Calibri" panose="020F0502020204030204" pitchFamily="34" charset="0"/>
              </a:rPr>
              <a:t>, 2</a:t>
            </a:r>
            <a:r>
              <a:rPr lang="en-US" sz="2200" baseline="30000" dirty="0">
                <a:latin typeface="Calibri" panose="020F0502020204030204" pitchFamily="34" charset="0"/>
                <a:cs typeface="Calibri" panose="020F0502020204030204" pitchFamily="34" charset="0"/>
              </a:rPr>
              <a:t>nd</a:t>
            </a:r>
            <a:r>
              <a:rPr lang="en-US" sz="2200" dirty="0">
                <a:latin typeface="Calibri" panose="020F0502020204030204" pitchFamily="34" charset="0"/>
                <a:cs typeface="Calibri" panose="020F0502020204030204" pitchFamily="34" charset="0"/>
              </a:rPr>
              <a:t> and 3</a:t>
            </a:r>
            <a:r>
              <a:rPr lang="en-US" sz="2200" baseline="30000" dirty="0">
                <a:latin typeface="Calibri" panose="020F0502020204030204" pitchFamily="34" charset="0"/>
                <a:cs typeface="Calibri" panose="020F0502020204030204" pitchFamily="34" charset="0"/>
              </a:rPr>
              <a:t>rd</a:t>
            </a:r>
            <a:r>
              <a:rPr lang="en-US" sz="2200" dirty="0">
                <a:latin typeface="Calibri" panose="020F0502020204030204" pitchFamily="34" charset="0"/>
                <a:cs typeface="Calibri" panose="020F0502020204030204" pitchFamily="34" charset="0"/>
              </a:rPr>
              <a:t> r-process peak elements + actinides, whereas </a:t>
            </a:r>
            <a:r>
              <a:rPr lang="en-US" sz="2200" dirty="0" err="1">
                <a:latin typeface="Calibri" panose="020F0502020204030204" pitchFamily="34" charset="0"/>
                <a:cs typeface="Calibri" panose="020F0502020204030204" pitchFamily="34" charset="0"/>
              </a:rPr>
              <a:t>CCSNe</a:t>
            </a:r>
            <a:r>
              <a:rPr lang="en-US" sz="2200" dirty="0">
                <a:latin typeface="Calibri" panose="020F0502020204030204" pitchFamily="34" charset="0"/>
                <a:cs typeface="Calibri" panose="020F0502020204030204" pitchFamily="34" charset="0"/>
              </a:rPr>
              <a:t> primarily generate 1</a:t>
            </a:r>
            <a:r>
              <a:rPr lang="en-US" sz="2200" baseline="30000" dirty="0">
                <a:latin typeface="Calibri" panose="020F0502020204030204" pitchFamily="34" charset="0"/>
                <a:cs typeface="Calibri" panose="020F0502020204030204" pitchFamily="34" charset="0"/>
              </a:rPr>
              <a:t>st</a:t>
            </a:r>
            <a:r>
              <a:rPr lang="en-US" sz="2200" dirty="0">
                <a:latin typeface="Calibri" panose="020F0502020204030204" pitchFamily="34" charset="0"/>
                <a:cs typeface="Calibri" panose="020F0502020204030204" pitchFamily="34" charset="0"/>
              </a:rPr>
              <a:t> peak elements.  </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679382" y="0"/>
            <a:ext cx="9806720"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Comparing nucleosynthesis yields</a:t>
            </a:r>
          </a:p>
        </p:txBody>
      </p:sp>
      <p:grpSp>
        <p:nvGrpSpPr>
          <p:cNvPr id="12" name="Group 11">
            <a:extLst>
              <a:ext uri="{FF2B5EF4-FFF2-40B4-BE49-F238E27FC236}">
                <a16:creationId xmlns:a16="http://schemas.microsoft.com/office/drawing/2014/main" id="{822F0A34-D382-FE1C-9CB0-C495225282EB}"/>
              </a:ext>
            </a:extLst>
          </p:cNvPr>
          <p:cNvGrpSpPr/>
          <p:nvPr/>
        </p:nvGrpSpPr>
        <p:grpSpPr>
          <a:xfrm>
            <a:off x="826694" y="2605789"/>
            <a:ext cx="10538612" cy="3564001"/>
            <a:chOff x="193693" y="2095206"/>
            <a:chExt cx="11349146" cy="3816599"/>
          </a:xfrm>
        </p:grpSpPr>
        <p:pic>
          <p:nvPicPr>
            <p:cNvPr id="9" name="Picture 8">
              <a:extLst>
                <a:ext uri="{FF2B5EF4-FFF2-40B4-BE49-F238E27FC236}">
                  <a16:creationId xmlns:a16="http://schemas.microsoft.com/office/drawing/2014/main" id="{9995907B-E2F8-C31C-636B-A7C867BA25FD}"/>
                </a:ext>
              </a:extLst>
            </p:cNvPr>
            <p:cNvPicPr>
              <a:picLocks noChangeAspect="1"/>
            </p:cNvPicPr>
            <p:nvPr/>
          </p:nvPicPr>
          <p:blipFill>
            <a:blip r:embed="rId3"/>
            <a:stretch>
              <a:fillRect/>
            </a:stretch>
          </p:blipFill>
          <p:spPr>
            <a:xfrm>
              <a:off x="193693" y="2095206"/>
              <a:ext cx="5493906" cy="3816597"/>
            </a:xfrm>
            <a:prstGeom prst="rect">
              <a:avLst/>
            </a:prstGeom>
            <a:ln w="38100">
              <a:solidFill>
                <a:schemeClr val="accent4"/>
              </a:solidFill>
            </a:ln>
          </p:spPr>
        </p:pic>
        <p:pic>
          <p:nvPicPr>
            <p:cNvPr id="11" name="Picture 10">
              <a:extLst>
                <a:ext uri="{FF2B5EF4-FFF2-40B4-BE49-F238E27FC236}">
                  <a16:creationId xmlns:a16="http://schemas.microsoft.com/office/drawing/2014/main" id="{7E15E4BA-A04E-15E9-313F-09577F8C5B0F}"/>
                </a:ext>
              </a:extLst>
            </p:cNvPr>
            <p:cNvPicPr>
              <a:picLocks noChangeAspect="1"/>
            </p:cNvPicPr>
            <p:nvPr/>
          </p:nvPicPr>
          <p:blipFill>
            <a:blip r:embed="rId4"/>
            <a:stretch>
              <a:fillRect/>
            </a:stretch>
          </p:blipFill>
          <p:spPr>
            <a:xfrm>
              <a:off x="6084464" y="2095208"/>
              <a:ext cx="5458375" cy="3816597"/>
            </a:xfrm>
            <a:prstGeom prst="rect">
              <a:avLst/>
            </a:prstGeom>
            <a:ln w="38100">
              <a:solidFill>
                <a:schemeClr val="accent4"/>
              </a:solidFill>
            </a:ln>
          </p:spPr>
        </p:pic>
      </p:grpSp>
      <p:sp>
        <p:nvSpPr>
          <p:cNvPr id="14" name="TextBox 13">
            <a:extLst>
              <a:ext uri="{FF2B5EF4-FFF2-40B4-BE49-F238E27FC236}">
                <a16:creationId xmlns:a16="http://schemas.microsoft.com/office/drawing/2014/main" id="{0C778E9D-D75A-59F9-3628-C8DFD0CC48DC}"/>
              </a:ext>
            </a:extLst>
          </p:cNvPr>
          <p:cNvSpPr txBox="1"/>
          <p:nvPr/>
        </p:nvSpPr>
        <p:spPr>
          <a:xfrm>
            <a:off x="8734097" y="6203776"/>
            <a:ext cx="2456792" cy="307777"/>
          </a:xfrm>
          <a:prstGeom prst="rect">
            <a:avLst/>
          </a:prstGeom>
          <a:noFill/>
        </p:spPr>
        <p:txBody>
          <a:bodyPr wrap="square" rtlCol="0">
            <a:spAutoFit/>
          </a:bodyPr>
          <a:lstStyle/>
          <a:p>
            <a:r>
              <a:rPr lang="en-US" sz="1400" dirty="0" err="1">
                <a:solidFill>
                  <a:schemeClr val="accent1"/>
                </a:solidFill>
                <a:latin typeface="Arial" panose="020B0604020202020204" pitchFamily="34" charset="0"/>
              </a:rPr>
              <a:t>Ekanger</a:t>
            </a:r>
            <a:r>
              <a:rPr lang="en-US" sz="1400" dirty="0">
                <a:solidFill>
                  <a:schemeClr val="accent1"/>
                </a:solidFill>
                <a:latin typeface="Arial" panose="020B0604020202020204" pitchFamily="34" charset="0"/>
              </a:rPr>
              <a:t>, </a:t>
            </a:r>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Horiuchi 2023</a:t>
            </a:r>
            <a:endParaRPr lang="en-US" sz="1400" dirty="0">
              <a:solidFill>
                <a:schemeClr val="accent1"/>
              </a:solidFill>
            </a:endParaRPr>
          </a:p>
        </p:txBody>
      </p:sp>
      <p:sp>
        <p:nvSpPr>
          <p:cNvPr id="19" name="TextBox 18">
            <a:extLst>
              <a:ext uri="{FF2B5EF4-FFF2-40B4-BE49-F238E27FC236}">
                <a16:creationId xmlns:a16="http://schemas.microsoft.com/office/drawing/2014/main" id="{0C778E9D-D75A-59F9-3628-C8DFD0CC48DC}"/>
              </a:ext>
            </a:extLst>
          </p:cNvPr>
          <p:cNvSpPr txBox="1"/>
          <p:nvPr/>
        </p:nvSpPr>
        <p:spPr>
          <a:xfrm>
            <a:off x="8045048" y="5153772"/>
            <a:ext cx="3003951" cy="307777"/>
          </a:xfrm>
          <a:prstGeom prst="rect">
            <a:avLst/>
          </a:prstGeom>
          <a:noFill/>
          <a:ln>
            <a:solidFill>
              <a:srgbClr val="FFC000"/>
            </a:solidFill>
          </a:ln>
        </p:spPr>
        <p:txBody>
          <a:bodyPr wrap="square" rtlCol="0">
            <a:spAutoFit/>
          </a:bodyPr>
          <a:lstStyle/>
          <a:p>
            <a:r>
              <a:rPr lang="en-US" sz="1400" b="1" dirty="0">
                <a:solidFill>
                  <a:srgbClr val="C00000"/>
                </a:solidFill>
                <a:latin typeface="Arial" panose="020B0604020202020204" pitchFamily="34" charset="0"/>
              </a:rPr>
              <a:t>Predominantly 1</a:t>
            </a:r>
            <a:r>
              <a:rPr lang="en-US" sz="1400" b="1" baseline="30000" dirty="0">
                <a:solidFill>
                  <a:srgbClr val="C00000"/>
                </a:solidFill>
                <a:latin typeface="Arial" panose="020B0604020202020204" pitchFamily="34" charset="0"/>
              </a:rPr>
              <a:t>st</a:t>
            </a:r>
            <a:r>
              <a:rPr lang="en-US" sz="1400" b="1" dirty="0">
                <a:solidFill>
                  <a:srgbClr val="C00000"/>
                </a:solidFill>
                <a:latin typeface="Arial" panose="020B0604020202020204" pitchFamily="34" charset="0"/>
              </a:rPr>
              <a:t> peak elements</a:t>
            </a:r>
            <a:endParaRPr lang="en-US" sz="1400" b="1" dirty="0">
              <a:solidFill>
                <a:srgbClr val="C00000"/>
              </a:solidFill>
            </a:endParaRPr>
          </a:p>
        </p:txBody>
      </p:sp>
      <p:sp>
        <p:nvSpPr>
          <p:cNvPr id="20" name="TextBox 19">
            <a:extLst>
              <a:ext uri="{FF2B5EF4-FFF2-40B4-BE49-F238E27FC236}">
                <a16:creationId xmlns:a16="http://schemas.microsoft.com/office/drawing/2014/main" id="{0C778E9D-D75A-59F9-3628-C8DFD0CC48DC}"/>
              </a:ext>
            </a:extLst>
          </p:cNvPr>
          <p:cNvSpPr txBox="1"/>
          <p:nvPr/>
        </p:nvSpPr>
        <p:spPr>
          <a:xfrm>
            <a:off x="2194560" y="4933008"/>
            <a:ext cx="3143942" cy="523220"/>
          </a:xfrm>
          <a:prstGeom prst="rect">
            <a:avLst/>
          </a:prstGeom>
          <a:noFill/>
          <a:ln>
            <a:solidFill>
              <a:srgbClr val="FFC000"/>
            </a:solidFill>
          </a:ln>
        </p:spPr>
        <p:txBody>
          <a:bodyPr wrap="square" rtlCol="0">
            <a:spAutoFit/>
          </a:bodyPr>
          <a:lstStyle/>
          <a:p>
            <a:r>
              <a:rPr lang="en-US" sz="1400" b="1" dirty="0">
                <a:solidFill>
                  <a:srgbClr val="C00000"/>
                </a:solidFill>
                <a:latin typeface="Arial" panose="020B0604020202020204" pitchFamily="34" charset="0"/>
              </a:rPr>
              <a:t>1</a:t>
            </a:r>
            <a:r>
              <a:rPr lang="en-US" sz="1400" b="1" baseline="30000" dirty="0">
                <a:solidFill>
                  <a:srgbClr val="C00000"/>
                </a:solidFill>
                <a:latin typeface="Arial" panose="020B0604020202020204" pitchFamily="34" charset="0"/>
              </a:rPr>
              <a:t>st</a:t>
            </a:r>
            <a:r>
              <a:rPr lang="en-US" sz="1400" b="1" dirty="0">
                <a:solidFill>
                  <a:srgbClr val="C00000"/>
                </a:solidFill>
                <a:latin typeface="Arial" panose="020B0604020202020204" pitchFamily="34" charset="0"/>
              </a:rPr>
              <a:t> </a:t>
            </a:r>
            <a:r>
              <a:rPr lang="mr-IN" sz="1400" b="1" dirty="0">
                <a:solidFill>
                  <a:srgbClr val="C00000"/>
                </a:solidFill>
                <a:latin typeface="Arial" panose="020B0604020202020204" pitchFamily="34" charset="0"/>
              </a:rPr>
              <a:t>–</a:t>
            </a:r>
            <a:r>
              <a:rPr lang="en-US" sz="1400" b="1" dirty="0">
                <a:solidFill>
                  <a:srgbClr val="C00000"/>
                </a:solidFill>
                <a:latin typeface="Arial" panose="020B0604020202020204" pitchFamily="34" charset="0"/>
              </a:rPr>
              <a:t> 3</a:t>
            </a:r>
            <a:r>
              <a:rPr lang="en-US" sz="1400" b="1" baseline="30000" dirty="0">
                <a:solidFill>
                  <a:srgbClr val="C00000"/>
                </a:solidFill>
                <a:latin typeface="Arial" panose="020B0604020202020204" pitchFamily="34" charset="0"/>
              </a:rPr>
              <a:t>rd</a:t>
            </a:r>
            <a:r>
              <a:rPr lang="en-US" sz="1400" b="1" dirty="0">
                <a:solidFill>
                  <a:srgbClr val="C00000"/>
                </a:solidFill>
                <a:latin typeface="Arial" panose="020B0604020202020204" pitchFamily="34" charset="0"/>
              </a:rPr>
              <a:t> peak elements + actinides, marginally more mass in BHNS</a:t>
            </a:r>
            <a:endParaRPr lang="en-US" sz="1400" b="1" dirty="0">
              <a:solidFill>
                <a:srgbClr val="C00000"/>
              </a:solidFill>
            </a:endParaRPr>
          </a:p>
        </p:txBody>
      </p:sp>
      <p:pic>
        <p:nvPicPr>
          <p:cNvPr id="4" name="Picture 3"/>
          <p:cNvPicPr>
            <a:picLocks noChangeAspect="1"/>
          </p:cNvPicPr>
          <p:nvPr/>
        </p:nvPicPr>
        <p:blipFill>
          <a:blip r:embed="rId5"/>
          <a:stretch>
            <a:fillRect/>
          </a:stretch>
        </p:blipFill>
        <p:spPr>
          <a:xfrm>
            <a:off x="1824056" y="3326041"/>
            <a:ext cx="1323589" cy="416878"/>
          </a:xfrm>
          <a:prstGeom prst="rect">
            <a:avLst/>
          </a:prstGeom>
        </p:spPr>
      </p:pic>
      <p:sp>
        <p:nvSpPr>
          <p:cNvPr id="2" name="Oval 1">
            <a:extLst>
              <a:ext uri="{FF2B5EF4-FFF2-40B4-BE49-F238E27FC236}">
                <a16:creationId xmlns:a16="http://schemas.microsoft.com/office/drawing/2014/main" id="{E2810AE6-6638-1FEB-8C00-46988F0A28F3}"/>
              </a:ext>
            </a:extLst>
          </p:cNvPr>
          <p:cNvSpPr/>
          <p:nvPr/>
        </p:nvSpPr>
        <p:spPr>
          <a:xfrm>
            <a:off x="2755727" y="3898587"/>
            <a:ext cx="628841" cy="878751"/>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39FFC94-52AB-B0FB-13FC-F6781F4D68ED}"/>
              </a:ext>
            </a:extLst>
          </p:cNvPr>
          <p:cNvSpPr/>
          <p:nvPr/>
        </p:nvSpPr>
        <p:spPr>
          <a:xfrm>
            <a:off x="3516167" y="3326041"/>
            <a:ext cx="628840" cy="8934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791247-7A75-43B5-7A74-95F99CED8B56}"/>
              </a:ext>
            </a:extLst>
          </p:cNvPr>
          <p:cNvSpPr/>
          <p:nvPr/>
        </p:nvSpPr>
        <p:spPr>
          <a:xfrm>
            <a:off x="4513530" y="3326041"/>
            <a:ext cx="654266" cy="8934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4E52DBA-627B-8221-E1D0-743CCA0AA286}"/>
              </a:ext>
            </a:extLst>
          </p:cNvPr>
          <p:cNvSpPr/>
          <p:nvPr/>
        </p:nvSpPr>
        <p:spPr>
          <a:xfrm>
            <a:off x="9144000" y="3326041"/>
            <a:ext cx="641684" cy="104580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7287D31-E1C2-8620-DDBE-C99E9206EBDB}"/>
              </a:ext>
            </a:extLst>
          </p:cNvPr>
          <p:cNvSpPr/>
          <p:nvPr/>
        </p:nvSpPr>
        <p:spPr>
          <a:xfrm>
            <a:off x="10367944" y="3593432"/>
            <a:ext cx="641684" cy="93081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63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7614745" y="1828800"/>
            <a:ext cx="4272455" cy="3626068"/>
          </a:xfrm>
        </p:spPr>
        <p:txBody>
          <a:bodyPr>
            <a:noAutofit/>
          </a:bodyPr>
          <a:lstStyle/>
          <a:p>
            <a:pPr marL="0" indent="0">
              <a:lnSpc>
                <a:spcPct val="110000"/>
              </a:lnSpc>
              <a:spcBef>
                <a:spcPts val="1200"/>
              </a:spcBef>
              <a:buNone/>
            </a:pPr>
            <a:r>
              <a:rPr lang="en-US" sz="2300" dirty="0">
                <a:latin typeface="Calibri" panose="020F0502020204030204" pitchFamily="34" charset="0"/>
                <a:cs typeface="Calibri" panose="020F0502020204030204" pitchFamily="34" charset="0"/>
              </a:rPr>
              <a:t>Comparing solar and metal-poor star HD222925 abundance data with event-rate-weighted BHNS+BNS nucleosynthesis yields. </a:t>
            </a:r>
          </a:p>
          <a:p>
            <a:pPr marL="0" indent="0">
              <a:lnSpc>
                <a:spcPct val="110000"/>
              </a:lnSpc>
              <a:spcBef>
                <a:spcPts val="1200"/>
              </a:spcBef>
              <a:buNone/>
            </a:pPr>
            <a:endParaRPr lang="en-US" sz="1000" dirty="0">
              <a:latin typeface="Calibri" panose="020F0502020204030204" pitchFamily="34" charset="0"/>
              <a:cs typeface="Calibri" panose="020F0502020204030204" pitchFamily="34" charset="0"/>
            </a:endParaRPr>
          </a:p>
          <a:p>
            <a:pPr marL="0" indent="0">
              <a:lnSpc>
                <a:spcPct val="110000"/>
              </a:lnSpc>
              <a:spcBef>
                <a:spcPts val="1200"/>
              </a:spcBef>
              <a:buNone/>
            </a:pPr>
            <a:r>
              <a:rPr lang="en-US" sz="2300" dirty="0">
                <a:latin typeface="Calibri" panose="020F0502020204030204" pitchFamily="34" charset="0"/>
                <a:cs typeface="Calibri" panose="020F0502020204030204" pitchFamily="34" charset="0"/>
              </a:rPr>
              <a:t>Yields are rescaled to match solar lanthanide (dysprosium, Z=66) abundances.</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537561" y="346447"/>
            <a:ext cx="9806720" cy="10144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sz="3600" dirty="0">
                <a:solidFill>
                  <a:srgbClr val="FFFF00"/>
                </a:solidFill>
                <a:latin typeface="Arial" panose="020B0604020202020204" pitchFamily="34" charset="0"/>
                <a:cs typeface="Arial" panose="020B0604020202020204" pitchFamily="34" charset="0"/>
              </a:rPr>
              <a:t>Rate-weighted abundance distributions</a:t>
            </a:r>
          </a:p>
        </p:txBody>
      </p:sp>
      <p:sp>
        <p:nvSpPr>
          <p:cNvPr id="14" name="TextBox 13">
            <a:extLst>
              <a:ext uri="{FF2B5EF4-FFF2-40B4-BE49-F238E27FC236}">
                <a16:creationId xmlns:a16="http://schemas.microsoft.com/office/drawing/2014/main" id="{0C778E9D-D75A-59F9-3628-C8DFD0CC48DC}"/>
              </a:ext>
            </a:extLst>
          </p:cNvPr>
          <p:cNvSpPr txBox="1"/>
          <p:nvPr/>
        </p:nvSpPr>
        <p:spPr>
          <a:xfrm>
            <a:off x="8734097" y="6203776"/>
            <a:ext cx="2456792" cy="307777"/>
          </a:xfrm>
          <a:prstGeom prst="rect">
            <a:avLst/>
          </a:prstGeom>
          <a:noFill/>
        </p:spPr>
        <p:txBody>
          <a:bodyPr wrap="square" rtlCol="0">
            <a:spAutoFit/>
          </a:bodyPr>
          <a:lstStyle/>
          <a:p>
            <a:r>
              <a:rPr lang="en-US" sz="1400" dirty="0" err="1">
                <a:solidFill>
                  <a:schemeClr val="accent1"/>
                </a:solidFill>
                <a:latin typeface="Arial" panose="020B0604020202020204" pitchFamily="34" charset="0"/>
              </a:rPr>
              <a:t>Ekanger</a:t>
            </a:r>
            <a:r>
              <a:rPr lang="en-US" sz="1400" dirty="0">
                <a:solidFill>
                  <a:schemeClr val="accent1"/>
                </a:solidFill>
                <a:latin typeface="Arial" panose="020B0604020202020204" pitchFamily="34" charset="0"/>
              </a:rPr>
              <a:t>, </a:t>
            </a:r>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Horiuchi 2023</a:t>
            </a:r>
            <a:endParaRPr lang="en-US" sz="1400" dirty="0">
              <a:solidFill>
                <a:schemeClr val="accent1"/>
              </a:solidFill>
            </a:endParaRPr>
          </a:p>
        </p:txBody>
      </p:sp>
      <p:pic>
        <p:nvPicPr>
          <p:cNvPr id="4" name="Picture 3" descr="A graph of different colored lines&#10;&#10;Description automatically generated">
            <a:extLst>
              <a:ext uri="{FF2B5EF4-FFF2-40B4-BE49-F238E27FC236}">
                <a16:creationId xmlns:a16="http://schemas.microsoft.com/office/drawing/2014/main" id="{A7297CD8-B99A-C120-5DAB-35D504420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60" y="1524000"/>
            <a:ext cx="6821240" cy="4248150"/>
          </a:xfrm>
          <a:prstGeom prst="rect">
            <a:avLst/>
          </a:prstGeom>
        </p:spPr>
      </p:pic>
    </p:spTree>
    <p:extLst>
      <p:ext uri="{BB962C8B-B14F-4D97-AF65-F5344CB8AC3E}">
        <p14:creationId xmlns:p14="http://schemas.microsoft.com/office/powerpoint/2010/main" val="542993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361278" y="467861"/>
            <a:ext cx="9905999" cy="824753"/>
          </a:xfrm>
        </p:spPr>
        <p:txBody>
          <a:bodyPr>
            <a:normAutofit/>
          </a:bodyPr>
          <a:lstStyle/>
          <a:p>
            <a:r>
              <a:rPr lang="en-US" sz="3600" dirty="0">
                <a:solidFill>
                  <a:srgbClr val="FFFF00"/>
                </a:solidFill>
                <a:latin typeface="Arial" panose="020B0604020202020204" pitchFamily="34" charset="0"/>
                <a:cs typeface="Arial" panose="020B0604020202020204" pitchFamily="34" charset="0"/>
              </a:rPr>
              <a:t>Why study neutrino emission?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361278" y="1380464"/>
                <a:ext cx="5417027" cy="2638284"/>
              </a:xfrm>
            </p:spPr>
            <p:txBody>
              <a:bodyPr>
                <a:noAutofit/>
              </a:bodyPr>
              <a:lstStyle/>
              <a:p>
                <a:pPr marL="0" indent="0">
                  <a:buNone/>
                </a:pPr>
                <a:r>
                  <a:rPr lang="en-US" sz="2300" dirty="0">
                    <a:solidFill>
                      <a:srgbClr val="FF0000"/>
                    </a:solidFill>
                    <a:latin typeface="Calibri" panose="020F0502020204030204" pitchFamily="34" charset="0"/>
                    <a:cs typeface="Calibri" panose="020F0502020204030204" pitchFamily="34" charset="0"/>
                  </a:rPr>
                  <a:t>Advantages:</a:t>
                </a:r>
              </a:p>
              <a:p>
                <a:r>
                  <a:rPr lang="en-US" sz="2100" dirty="0">
                    <a:latin typeface="Calibri" panose="020F0502020204030204" pitchFamily="34" charset="0"/>
                    <a:cs typeface="Calibri" panose="020F0502020204030204" pitchFamily="34" charset="0"/>
                  </a:rPr>
                  <a:t>N</a:t>
                </a:r>
                <a14:m>
                  <m:oMath xmlns:m="http://schemas.openxmlformats.org/officeDocument/2006/math">
                    <m:r>
                      <m:rPr>
                        <m:sty m:val="p"/>
                      </m:rPr>
                      <a:rPr lang="en-US" sz="2100" b="0" i="0" smtClean="0">
                        <a:latin typeface="Cambria Math" panose="02040503050406030204" pitchFamily="18" charset="0"/>
                      </a:rPr>
                      <m:t>o</m:t>
                    </m:r>
                    <m:r>
                      <a:rPr lang="en-US" sz="2100" b="0" i="0" smtClean="0">
                        <a:latin typeface="Cambria Math" panose="02040503050406030204" pitchFamily="18" charset="0"/>
                      </a:rPr>
                      <m:t> </m:t>
                    </m:r>
                    <m:r>
                      <m:rPr>
                        <m:sty m:val="p"/>
                      </m:rPr>
                      <a:rPr lang="en-US" sz="2100" b="0" i="0" smtClean="0">
                        <a:latin typeface="Cambria Math" panose="02040503050406030204" pitchFamily="18" charset="0"/>
                      </a:rPr>
                      <m:t>charge</m:t>
                    </m:r>
                    <m:r>
                      <a:rPr lang="en-US" sz="2100" i="1">
                        <a:latin typeface="Cambria Math" panose="02040503050406030204" pitchFamily="18" charset="0"/>
                      </a:rPr>
                      <m:t>→</m:t>
                    </m:r>
                  </m:oMath>
                </a14:m>
                <a:r>
                  <a:rPr lang="en-US" sz="2100" dirty="0">
                    <a:latin typeface="Calibri" panose="020F0502020204030204" pitchFamily="34" charset="0"/>
                    <a:cs typeface="Calibri" panose="020F0502020204030204" pitchFamily="34" charset="0"/>
                  </a:rPr>
                  <a:t> not deflected by magnetic fields </a:t>
                </a:r>
                <a14:m>
                  <m:oMath xmlns:m="http://schemas.openxmlformats.org/officeDocument/2006/math">
                    <m:r>
                      <a:rPr lang="en-US" sz="2100" i="1">
                        <a:latin typeface="Cambria Math" panose="02040503050406030204" pitchFamily="18" charset="0"/>
                      </a:rPr>
                      <m:t>→</m:t>
                    </m:r>
                  </m:oMath>
                </a14:m>
                <a:r>
                  <a:rPr lang="en-US" sz="2100" dirty="0">
                    <a:latin typeface="Calibri" panose="020F0502020204030204" pitchFamily="34" charset="0"/>
                    <a:cs typeface="Calibri" panose="020F0502020204030204" pitchFamily="34" charset="0"/>
                  </a:rPr>
                  <a:t> point back to the source</a:t>
                </a:r>
              </a:p>
              <a:p>
                <a:r>
                  <a:rPr lang="en-US" sz="2100" dirty="0">
                    <a:latin typeface="Calibri" panose="020F0502020204030204" pitchFamily="34" charset="0"/>
                    <a:cs typeface="Calibri" panose="020F0502020204030204" pitchFamily="34" charset="0"/>
                  </a:rPr>
                  <a:t>U</a:t>
                </a:r>
                <a14:m>
                  <m:oMath xmlns:m="http://schemas.openxmlformats.org/officeDocument/2006/math">
                    <m:r>
                      <m:rPr>
                        <m:sty m:val="p"/>
                      </m:rPr>
                      <a:rPr lang="en-US" sz="2100" b="0" i="0" smtClean="0">
                        <a:latin typeface="Cambria Math" panose="02040503050406030204" pitchFamily="18" charset="0"/>
                      </a:rPr>
                      <m:t>ndergo</m:t>
                    </m:r>
                    <m:r>
                      <a:rPr lang="en-US" sz="2100" b="0" i="0" smtClean="0">
                        <a:latin typeface="Cambria Math" panose="02040503050406030204" pitchFamily="18" charset="0"/>
                      </a:rPr>
                      <m:t> </m:t>
                    </m:r>
                    <m:r>
                      <m:rPr>
                        <m:sty m:val="p"/>
                      </m:rPr>
                      <a:rPr lang="en-US" sz="2100" b="0" i="0" smtClean="0">
                        <a:latin typeface="Cambria Math" panose="02040503050406030204" pitchFamily="18" charset="0"/>
                      </a:rPr>
                      <m:t>weak</m:t>
                    </m:r>
                    <m:r>
                      <a:rPr lang="en-US" sz="2100" b="0" i="0" smtClean="0">
                        <a:latin typeface="Cambria Math" panose="02040503050406030204" pitchFamily="18" charset="0"/>
                      </a:rPr>
                      <m:t> </m:t>
                    </m:r>
                    <m:r>
                      <m:rPr>
                        <m:sty m:val="p"/>
                      </m:rPr>
                      <a:rPr lang="en-US" sz="2100" b="0" i="0" smtClean="0">
                        <a:latin typeface="Cambria Math" panose="02040503050406030204" pitchFamily="18" charset="0"/>
                      </a:rPr>
                      <m:t>interaction</m:t>
                    </m:r>
                    <m:r>
                      <a:rPr lang="en-US" sz="2100" i="1">
                        <a:latin typeface="Cambria Math" panose="02040503050406030204" pitchFamily="18" charset="0"/>
                      </a:rPr>
                      <m:t>→</m:t>
                    </m:r>
                  </m:oMath>
                </a14:m>
                <a:r>
                  <a:rPr lang="en-US" sz="2100" dirty="0">
                    <a:latin typeface="Calibri" panose="020F0502020204030204" pitchFamily="34" charset="0"/>
                    <a:cs typeface="Calibri" panose="020F0502020204030204" pitchFamily="34" charset="0"/>
                  </a:rPr>
                  <a:t> escape the source unimpeded; not absorbed by dust, CMB, EBL</a:t>
                </a:r>
              </a:p>
            </p:txBody>
          </p:sp>
        </mc:Choice>
        <mc:Fallback>
          <p:sp>
            <p:nvSpPr>
              <p:cNvPr id="3" name="Content Placeholder 2">
                <a:extLst>
                  <a:ext uri="{FF2B5EF4-FFF2-40B4-BE49-F238E27FC236}">
                    <a16:creationId xmlns:a16="http://schemas.microsoft.com/office/drawing/2014/main" id="{E7916CD9-D4D3-2F9B-1933-A8A68FA0C3DF}"/>
                  </a:ext>
                </a:extLst>
              </p:cNvPr>
              <p:cNvSpPr>
                <a:spLocks noGrp="1" noRot="1" noChangeAspect="1" noMove="1" noResize="1" noEditPoints="1" noAdjustHandles="1" noChangeArrowheads="1" noChangeShapeType="1" noTextEdit="1"/>
              </p:cNvSpPr>
              <p:nvPr>
                <p:ph idx="1"/>
              </p:nvPr>
            </p:nvSpPr>
            <p:spPr>
              <a:xfrm>
                <a:off x="361278" y="1380464"/>
                <a:ext cx="5417027" cy="2638284"/>
              </a:xfrm>
              <a:blipFill>
                <a:blip r:embed="rId3"/>
                <a:stretch>
                  <a:fillRect l="-1636" r="-1636" b="-5263"/>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E7916CD9-D4D3-2F9B-1933-A8A68FA0C3DF}"/>
              </a:ext>
            </a:extLst>
          </p:cNvPr>
          <p:cNvSpPr txBox="1">
            <a:spLocks/>
          </p:cNvSpPr>
          <p:nvPr/>
        </p:nvSpPr>
        <p:spPr>
          <a:xfrm>
            <a:off x="489129" y="4236720"/>
            <a:ext cx="5417026" cy="161065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300" dirty="0">
                <a:solidFill>
                  <a:srgbClr val="FF0000"/>
                </a:solidFill>
                <a:latin typeface="Calibri" panose="020F0502020204030204" pitchFamily="34" charset="0"/>
                <a:cs typeface="Calibri" panose="020F0502020204030204" pitchFamily="34" charset="0"/>
              </a:rPr>
              <a:t>Challenges:</a:t>
            </a:r>
          </a:p>
          <a:p>
            <a:pPr>
              <a:lnSpc>
                <a:spcPct val="110000"/>
              </a:lnSpc>
            </a:pPr>
            <a:r>
              <a:rPr lang="en-US" sz="2200" dirty="0">
                <a:latin typeface="Calibri" panose="020F0502020204030204" pitchFamily="34" charset="0"/>
                <a:cs typeface="Calibri" panose="020F0502020204030204" pitchFamily="34" charset="0"/>
              </a:rPr>
              <a:t>Require huge detectors, have low statistics</a:t>
            </a:r>
          </a:p>
          <a:p>
            <a:pPr>
              <a:lnSpc>
                <a:spcPct val="110000"/>
              </a:lnSpc>
            </a:pPr>
            <a:r>
              <a:rPr lang="en-US" sz="2200" dirty="0">
                <a:latin typeface="Calibri" panose="020F0502020204030204" pitchFamily="34" charset="0"/>
                <a:cs typeface="Calibri" panose="020F0502020204030204" pitchFamily="34" charset="0"/>
              </a:rPr>
              <a:t>Large atmospheric background</a:t>
            </a:r>
          </a:p>
        </p:txBody>
      </p:sp>
      <p:pic>
        <p:nvPicPr>
          <p:cNvPr id="4" name="Picture 3" descr="Diagram&#10;&#10;Description automatically generated">
            <a:extLst>
              <a:ext uri="{FF2B5EF4-FFF2-40B4-BE49-F238E27FC236}">
                <a16:creationId xmlns:a16="http://schemas.microsoft.com/office/drawing/2014/main" id="{8D80C330-7349-6E1A-8756-5B34E655C727}"/>
              </a:ext>
            </a:extLst>
          </p:cNvPr>
          <p:cNvPicPr>
            <a:picLocks/>
          </p:cNvPicPr>
          <p:nvPr/>
        </p:nvPicPr>
        <p:blipFill rotWithShape="1">
          <a:blip r:embed="rId4"/>
          <a:srcRect l="5616" t="4942" r="2710" b="8661"/>
          <a:stretch/>
        </p:blipFill>
        <p:spPr>
          <a:xfrm>
            <a:off x="5778305" y="1510586"/>
            <a:ext cx="6215575" cy="4106954"/>
          </a:xfrm>
          <a:prstGeom prst="rect">
            <a:avLst/>
          </a:prstGeom>
          <a:solidFill>
            <a:schemeClr val="accent4">
              <a:lumMod val="65000"/>
              <a:lumOff val="35000"/>
            </a:schemeClr>
          </a:solidFill>
        </p:spPr>
      </p:pic>
      <p:sp>
        <p:nvSpPr>
          <p:cNvPr id="5" name="TextBox 4">
            <a:extLst>
              <a:ext uri="{FF2B5EF4-FFF2-40B4-BE49-F238E27FC236}">
                <a16:creationId xmlns:a16="http://schemas.microsoft.com/office/drawing/2014/main" id="{E6FDB0D3-BFF5-9D6C-C406-5C0A950864FA}"/>
              </a:ext>
            </a:extLst>
          </p:cNvPr>
          <p:cNvSpPr txBox="1"/>
          <p:nvPr/>
        </p:nvSpPr>
        <p:spPr>
          <a:xfrm>
            <a:off x="6096000" y="5678098"/>
            <a:ext cx="5439647" cy="338554"/>
          </a:xfrm>
          <a:prstGeom prst="rect">
            <a:avLst/>
          </a:prstGeom>
          <a:noFill/>
        </p:spPr>
        <p:txBody>
          <a:bodyPr wrap="square" rtlCol="0">
            <a:spAutoFit/>
          </a:bodyPr>
          <a:lstStyle/>
          <a:p>
            <a:r>
              <a:rPr lang="en-US" sz="1600" b="1" dirty="0">
                <a:solidFill>
                  <a:srgbClr val="E1552F"/>
                </a:solidFill>
                <a:latin typeface="Times" pitchFamily="2" charset="0"/>
              </a:rPr>
              <a:t>Credits: </a:t>
            </a:r>
            <a:r>
              <a:rPr kumimoji="1" lang="en-US" altLang="ja-US" sz="1600" b="0" dirty="0">
                <a:solidFill>
                  <a:srgbClr val="E1552F"/>
                </a:solidFill>
                <a:latin typeface="Times" pitchFamily="2" charset="0"/>
              </a:rPr>
              <a:t>Juan Antonio Aguilar &amp; Jamie Yang. </a:t>
            </a:r>
            <a:r>
              <a:rPr kumimoji="1" lang="en-US" altLang="ja-US" sz="1600" b="0" dirty="0" err="1">
                <a:solidFill>
                  <a:srgbClr val="E1552F"/>
                </a:solidFill>
                <a:latin typeface="Times" pitchFamily="2" charset="0"/>
              </a:rPr>
              <a:t>IceCube</a:t>
            </a:r>
            <a:r>
              <a:rPr kumimoji="1" lang="en-US" altLang="ja-US" sz="1600" b="0" dirty="0">
                <a:solidFill>
                  <a:srgbClr val="E1552F"/>
                </a:solidFill>
                <a:latin typeface="Times" pitchFamily="2" charset="0"/>
              </a:rPr>
              <a:t>/WIPAC</a:t>
            </a:r>
            <a:endParaRPr lang="en-US" sz="1600" dirty="0">
              <a:solidFill>
                <a:srgbClr val="E1552F"/>
              </a:solidFill>
              <a:latin typeface="Times" pitchFamily="2" charset="0"/>
            </a:endParaRPr>
          </a:p>
        </p:txBody>
      </p:sp>
    </p:spTree>
    <p:extLst>
      <p:ext uri="{BB962C8B-B14F-4D97-AF65-F5344CB8AC3E}">
        <p14:creationId xmlns:p14="http://schemas.microsoft.com/office/powerpoint/2010/main" val="2671459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083897" y="5647779"/>
            <a:ext cx="10539163" cy="457587"/>
          </a:xfrm>
        </p:spPr>
        <p:txBody>
          <a:bodyPr>
            <a:normAutofit/>
          </a:bodyPr>
          <a:lstStyle/>
          <a:p>
            <a:pPr marL="0" indent="0">
              <a:lnSpc>
                <a:spcPct val="110000"/>
              </a:lnSpc>
              <a:spcBef>
                <a:spcPts val="1200"/>
              </a:spcBef>
              <a:buNone/>
            </a:pPr>
            <a:r>
              <a:rPr lang="en-US" sz="2100" dirty="0">
                <a:latin typeface="Calibri" panose="020F0502020204030204" pitchFamily="34" charset="0"/>
                <a:cs typeface="Calibri" panose="020F0502020204030204" pitchFamily="34" charset="0"/>
              </a:rPr>
              <a:t>BHNS mergers show characteristically brighter and longer-lasting emission compared to BNS</a:t>
            </a: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945930" y="0"/>
            <a:ext cx="9540171"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err="1">
                <a:solidFill>
                  <a:srgbClr val="FFFF00"/>
                </a:solidFill>
                <a:latin typeface="Arial" panose="020B0604020202020204" pitchFamily="34" charset="0"/>
                <a:cs typeface="Arial" panose="020B0604020202020204" pitchFamily="34" charset="0"/>
              </a:rPr>
              <a:t>Kilonova</a:t>
            </a:r>
            <a:r>
              <a:rPr lang="en-US" dirty="0">
                <a:solidFill>
                  <a:srgbClr val="FFFF00"/>
                </a:solidFill>
                <a:latin typeface="Arial" panose="020B0604020202020204" pitchFamily="34" charset="0"/>
                <a:cs typeface="Arial" panose="020B0604020202020204" pitchFamily="34" charset="0"/>
              </a:rPr>
              <a:t> light curves</a:t>
            </a:r>
          </a:p>
        </p:txBody>
      </p:sp>
      <p:sp>
        <p:nvSpPr>
          <p:cNvPr id="14" name="TextBox 13">
            <a:extLst>
              <a:ext uri="{FF2B5EF4-FFF2-40B4-BE49-F238E27FC236}">
                <a16:creationId xmlns:a16="http://schemas.microsoft.com/office/drawing/2014/main" id="{0C778E9D-D75A-59F9-3628-C8DFD0CC48DC}"/>
              </a:ext>
            </a:extLst>
          </p:cNvPr>
          <p:cNvSpPr txBox="1"/>
          <p:nvPr/>
        </p:nvSpPr>
        <p:spPr>
          <a:xfrm>
            <a:off x="8734097" y="6203776"/>
            <a:ext cx="2456792" cy="307777"/>
          </a:xfrm>
          <a:prstGeom prst="rect">
            <a:avLst/>
          </a:prstGeom>
          <a:noFill/>
        </p:spPr>
        <p:txBody>
          <a:bodyPr wrap="square" rtlCol="0">
            <a:spAutoFit/>
          </a:bodyPr>
          <a:lstStyle/>
          <a:p>
            <a:r>
              <a:rPr lang="en-US" sz="1400" dirty="0" err="1">
                <a:solidFill>
                  <a:schemeClr val="accent1"/>
                </a:solidFill>
                <a:latin typeface="Arial" panose="020B0604020202020204" pitchFamily="34" charset="0"/>
              </a:rPr>
              <a:t>Ekanger</a:t>
            </a:r>
            <a:r>
              <a:rPr lang="en-US" sz="1400" dirty="0">
                <a:solidFill>
                  <a:schemeClr val="accent1"/>
                </a:solidFill>
                <a:latin typeface="Arial" panose="020B0604020202020204" pitchFamily="34" charset="0"/>
              </a:rPr>
              <a:t>, </a:t>
            </a:r>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Horiuchi 2023</a:t>
            </a:r>
            <a:endParaRPr lang="en-US" sz="1400" dirty="0">
              <a:solidFill>
                <a:schemeClr val="accent1"/>
              </a:solidFill>
            </a:endParaRPr>
          </a:p>
        </p:txBody>
      </p:sp>
      <p:pic>
        <p:nvPicPr>
          <p:cNvPr id="5" name="Picture 4" descr="Diagram&#10;&#10;Description automatically generated">
            <a:extLst>
              <a:ext uri="{FF2B5EF4-FFF2-40B4-BE49-F238E27FC236}">
                <a16:creationId xmlns:a16="http://schemas.microsoft.com/office/drawing/2014/main" id="{06DF9C6E-8B00-C795-54A0-7DE9C3758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45" y="1914090"/>
            <a:ext cx="9992710" cy="3733689"/>
          </a:xfrm>
          <a:prstGeom prst="rect">
            <a:avLst/>
          </a:prstGeom>
        </p:spPr>
      </p:pic>
      <p:pic>
        <p:nvPicPr>
          <p:cNvPr id="4" name="Picture 3">
            <a:extLst>
              <a:ext uri="{FF2B5EF4-FFF2-40B4-BE49-F238E27FC236}">
                <a16:creationId xmlns:a16="http://schemas.microsoft.com/office/drawing/2014/main" id="{6BCDD19F-3E4E-EBA7-C150-396295EF134E}"/>
              </a:ext>
            </a:extLst>
          </p:cNvPr>
          <p:cNvPicPr>
            <a:picLocks noChangeAspect="1"/>
          </p:cNvPicPr>
          <p:nvPr/>
        </p:nvPicPr>
        <p:blipFill>
          <a:blip r:embed="rId4"/>
          <a:stretch>
            <a:fillRect/>
          </a:stretch>
        </p:blipFill>
        <p:spPr>
          <a:xfrm>
            <a:off x="1645920" y="1280160"/>
            <a:ext cx="8999133" cy="548640"/>
          </a:xfrm>
          <a:prstGeom prst="rect">
            <a:avLst/>
          </a:prstGeom>
        </p:spPr>
      </p:pic>
    </p:spTree>
    <p:extLst>
      <p:ext uri="{BB962C8B-B14F-4D97-AF65-F5344CB8AC3E}">
        <p14:creationId xmlns:p14="http://schemas.microsoft.com/office/powerpoint/2010/main" val="3021318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679382" y="4663440"/>
            <a:ext cx="5041147" cy="833662"/>
          </a:xfrm>
        </p:spPr>
        <p:txBody>
          <a:bodyPr>
            <a:normAutofit/>
          </a:bodyPr>
          <a:lstStyle/>
          <a:p>
            <a:pPr marL="0" indent="0">
              <a:lnSpc>
                <a:spcPct val="110000"/>
              </a:lnSpc>
              <a:spcBef>
                <a:spcPts val="1200"/>
              </a:spcBef>
              <a:buNone/>
            </a:pPr>
            <a:r>
              <a:rPr lang="en-US" sz="2200" dirty="0">
                <a:latin typeface="Calibri" panose="020F0502020204030204" pitchFamily="34" charset="0"/>
                <a:cs typeface="Calibri" panose="020F0502020204030204" pitchFamily="34" charset="0"/>
              </a:rPr>
              <a:t>LIGO O4 (May 2023) + LSST (~mid 2024) can detect KN signatures from BHNS/BNS.</a:t>
            </a:r>
          </a:p>
          <a:p>
            <a:pPr marL="0" indent="0">
              <a:lnSpc>
                <a:spcPct val="110000"/>
              </a:lnSpc>
              <a:spcBef>
                <a:spcPts val="1200"/>
              </a:spcBef>
              <a:buNone/>
            </a:pPr>
            <a:endParaRPr lang="en-US" sz="2200" dirty="0">
              <a:latin typeface="Calibri" panose="020F0502020204030204" pitchFamily="34" charset="0"/>
              <a:cs typeface="Calibri" panose="020F0502020204030204" pitchFamily="34" charset="0"/>
            </a:endParaRP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679382" y="0"/>
            <a:ext cx="9806720"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err="1">
                <a:solidFill>
                  <a:srgbClr val="FFFF00"/>
                </a:solidFill>
                <a:latin typeface="Arial" panose="020B0604020202020204" pitchFamily="34" charset="0"/>
                <a:cs typeface="Arial" panose="020B0604020202020204" pitchFamily="34" charset="0"/>
              </a:rPr>
              <a:t>Kilonova</a:t>
            </a:r>
            <a:r>
              <a:rPr lang="en-US" dirty="0">
                <a:solidFill>
                  <a:srgbClr val="FFFF00"/>
                </a:solidFill>
                <a:latin typeface="Arial" panose="020B0604020202020204" pitchFamily="34" charset="0"/>
                <a:cs typeface="Arial" panose="020B0604020202020204" pitchFamily="34" charset="0"/>
              </a:rPr>
              <a:t> observability with LSST</a:t>
            </a:r>
          </a:p>
        </p:txBody>
      </p:sp>
      <p:sp>
        <p:nvSpPr>
          <p:cNvPr id="14" name="TextBox 13">
            <a:extLst>
              <a:ext uri="{FF2B5EF4-FFF2-40B4-BE49-F238E27FC236}">
                <a16:creationId xmlns:a16="http://schemas.microsoft.com/office/drawing/2014/main" id="{0C778E9D-D75A-59F9-3628-C8DFD0CC48DC}"/>
              </a:ext>
            </a:extLst>
          </p:cNvPr>
          <p:cNvSpPr txBox="1"/>
          <p:nvPr/>
        </p:nvSpPr>
        <p:spPr>
          <a:xfrm>
            <a:off x="5232400" y="6203776"/>
            <a:ext cx="5958489" cy="523220"/>
          </a:xfrm>
          <a:prstGeom prst="rect">
            <a:avLst/>
          </a:prstGeom>
          <a:noFill/>
        </p:spPr>
        <p:txBody>
          <a:bodyPr wrap="square" rtlCol="0">
            <a:spAutoFit/>
          </a:bodyPr>
          <a:lstStyle/>
          <a:p>
            <a:r>
              <a:rPr lang="en-US" sz="1400" dirty="0">
                <a:solidFill>
                  <a:srgbClr val="E1552F"/>
                </a:solidFill>
                <a:latin typeface="Arial" panose="020B0604020202020204" pitchFamily="34" charset="0"/>
                <a:cs typeface="Arial" panose="020B0604020202020204" pitchFamily="34" charset="0"/>
              </a:rPr>
              <a:t>Vera C. Rubin Observatory: https://</a:t>
            </a:r>
            <a:r>
              <a:rPr lang="en-US" sz="1400" dirty="0" err="1">
                <a:solidFill>
                  <a:srgbClr val="E1552F"/>
                </a:solidFill>
                <a:latin typeface="Arial" panose="020B0604020202020204" pitchFamily="34" charset="0"/>
                <a:cs typeface="Arial" panose="020B0604020202020204" pitchFamily="34" charset="0"/>
              </a:rPr>
              <a:t>noirlab.edu</a:t>
            </a:r>
            <a:r>
              <a:rPr lang="en-US" sz="1400" dirty="0">
                <a:solidFill>
                  <a:srgbClr val="E1552F"/>
                </a:solidFill>
                <a:latin typeface="Arial" panose="020B0604020202020204" pitchFamily="34" charset="0"/>
                <a:cs typeface="Arial" panose="020B0604020202020204" pitchFamily="34" charset="0"/>
              </a:rPr>
              <a:t>/public/images/iotw2207a/</a:t>
            </a:r>
          </a:p>
          <a:p>
            <a:endParaRPr lang="en-US" sz="1400" dirty="0">
              <a:solidFill>
                <a:srgbClr val="E1552F"/>
              </a:solidFill>
            </a:endParaRPr>
          </a:p>
        </p:txBody>
      </p:sp>
      <p:pic>
        <p:nvPicPr>
          <p:cNvPr id="4" name="Picture 2" descr="Rubin Observatory and its target">
            <a:extLst>
              <a:ext uri="{FF2B5EF4-FFF2-40B4-BE49-F238E27FC236}">
                <a16:creationId xmlns:a16="http://schemas.microsoft.com/office/drawing/2014/main" id="{52FF0BD7-1294-CACF-D34B-4F3247DDE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497" y="1360897"/>
            <a:ext cx="5958489" cy="4552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iagram&#10;&#10;Description automatically generated">
            <a:extLst>
              <a:ext uri="{FF2B5EF4-FFF2-40B4-BE49-F238E27FC236}">
                <a16:creationId xmlns:a16="http://schemas.microsoft.com/office/drawing/2014/main" id="{6333B764-5CF1-07E8-5CF5-ED7DF0F8E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04" y="1360897"/>
            <a:ext cx="5041147" cy="3191786"/>
          </a:xfrm>
          <a:prstGeom prst="rect">
            <a:avLst/>
          </a:prstGeom>
        </p:spPr>
      </p:pic>
      <p:sp>
        <p:nvSpPr>
          <p:cNvPr id="8" name="Content Placeholder 2">
            <a:extLst>
              <a:ext uri="{FF2B5EF4-FFF2-40B4-BE49-F238E27FC236}">
                <a16:creationId xmlns:a16="http://schemas.microsoft.com/office/drawing/2014/main" id="{B73DB82F-17FB-B3E9-487D-2AA609CAAD62}"/>
              </a:ext>
            </a:extLst>
          </p:cNvPr>
          <p:cNvSpPr txBox="1">
            <a:spLocks/>
          </p:cNvSpPr>
          <p:nvPr/>
        </p:nvSpPr>
        <p:spPr>
          <a:xfrm>
            <a:off x="753367" y="5588828"/>
            <a:ext cx="5041146" cy="52322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200"/>
              </a:spcBef>
              <a:buFont typeface="Arial" panose="020B0604020202020204" pitchFamily="34" charset="0"/>
              <a:buNone/>
            </a:pPr>
            <a:r>
              <a:rPr lang="en-US" sz="2200" b="1" dirty="0">
                <a:solidFill>
                  <a:srgbClr val="FFD585"/>
                </a:solidFill>
                <a:latin typeface="Calibri" panose="020F0502020204030204" pitchFamily="34" charset="0"/>
                <a:cs typeface="Calibri" panose="020F0502020204030204" pitchFamily="34" charset="0"/>
              </a:rPr>
              <a:t>~7 BNS and ~2 BHNS events/year</a:t>
            </a:r>
          </a:p>
        </p:txBody>
      </p:sp>
    </p:spTree>
    <p:extLst>
      <p:ext uri="{BB962C8B-B14F-4D97-AF65-F5344CB8AC3E}">
        <p14:creationId xmlns:p14="http://schemas.microsoft.com/office/powerpoint/2010/main" val="4168932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562708" y="263427"/>
            <a:ext cx="10377446" cy="791650"/>
          </a:xfrm>
        </p:spPr>
        <p:txBody>
          <a:bodyPr>
            <a:normAutofit fontScale="90000"/>
          </a:bodyPr>
          <a:lstStyle/>
          <a:p>
            <a:r>
              <a:rPr lang="en-US" dirty="0">
                <a:solidFill>
                  <a:srgbClr val="FFFF00"/>
                </a:solidFill>
                <a:latin typeface="Arial" panose="020B0604020202020204" pitchFamily="34" charset="0"/>
                <a:cs typeface="Arial" panose="020B0604020202020204" pitchFamily="34" charset="0"/>
              </a:rPr>
              <a:t>A holistic approach: Galactic chemical evolution</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562708" y="1055077"/>
            <a:ext cx="11342076" cy="4861652"/>
          </a:xfrm>
        </p:spPr>
        <p:txBody>
          <a:bodyPr>
            <a:normAutofit/>
          </a:bodyPr>
          <a:lstStyle/>
          <a:p>
            <a:pPr marL="0" indent="0">
              <a:buNone/>
            </a:pPr>
            <a:r>
              <a:rPr lang="en-US" sz="2100" dirty="0">
                <a:latin typeface="Calibri" panose="020F0502020204030204" pitchFamily="34" charset="0"/>
                <a:cs typeface="Calibri" panose="020F0502020204030204" pitchFamily="34" charset="0"/>
              </a:rPr>
              <a:t>Accounting for nucleosynthesis yields and event rates of transient phenomena, GCE provides a holistic view of nucleosynthesis (including r-process) that has occurred over our Galaxy’s evolution</a:t>
            </a:r>
          </a:p>
        </p:txBody>
      </p:sp>
      <p:pic>
        <p:nvPicPr>
          <p:cNvPr id="14" name="Picture 13">
            <a:extLst>
              <a:ext uri="{FF2B5EF4-FFF2-40B4-BE49-F238E27FC236}">
                <a16:creationId xmlns:a16="http://schemas.microsoft.com/office/drawing/2014/main" id="{0AE73470-B7EF-87C1-442C-A29C6B268ECE}"/>
              </a:ext>
            </a:extLst>
          </p:cNvPr>
          <p:cNvPicPr>
            <a:picLocks noChangeAspect="1"/>
          </p:cNvPicPr>
          <p:nvPr/>
        </p:nvPicPr>
        <p:blipFill>
          <a:blip r:embed="rId3"/>
          <a:stretch>
            <a:fillRect/>
          </a:stretch>
        </p:blipFill>
        <p:spPr>
          <a:xfrm>
            <a:off x="1085850" y="1968187"/>
            <a:ext cx="9982199" cy="4470713"/>
          </a:xfrm>
          <a:prstGeom prst="rect">
            <a:avLst/>
          </a:prstGeom>
          <a:ln w="38100">
            <a:solidFill>
              <a:srgbClr val="7030A0"/>
            </a:solidFill>
          </a:ln>
        </p:spPr>
      </p:pic>
    </p:spTree>
    <p:extLst>
      <p:ext uri="{BB962C8B-B14F-4D97-AF65-F5344CB8AC3E}">
        <p14:creationId xmlns:p14="http://schemas.microsoft.com/office/powerpoint/2010/main" val="294329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8C34DA-E08D-5B37-C2BD-8381D924EA98}"/>
              </a:ext>
            </a:extLst>
          </p:cNvPr>
          <p:cNvPicPr>
            <a:picLocks noChangeAspect="1"/>
          </p:cNvPicPr>
          <p:nvPr/>
        </p:nvPicPr>
        <p:blipFill>
          <a:blip r:embed="rId3"/>
          <a:stretch>
            <a:fillRect/>
          </a:stretch>
        </p:blipFill>
        <p:spPr>
          <a:xfrm>
            <a:off x="1535956" y="1288027"/>
            <a:ext cx="8690876" cy="4464846"/>
          </a:xfrm>
          <a:prstGeom prst="rect">
            <a:avLst/>
          </a:prstGeom>
        </p:spPr>
      </p:pic>
      <p:sp>
        <p:nvSpPr>
          <p:cNvPr id="13" name="Title 1">
            <a:extLst>
              <a:ext uri="{FF2B5EF4-FFF2-40B4-BE49-F238E27FC236}">
                <a16:creationId xmlns:a16="http://schemas.microsoft.com/office/drawing/2014/main" id="{7080AD72-8C73-9E61-9CD0-51996F9EC37E}"/>
              </a:ext>
            </a:extLst>
          </p:cNvPr>
          <p:cNvSpPr txBox="1">
            <a:spLocks/>
          </p:cNvSpPr>
          <p:nvPr/>
        </p:nvSpPr>
        <p:spPr>
          <a:xfrm>
            <a:off x="580103" y="0"/>
            <a:ext cx="9905999"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t>Prospects are optimistic!</a:t>
            </a:r>
          </a:p>
        </p:txBody>
      </p:sp>
      <p:sp>
        <p:nvSpPr>
          <p:cNvPr id="16" name="TextBox 15">
            <a:extLst>
              <a:ext uri="{FF2B5EF4-FFF2-40B4-BE49-F238E27FC236}">
                <a16:creationId xmlns:a16="http://schemas.microsoft.com/office/drawing/2014/main" id="{06FEC101-DE90-2243-0E5E-CE3B281681D6}"/>
              </a:ext>
            </a:extLst>
          </p:cNvPr>
          <p:cNvSpPr txBox="1"/>
          <p:nvPr/>
        </p:nvSpPr>
        <p:spPr>
          <a:xfrm>
            <a:off x="990828" y="5119772"/>
            <a:ext cx="515927" cy="369332"/>
          </a:xfrm>
          <a:prstGeom prst="rect">
            <a:avLst/>
          </a:prstGeom>
          <a:noFill/>
        </p:spPr>
        <p:txBody>
          <a:bodyPr wrap="square" rtlCol="0">
            <a:spAutoFit/>
          </a:bodyPr>
          <a:lstStyle/>
          <a:p>
            <a:r>
              <a:rPr lang="en-US" dirty="0">
                <a:solidFill>
                  <a:schemeClr val="accent1"/>
                </a:solidFill>
              </a:rPr>
              <a:t>[1]</a:t>
            </a:r>
          </a:p>
        </p:txBody>
      </p:sp>
      <p:sp>
        <p:nvSpPr>
          <p:cNvPr id="17" name="TextBox 16">
            <a:extLst>
              <a:ext uri="{FF2B5EF4-FFF2-40B4-BE49-F238E27FC236}">
                <a16:creationId xmlns:a16="http://schemas.microsoft.com/office/drawing/2014/main" id="{C978C0AB-3E0D-66E5-F002-EFF696DFE569}"/>
              </a:ext>
            </a:extLst>
          </p:cNvPr>
          <p:cNvSpPr txBox="1"/>
          <p:nvPr/>
        </p:nvSpPr>
        <p:spPr>
          <a:xfrm>
            <a:off x="84189" y="64087"/>
            <a:ext cx="10420350" cy="261610"/>
          </a:xfrm>
          <a:prstGeom prst="rect">
            <a:avLst/>
          </a:prstGeom>
          <a:noFill/>
        </p:spPr>
        <p:txBody>
          <a:bodyPr wrap="square" rtlCol="0">
            <a:spAutoFit/>
          </a:bodyPr>
          <a:lstStyle/>
          <a:p>
            <a:r>
              <a:rPr lang="en-US" sz="1100" b="0" i="0" dirty="0">
                <a:solidFill>
                  <a:schemeClr val="accent1"/>
                </a:solidFill>
                <a:effectLst/>
                <a:latin typeface="Arial" panose="020B0604020202020204" pitchFamily="34" charset="0"/>
              </a:rPr>
              <a:t>[1] Zhu et al. 202</a:t>
            </a:r>
            <a:r>
              <a:rPr lang="en-US" sz="1100" dirty="0">
                <a:solidFill>
                  <a:schemeClr val="accent1"/>
                </a:solidFill>
                <a:latin typeface="Arial" panose="020B0604020202020204" pitchFamily="34" charset="0"/>
              </a:rPr>
              <a:t>1</a:t>
            </a:r>
            <a:endParaRPr lang="en-US" sz="1100" dirty="0">
              <a:solidFill>
                <a:schemeClr val="accent1"/>
              </a:solidFill>
            </a:endParaRPr>
          </a:p>
        </p:txBody>
      </p:sp>
    </p:spTree>
    <p:extLst>
      <p:ext uri="{BB962C8B-B14F-4D97-AF65-F5344CB8AC3E}">
        <p14:creationId xmlns:p14="http://schemas.microsoft.com/office/powerpoint/2010/main" val="4245471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p:txBody>
          <a:bodyPr/>
          <a:lstStyle/>
          <a:p>
            <a:r>
              <a:rPr lang="en-US" dirty="0"/>
              <a:t>Why are r/s –process peaks where they are?</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143001" y="2332026"/>
            <a:ext cx="4738394" cy="3567118"/>
          </a:xfrm>
        </p:spPr>
        <p:txBody>
          <a:bodyPr>
            <a:normAutofit/>
          </a:bodyPr>
          <a:lstStyle/>
          <a:p>
            <a:r>
              <a:rPr lang="en-US" dirty="0"/>
              <a:t>Neutron capture cross section drops off at closed neutron shell locations (N = 50 for first peak, magic number)</a:t>
            </a:r>
          </a:p>
          <a:p>
            <a:r>
              <a:rPr lang="en-US" dirty="0"/>
              <a:t>In s- these species are necessarily stable</a:t>
            </a:r>
          </a:p>
          <a:p>
            <a:r>
              <a:rPr lang="en-US" dirty="0"/>
              <a:t>In r- they are unstable, and decay from N = 50 shell back to stable line</a:t>
            </a:r>
          </a:p>
          <a:p>
            <a:r>
              <a:rPr lang="en-US" dirty="0"/>
              <a:t>At each peak there is this feature</a:t>
            </a:r>
          </a:p>
        </p:txBody>
      </p:sp>
      <p:pic>
        <p:nvPicPr>
          <p:cNvPr id="10" name="Picture 9">
            <a:extLst>
              <a:ext uri="{FF2B5EF4-FFF2-40B4-BE49-F238E27FC236}">
                <a16:creationId xmlns:a16="http://schemas.microsoft.com/office/drawing/2014/main" id="{408F0C3B-A269-3B34-F9F4-CD7A765DD6F9}"/>
              </a:ext>
            </a:extLst>
          </p:cNvPr>
          <p:cNvPicPr>
            <a:picLocks noChangeAspect="1"/>
          </p:cNvPicPr>
          <p:nvPr/>
        </p:nvPicPr>
        <p:blipFill>
          <a:blip r:embed="rId3"/>
          <a:stretch>
            <a:fillRect/>
          </a:stretch>
        </p:blipFill>
        <p:spPr>
          <a:xfrm>
            <a:off x="6095998" y="2104311"/>
            <a:ext cx="5197290" cy="3711262"/>
          </a:xfrm>
          <a:prstGeom prst="rect">
            <a:avLst/>
          </a:prstGeom>
        </p:spPr>
      </p:pic>
      <p:sp>
        <p:nvSpPr>
          <p:cNvPr id="11" name="TextBox 10">
            <a:extLst>
              <a:ext uri="{FF2B5EF4-FFF2-40B4-BE49-F238E27FC236}">
                <a16:creationId xmlns:a16="http://schemas.microsoft.com/office/drawing/2014/main" id="{C12BB63C-6680-6FAC-F5A9-C2C8264922DF}"/>
              </a:ext>
            </a:extLst>
          </p:cNvPr>
          <p:cNvSpPr txBox="1"/>
          <p:nvPr/>
        </p:nvSpPr>
        <p:spPr>
          <a:xfrm>
            <a:off x="84189" y="64087"/>
            <a:ext cx="10420350" cy="261610"/>
          </a:xfrm>
          <a:prstGeom prst="rect">
            <a:avLst/>
          </a:prstGeom>
          <a:noFill/>
        </p:spPr>
        <p:txBody>
          <a:bodyPr wrap="square" rtlCol="0">
            <a:spAutoFit/>
          </a:bodyPr>
          <a:lstStyle/>
          <a:p>
            <a:r>
              <a:rPr lang="en-US" sz="1100" b="0" i="0" dirty="0">
                <a:solidFill>
                  <a:schemeClr val="accent1"/>
                </a:solidFill>
                <a:effectLst/>
                <a:latin typeface="Arial" panose="020B0604020202020204" pitchFamily="34" charset="0"/>
              </a:rPr>
              <a:t>[1] J. </a:t>
            </a:r>
            <a:r>
              <a:rPr lang="en-US" sz="1100" b="0" i="0" dirty="0" err="1">
                <a:solidFill>
                  <a:schemeClr val="accent1"/>
                </a:solidFill>
                <a:effectLst/>
                <a:latin typeface="Arial" panose="020B0604020202020204" pitchFamily="34" charset="0"/>
              </a:rPr>
              <a:t>Lippuner</a:t>
            </a:r>
            <a:r>
              <a:rPr lang="en-US" sz="1100" b="0" i="0" dirty="0">
                <a:solidFill>
                  <a:schemeClr val="accent1"/>
                </a:solidFill>
                <a:effectLst/>
                <a:latin typeface="Arial" panose="020B0604020202020204" pitchFamily="34" charset="0"/>
              </a:rPr>
              <a:t> Thesis, 2018.</a:t>
            </a:r>
            <a:endParaRPr lang="en-US" sz="1100" dirty="0">
              <a:solidFill>
                <a:schemeClr val="accent1"/>
              </a:solidFill>
            </a:endParaRPr>
          </a:p>
        </p:txBody>
      </p:sp>
      <p:sp>
        <p:nvSpPr>
          <p:cNvPr id="12" name="TextBox 11">
            <a:extLst>
              <a:ext uri="{FF2B5EF4-FFF2-40B4-BE49-F238E27FC236}">
                <a16:creationId xmlns:a16="http://schemas.microsoft.com/office/drawing/2014/main" id="{C087554D-ABAB-A9F5-BF66-967267D1D3BD}"/>
              </a:ext>
            </a:extLst>
          </p:cNvPr>
          <p:cNvSpPr txBox="1"/>
          <p:nvPr/>
        </p:nvSpPr>
        <p:spPr>
          <a:xfrm>
            <a:off x="11293288" y="5446241"/>
            <a:ext cx="494072" cy="369332"/>
          </a:xfrm>
          <a:prstGeom prst="rect">
            <a:avLst/>
          </a:prstGeom>
          <a:noFill/>
        </p:spPr>
        <p:txBody>
          <a:bodyPr wrap="square" rtlCol="0">
            <a:spAutoFit/>
          </a:bodyPr>
          <a:lstStyle/>
          <a:p>
            <a:r>
              <a:rPr lang="en-US" dirty="0">
                <a:solidFill>
                  <a:schemeClr val="accent1"/>
                </a:solidFill>
              </a:rPr>
              <a:t>[1]</a:t>
            </a:r>
          </a:p>
        </p:txBody>
      </p:sp>
      <p:grpSp>
        <p:nvGrpSpPr>
          <p:cNvPr id="9" name="Group 8">
            <a:extLst>
              <a:ext uri="{FF2B5EF4-FFF2-40B4-BE49-F238E27FC236}">
                <a16:creationId xmlns:a16="http://schemas.microsoft.com/office/drawing/2014/main" id="{73BA6B53-1174-78C4-A1E0-D27EC4ACF1CC}"/>
              </a:ext>
            </a:extLst>
          </p:cNvPr>
          <p:cNvGrpSpPr/>
          <p:nvPr/>
        </p:nvGrpSpPr>
        <p:grpSpPr>
          <a:xfrm>
            <a:off x="1143000" y="6270172"/>
            <a:ext cx="9905999" cy="475861"/>
            <a:chOff x="1143000" y="6270172"/>
            <a:chExt cx="9905999" cy="475861"/>
          </a:xfrm>
        </p:grpSpPr>
        <p:cxnSp>
          <p:nvCxnSpPr>
            <p:cNvPr id="13" name="Straight Connector 12">
              <a:extLst>
                <a:ext uri="{FF2B5EF4-FFF2-40B4-BE49-F238E27FC236}">
                  <a16:creationId xmlns:a16="http://schemas.microsoft.com/office/drawing/2014/main" id="{B2EFAF5D-4C33-F08E-2E97-950238BC7234}"/>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A32E42-A042-6AF9-06DA-4D6BCB6784E3}"/>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15" name="TextBox 14">
              <a:extLst>
                <a:ext uri="{FF2B5EF4-FFF2-40B4-BE49-F238E27FC236}">
                  <a16:creationId xmlns:a16="http://schemas.microsoft.com/office/drawing/2014/main" id="{DD01F3A8-7DBD-CA86-F475-9D69CD3EB5E8}"/>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16" name="TextBox 15">
              <a:extLst>
                <a:ext uri="{FF2B5EF4-FFF2-40B4-BE49-F238E27FC236}">
                  <a16:creationId xmlns:a16="http://schemas.microsoft.com/office/drawing/2014/main" id="{A05454D2-5513-35CE-4CC6-DF04161E2309}"/>
                </a:ext>
              </a:extLst>
            </p:cNvPr>
            <p:cNvSpPr txBox="1"/>
            <p:nvPr/>
          </p:nvSpPr>
          <p:spPr>
            <a:xfrm>
              <a:off x="10619790" y="6304155"/>
              <a:ext cx="429209" cy="338554"/>
            </a:xfrm>
            <a:prstGeom prst="rect">
              <a:avLst/>
            </a:prstGeom>
            <a:noFill/>
          </p:spPr>
          <p:txBody>
            <a:bodyPr wrap="square" rtlCol="0">
              <a:spAutoFit/>
            </a:bodyPr>
            <a:lstStyle/>
            <a:p>
              <a:r>
                <a:rPr lang="en-US" sz="1600" dirty="0"/>
                <a:t>51</a:t>
              </a:r>
            </a:p>
          </p:txBody>
        </p:sp>
      </p:grpSp>
    </p:spTree>
    <p:extLst>
      <p:ext uri="{BB962C8B-B14F-4D97-AF65-F5344CB8AC3E}">
        <p14:creationId xmlns:p14="http://schemas.microsoft.com/office/powerpoint/2010/main" val="604982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p:txBody>
          <a:bodyPr/>
          <a:lstStyle/>
          <a:p>
            <a:r>
              <a:rPr lang="en-US" dirty="0"/>
              <a:t>Detailed r-process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386348" y="2332026"/>
                <a:ext cx="4065562" cy="3567118"/>
              </a:xfrm>
            </p:spPr>
            <p:txBody>
              <a:bodyPr>
                <a:normAutofit/>
              </a:bodyPr>
              <a:lstStyle/>
              <a:p>
                <a:r>
                  <a:rPr lang="en-US" sz="2400" dirty="0"/>
                  <a:t>Back-to-back </a:t>
                </a: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 particle captures</a:t>
                </a:r>
              </a:p>
              <a:p>
                <a:r>
                  <a:rPr lang="en-US" sz="2400" dirty="0"/>
                  <a:t>Seeds for heavier nuclei to capture many neutrons up to peaks</a:t>
                </a:r>
              </a:p>
              <a:p>
                <a:r>
                  <a:rPr lang="en-US" sz="2400" dirty="0"/>
                  <a:t>Beta decay back to stability</a:t>
                </a:r>
              </a:p>
            </p:txBody>
          </p:sp>
        </mc:Choice>
        <mc:Fallback xmlns="">
          <p:sp>
            <p:nvSpPr>
              <p:cNvPr id="3" name="Content Placeholder 2">
                <a:extLst>
                  <a:ext uri="{FF2B5EF4-FFF2-40B4-BE49-F238E27FC236}">
                    <a16:creationId xmlns:a16="http://schemas.microsoft.com/office/drawing/2014/main" id="{E7916CD9-D4D3-2F9B-1933-A8A68FA0C3DF}"/>
                  </a:ext>
                </a:extLst>
              </p:cNvPr>
              <p:cNvSpPr>
                <a:spLocks noGrp="1" noRot="1" noChangeAspect="1" noMove="1" noResize="1" noEditPoints="1" noAdjustHandles="1" noChangeArrowheads="1" noChangeShapeType="1" noTextEdit="1"/>
              </p:cNvSpPr>
              <p:nvPr>
                <p:ph idx="1"/>
              </p:nvPr>
            </p:nvSpPr>
            <p:spPr>
              <a:xfrm>
                <a:off x="1386348" y="2332026"/>
                <a:ext cx="4065562" cy="3567118"/>
              </a:xfrm>
              <a:blipFill>
                <a:blip r:embed="rId2"/>
                <a:stretch>
                  <a:fillRect l="-1949" r="-600"/>
                </a:stretch>
              </a:blipFill>
            </p:spPr>
            <p:txBody>
              <a:bodyPr/>
              <a:lstStyle/>
              <a:p>
                <a:r>
                  <a:rPr lang="en-US">
                    <a:noFill/>
                  </a:rPr>
                  <a:t> </a:t>
                </a:r>
              </a:p>
            </p:txBody>
          </p:sp>
        </mc:Fallback>
      </mc:AlternateContent>
      <p:pic>
        <p:nvPicPr>
          <p:cNvPr id="10" name="Picture 9" descr="Chart&#10;&#10;Description automatically generated">
            <a:extLst>
              <a:ext uri="{FF2B5EF4-FFF2-40B4-BE49-F238E27FC236}">
                <a16:creationId xmlns:a16="http://schemas.microsoft.com/office/drawing/2014/main" id="{1CC7D9ED-6413-76AB-3DAC-97C06EF90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394" y="768251"/>
            <a:ext cx="4629290" cy="4808984"/>
          </a:xfrm>
          <a:prstGeom prst="rect">
            <a:avLst/>
          </a:prstGeom>
        </p:spPr>
      </p:pic>
      <p:pic>
        <p:nvPicPr>
          <p:cNvPr id="12" name="Picture 11" descr="A picture containing chart&#10;&#10;Description automatically generated">
            <a:extLst>
              <a:ext uri="{FF2B5EF4-FFF2-40B4-BE49-F238E27FC236}">
                <a16:creationId xmlns:a16="http://schemas.microsoft.com/office/drawing/2014/main" id="{57BCE23D-164E-007C-F010-70ECDB98D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4705" y="1682641"/>
            <a:ext cx="1001439" cy="3010467"/>
          </a:xfrm>
          <a:prstGeom prst="rect">
            <a:avLst/>
          </a:prstGeom>
        </p:spPr>
      </p:pic>
      <p:pic>
        <p:nvPicPr>
          <p:cNvPr id="14" name="Picture 13" descr="Chart&#10;&#10;Description automatically generated">
            <a:extLst>
              <a:ext uri="{FF2B5EF4-FFF2-40B4-BE49-F238E27FC236}">
                <a16:creationId xmlns:a16="http://schemas.microsoft.com/office/drawing/2014/main" id="{771949A3-C18B-0DE3-449D-26ED924AA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434" y="765176"/>
            <a:ext cx="4629290" cy="4808984"/>
          </a:xfrm>
          <a:prstGeom prst="rect">
            <a:avLst/>
          </a:prstGeom>
        </p:spPr>
      </p:pic>
      <p:grpSp>
        <p:nvGrpSpPr>
          <p:cNvPr id="24" name="Group 23">
            <a:extLst>
              <a:ext uri="{FF2B5EF4-FFF2-40B4-BE49-F238E27FC236}">
                <a16:creationId xmlns:a16="http://schemas.microsoft.com/office/drawing/2014/main" id="{56AC0594-3B0B-9C4A-443B-13A8A867A8A1}"/>
              </a:ext>
            </a:extLst>
          </p:cNvPr>
          <p:cNvGrpSpPr/>
          <p:nvPr/>
        </p:nvGrpSpPr>
        <p:grpSpPr>
          <a:xfrm>
            <a:off x="8101781" y="4503430"/>
            <a:ext cx="2032020" cy="646331"/>
            <a:chOff x="8101781" y="4503430"/>
            <a:chExt cx="2032020" cy="646331"/>
          </a:xfrm>
        </p:grpSpPr>
        <p:cxnSp>
          <p:nvCxnSpPr>
            <p:cNvPr id="18" name="Straight Connector 17">
              <a:extLst>
                <a:ext uri="{FF2B5EF4-FFF2-40B4-BE49-F238E27FC236}">
                  <a16:creationId xmlns:a16="http://schemas.microsoft.com/office/drawing/2014/main" id="{2C710475-C31C-7619-9D32-FA19A0F8D446}"/>
                </a:ext>
              </a:extLst>
            </p:cNvPr>
            <p:cNvCxnSpPr/>
            <p:nvPr/>
          </p:nvCxnSpPr>
          <p:spPr>
            <a:xfrm>
              <a:off x="8101781" y="4624168"/>
              <a:ext cx="815950" cy="20347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06A4B54-563C-C76C-4323-4F784D9D29C2}"/>
                </a:ext>
              </a:extLst>
            </p:cNvPr>
            <p:cNvSpPr txBox="1"/>
            <p:nvPr/>
          </p:nvSpPr>
          <p:spPr>
            <a:xfrm>
              <a:off x="8904642" y="4503430"/>
              <a:ext cx="1229159" cy="646331"/>
            </a:xfrm>
            <a:prstGeom prst="rect">
              <a:avLst/>
            </a:prstGeom>
            <a:noFill/>
            <a:ln w="38100">
              <a:solidFill>
                <a:schemeClr val="accent1"/>
              </a:solidFill>
            </a:ln>
          </p:spPr>
          <p:txBody>
            <a:bodyPr wrap="square" rtlCol="0">
              <a:spAutoFit/>
            </a:bodyPr>
            <a:lstStyle/>
            <a:p>
              <a:r>
                <a:rPr lang="en-US" dirty="0">
                  <a:solidFill>
                    <a:schemeClr val="bg1"/>
                  </a:solidFill>
                </a:rPr>
                <a:t>Numerical</a:t>
              </a:r>
            </a:p>
            <a:p>
              <a:r>
                <a:rPr lang="en-US" dirty="0">
                  <a:solidFill>
                    <a:schemeClr val="bg1"/>
                  </a:solidFill>
                </a:rPr>
                <a:t>artifact</a:t>
              </a:r>
            </a:p>
          </p:txBody>
        </p:sp>
      </p:grpSp>
      <p:grpSp>
        <p:nvGrpSpPr>
          <p:cNvPr id="25" name="Group 24">
            <a:extLst>
              <a:ext uri="{FF2B5EF4-FFF2-40B4-BE49-F238E27FC236}">
                <a16:creationId xmlns:a16="http://schemas.microsoft.com/office/drawing/2014/main" id="{7B70E90B-D5F2-C496-F3E3-B2CA833C1AF1}"/>
              </a:ext>
            </a:extLst>
          </p:cNvPr>
          <p:cNvGrpSpPr/>
          <p:nvPr/>
        </p:nvGrpSpPr>
        <p:grpSpPr>
          <a:xfrm>
            <a:off x="6258698" y="3383516"/>
            <a:ext cx="598377" cy="1240652"/>
            <a:chOff x="6258698" y="3383516"/>
            <a:chExt cx="598377" cy="1240652"/>
          </a:xfrm>
        </p:grpSpPr>
        <p:cxnSp>
          <p:nvCxnSpPr>
            <p:cNvPr id="20" name="Straight Connector 19">
              <a:extLst>
                <a:ext uri="{FF2B5EF4-FFF2-40B4-BE49-F238E27FC236}">
                  <a16:creationId xmlns:a16="http://schemas.microsoft.com/office/drawing/2014/main" id="{B0F1B563-1D75-FE3D-3AE5-01C66CA79648}"/>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21B5303-79B5-8B5B-C661-499C0F5F402C}"/>
                </a:ext>
              </a:extLst>
            </p:cNvPr>
            <p:cNvSpPr txBox="1"/>
            <p:nvPr/>
          </p:nvSpPr>
          <p:spPr>
            <a:xfrm>
              <a:off x="6258698" y="3383516"/>
              <a:ext cx="496593" cy="369332"/>
            </a:xfrm>
            <a:prstGeom prst="rect">
              <a:avLst/>
            </a:prstGeom>
            <a:noFill/>
            <a:ln w="38100">
              <a:solidFill>
                <a:schemeClr val="accent1"/>
              </a:solidFill>
            </a:ln>
          </p:spPr>
          <p:txBody>
            <a:bodyPr wrap="square" rtlCol="0">
              <a:spAutoFit/>
            </a:bodyPr>
            <a:lstStyle/>
            <a:p>
              <a:r>
                <a:rPr lang="en-US" dirty="0">
                  <a:solidFill>
                    <a:schemeClr val="bg1"/>
                  </a:solidFill>
                </a:rPr>
                <a:t>He</a:t>
              </a:r>
            </a:p>
          </p:txBody>
        </p:sp>
      </p:grpSp>
      <p:grpSp>
        <p:nvGrpSpPr>
          <p:cNvPr id="26" name="Group 25">
            <a:extLst>
              <a:ext uri="{FF2B5EF4-FFF2-40B4-BE49-F238E27FC236}">
                <a16:creationId xmlns:a16="http://schemas.microsoft.com/office/drawing/2014/main" id="{2A2E902A-788D-714E-E316-F17318C2F024}"/>
              </a:ext>
            </a:extLst>
          </p:cNvPr>
          <p:cNvGrpSpPr/>
          <p:nvPr/>
        </p:nvGrpSpPr>
        <p:grpSpPr>
          <a:xfrm>
            <a:off x="7004725" y="2552417"/>
            <a:ext cx="524140" cy="1237577"/>
            <a:chOff x="6332935" y="3386591"/>
            <a:chExt cx="524140" cy="1237577"/>
          </a:xfrm>
        </p:grpSpPr>
        <p:cxnSp>
          <p:nvCxnSpPr>
            <p:cNvPr id="27" name="Straight Connector 26">
              <a:extLst>
                <a:ext uri="{FF2B5EF4-FFF2-40B4-BE49-F238E27FC236}">
                  <a16:creationId xmlns:a16="http://schemas.microsoft.com/office/drawing/2014/main" id="{D97CEFB9-1C7D-B8B1-BCEC-C73935617311}"/>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04BC1F2-AC8C-F221-078E-B49F73D9E941}"/>
                </a:ext>
              </a:extLst>
            </p:cNvPr>
            <p:cNvSpPr txBox="1"/>
            <p:nvPr/>
          </p:nvSpPr>
          <p:spPr>
            <a:xfrm>
              <a:off x="6332935" y="3386591"/>
              <a:ext cx="348120" cy="369332"/>
            </a:xfrm>
            <a:prstGeom prst="rect">
              <a:avLst/>
            </a:prstGeom>
            <a:noFill/>
            <a:ln w="38100">
              <a:solidFill>
                <a:schemeClr val="accent1"/>
              </a:solidFill>
            </a:ln>
          </p:spPr>
          <p:txBody>
            <a:bodyPr wrap="square" rtlCol="0">
              <a:spAutoFit/>
            </a:bodyPr>
            <a:lstStyle/>
            <a:p>
              <a:r>
                <a:rPr lang="en-US" dirty="0">
                  <a:solidFill>
                    <a:schemeClr val="bg1"/>
                  </a:solidFill>
                </a:rPr>
                <a:t>C</a:t>
              </a:r>
            </a:p>
          </p:txBody>
        </p:sp>
      </p:grpSp>
      <p:pic>
        <p:nvPicPr>
          <p:cNvPr id="33" name="Picture 32" descr="Chart&#10;&#10;Description automatically generated">
            <a:extLst>
              <a:ext uri="{FF2B5EF4-FFF2-40B4-BE49-F238E27FC236}">
                <a16:creationId xmlns:a16="http://schemas.microsoft.com/office/drawing/2014/main" id="{3186B1BF-D9B3-00CE-0BCA-45D040AB9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7473" y="765177"/>
            <a:ext cx="4629290" cy="4808984"/>
          </a:xfrm>
          <a:prstGeom prst="rect">
            <a:avLst/>
          </a:prstGeom>
        </p:spPr>
      </p:pic>
      <p:grpSp>
        <p:nvGrpSpPr>
          <p:cNvPr id="29" name="Group 28">
            <a:extLst>
              <a:ext uri="{FF2B5EF4-FFF2-40B4-BE49-F238E27FC236}">
                <a16:creationId xmlns:a16="http://schemas.microsoft.com/office/drawing/2014/main" id="{209661D8-51D1-8334-CBE0-13D49E00187C}"/>
              </a:ext>
            </a:extLst>
          </p:cNvPr>
          <p:cNvGrpSpPr/>
          <p:nvPr/>
        </p:nvGrpSpPr>
        <p:grpSpPr>
          <a:xfrm>
            <a:off x="7273882" y="2047631"/>
            <a:ext cx="524140" cy="1237577"/>
            <a:chOff x="6332935" y="3386591"/>
            <a:chExt cx="524140" cy="1237577"/>
          </a:xfrm>
        </p:grpSpPr>
        <p:cxnSp>
          <p:nvCxnSpPr>
            <p:cNvPr id="30" name="Straight Connector 29">
              <a:extLst>
                <a:ext uri="{FF2B5EF4-FFF2-40B4-BE49-F238E27FC236}">
                  <a16:creationId xmlns:a16="http://schemas.microsoft.com/office/drawing/2014/main" id="{DE116474-0E34-32F6-8F2D-C117A36A176A}"/>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712266B-8894-5394-B51E-7D16F7761CC8}"/>
                </a:ext>
              </a:extLst>
            </p:cNvPr>
            <p:cNvSpPr txBox="1"/>
            <p:nvPr/>
          </p:nvSpPr>
          <p:spPr>
            <a:xfrm>
              <a:off x="6332935" y="3386591"/>
              <a:ext cx="348120" cy="369332"/>
            </a:xfrm>
            <a:prstGeom prst="rect">
              <a:avLst/>
            </a:prstGeom>
            <a:noFill/>
            <a:ln w="38100">
              <a:solidFill>
                <a:schemeClr val="accent1"/>
              </a:solidFill>
            </a:ln>
          </p:spPr>
          <p:txBody>
            <a:bodyPr wrap="square" rtlCol="0">
              <a:spAutoFit/>
            </a:bodyPr>
            <a:lstStyle/>
            <a:p>
              <a:r>
                <a:rPr lang="en-US" dirty="0">
                  <a:solidFill>
                    <a:schemeClr val="bg1"/>
                  </a:solidFill>
                </a:rPr>
                <a:t>O</a:t>
              </a:r>
            </a:p>
          </p:txBody>
        </p:sp>
      </p:grpSp>
      <p:grpSp>
        <p:nvGrpSpPr>
          <p:cNvPr id="37" name="Group 36">
            <a:extLst>
              <a:ext uri="{FF2B5EF4-FFF2-40B4-BE49-F238E27FC236}">
                <a16:creationId xmlns:a16="http://schemas.microsoft.com/office/drawing/2014/main" id="{A9714838-5BB3-0DB8-BED7-E106390C001C}"/>
              </a:ext>
            </a:extLst>
          </p:cNvPr>
          <p:cNvGrpSpPr/>
          <p:nvPr/>
        </p:nvGrpSpPr>
        <p:grpSpPr>
          <a:xfrm>
            <a:off x="6998341" y="2554767"/>
            <a:ext cx="524140" cy="1237577"/>
            <a:chOff x="6332935" y="3386591"/>
            <a:chExt cx="524140" cy="1237577"/>
          </a:xfrm>
        </p:grpSpPr>
        <p:cxnSp>
          <p:nvCxnSpPr>
            <p:cNvPr id="38" name="Straight Connector 37">
              <a:extLst>
                <a:ext uri="{FF2B5EF4-FFF2-40B4-BE49-F238E27FC236}">
                  <a16:creationId xmlns:a16="http://schemas.microsoft.com/office/drawing/2014/main" id="{EC18ED80-488B-04F5-488B-3E617929C8DD}"/>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9CD3BBB-931F-DEBE-C08A-43D8BD650EA5}"/>
                </a:ext>
              </a:extLst>
            </p:cNvPr>
            <p:cNvSpPr txBox="1"/>
            <p:nvPr/>
          </p:nvSpPr>
          <p:spPr>
            <a:xfrm>
              <a:off x="6332935" y="3386591"/>
              <a:ext cx="348120" cy="369332"/>
            </a:xfrm>
            <a:prstGeom prst="rect">
              <a:avLst/>
            </a:prstGeom>
            <a:noFill/>
            <a:ln w="38100">
              <a:solidFill>
                <a:schemeClr val="accent1"/>
              </a:solidFill>
            </a:ln>
          </p:spPr>
          <p:txBody>
            <a:bodyPr wrap="square" rtlCol="0">
              <a:spAutoFit/>
            </a:bodyPr>
            <a:lstStyle/>
            <a:p>
              <a:r>
                <a:rPr lang="en-US" dirty="0">
                  <a:solidFill>
                    <a:schemeClr val="bg1"/>
                  </a:solidFill>
                </a:rPr>
                <a:t>C</a:t>
              </a:r>
            </a:p>
          </p:txBody>
        </p:sp>
      </p:grpSp>
      <p:grpSp>
        <p:nvGrpSpPr>
          <p:cNvPr id="34" name="Group 33">
            <a:extLst>
              <a:ext uri="{FF2B5EF4-FFF2-40B4-BE49-F238E27FC236}">
                <a16:creationId xmlns:a16="http://schemas.microsoft.com/office/drawing/2014/main" id="{7432CF94-E2A2-0949-6543-FB46C5262E39}"/>
              </a:ext>
            </a:extLst>
          </p:cNvPr>
          <p:cNvGrpSpPr/>
          <p:nvPr/>
        </p:nvGrpSpPr>
        <p:grpSpPr>
          <a:xfrm>
            <a:off x="6250588" y="3383524"/>
            <a:ext cx="598377" cy="1240652"/>
            <a:chOff x="6258698" y="3383516"/>
            <a:chExt cx="598377" cy="1240652"/>
          </a:xfrm>
        </p:grpSpPr>
        <p:cxnSp>
          <p:nvCxnSpPr>
            <p:cNvPr id="35" name="Straight Connector 34">
              <a:extLst>
                <a:ext uri="{FF2B5EF4-FFF2-40B4-BE49-F238E27FC236}">
                  <a16:creationId xmlns:a16="http://schemas.microsoft.com/office/drawing/2014/main" id="{29BDE0AB-B663-FDC5-6D75-8FCE3AFA3755}"/>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D019B0C-5BEB-F7A6-5538-46D1BF9D85F9}"/>
                </a:ext>
              </a:extLst>
            </p:cNvPr>
            <p:cNvSpPr txBox="1"/>
            <p:nvPr/>
          </p:nvSpPr>
          <p:spPr>
            <a:xfrm>
              <a:off x="6258698" y="3383516"/>
              <a:ext cx="496593" cy="369332"/>
            </a:xfrm>
            <a:prstGeom prst="rect">
              <a:avLst/>
            </a:prstGeom>
            <a:noFill/>
            <a:ln w="38100">
              <a:solidFill>
                <a:schemeClr val="accent1"/>
              </a:solidFill>
            </a:ln>
          </p:spPr>
          <p:txBody>
            <a:bodyPr wrap="square" rtlCol="0">
              <a:spAutoFit/>
            </a:bodyPr>
            <a:lstStyle/>
            <a:p>
              <a:r>
                <a:rPr lang="en-US" dirty="0">
                  <a:solidFill>
                    <a:schemeClr val="bg1"/>
                  </a:solidFill>
                </a:rPr>
                <a:t>He</a:t>
              </a:r>
            </a:p>
          </p:txBody>
        </p:sp>
      </p:grpSp>
      <p:pic>
        <p:nvPicPr>
          <p:cNvPr id="41" name="Picture 40" descr="Chart&#10;&#10;Description automatically generated">
            <a:extLst>
              <a:ext uri="{FF2B5EF4-FFF2-40B4-BE49-F238E27FC236}">
                <a16:creationId xmlns:a16="http://schemas.microsoft.com/office/drawing/2014/main" id="{CEBA68A6-2703-4ADD-8483-915425E47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4515" y="765176"/>
            <a:ext cx="4629290" cy="4808984"/>
          </a:xfrm>
          <a:prstGeom prst="rect">
            <a:avLst/>
          </a:prstGeom>
        </p:spPr>
      </p:pic>
      <p:grpSp>
        <p:nvGrpSpPr>
          <p:cNvPr id="42" name="Group 41">
            <a:extLst>
              <a:ext uri="{FF2B5EF4-FFF2-40B4-BE49-F238E27FC236}">
                <a16:creationId xmlns:a16="http://schemas.microsoft.com/office/drawing/2014/main" id="{C6235431-B48C-54D0-11F3-6119B76E2030}"/>
              </a:ext>
            </a:extLst>
          </p:cNvPr>
          <p:cNvGrpSpPr/>
          <p:nvPr/>
        </p:nvGrpSpPr>
        <p:grpSpPr>
          <a:xfrm>
            <a:off x="7277637" y="2044477"/>
            <a:ext cx="524140" cy="1237577"/>
            <a:chOff x="6332935" y="3386591"/>
            <a:chExt cx="524140" cy="1237577"/>
          </a:xfrm>
        </p:grpSpPr>
        <p:cxnSp>
          <p:nvCxnSpPr>
            <p:cNvPr id="43" name="Straight Connector 42">
              <a:extLst>
                <a:ext uri="{FF2B5EF4-FFF2-40B4-BE49-F238E27FC236}">
                  <a16:creationId xmlns:a16="http://schemas.microsoft.com/office/drawing/2014/main" id="{7C50B4B2-3A47-B5CD-2656-D5A8BB3E4961}"/>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29D724B-3468-F1BC-235F-E9F111ECB17E}"/>
                </a:ext>
              </a:extLst>
            </p:cNvPr>
            <p:cNvSpPr txBox="1"/>
            <p:nvPr/>
          </p:nvSpPr>
          <p:spPr>
            <a:xfrm>
              <a:off x="6332935" y="3386591"/>
              <a:ext cx="348120" cy="369332"/>
            </a:xfrm>
            <a:prstGeom prst="rect">
              <a:avLst/>
            </a:prstGeom>
            <a:noFill/>
            <a:ln w="38100">
              <a:solidFill>
                <a:schemeClr val="accent1"/>
              </a:solidFill>
            </a:ln>
          </p:spPr>
          <p:txBody>
            <a:bodyPr wrap="square" rtlCol="0">
              <a:spAutoFit/>
            </a:bodyPr>
            <a:lstStyle/>
            <a:p>
              <a:r>
                <a:rPr lang="en-US" dirty="0">
                  <a:solidFill>
                    <a:schemeClr val="bg1"/>
                  </a:solidFill>
                </a:rPr>
                <a:t>O</a:t>
              </a:r>
            </a:p>
          </p:txBody>
        </p:sp>
      </p:grpSp>
      <p:grpSp>
        <p:nvGrpSpPr>
          <p:cNvPr id="45" name="Group 44">
            <a:extLst>
              <a:ext uri="{FF2B5EF4-FFF2-40B4-BE49-F238E27FC236}">
                <a16:creationId xmlns:a16="http://schemas.microsoft.com/office/drawing/2014/main" id="{3203B27A-CE0D-0212-7382-0BFEB2EFE79F}"/>
              </a:ext>
            </a:extLst>
          </p:cNvPr>
          <p:cNvGrpSpPr/>
          <p:nvPr/>
        </p:nvGrpSpPr>
        <p:grpSpPr>
          <a:xfrm>
            <a:off x="7003071" y="2560765"/>
            <a:ext cx="524140" cy="1237577"/>
            <a:chOff x="6332935" y="3386591"/>
            <a:chExt cx="524140" cy="1237577"/>
          </a:xfrm>
        </p:grpSpPr>
        <p:cxnSp>
          <p:nvCxnSpPr>
            <p:cNvPr id="46" name="Straight Connector 45">
              <a:extLst>
                <a:ext uri="{FF2B5EF4-FFF2-40B4-BE49-F238E27FC236}">
                  <a16:creationId xmlns:a16="http://schemas.microsoft.com/office/drawing/2014/main" id="{D9907282-18FD-6924-F1CC-C247E382C823}"/>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2922F0-DE5A-12CF-6B8F-35DC0FE854EB}"/>
                </a:ext>
              </a:extLst>
            </p:cNvPr>
            <p:cNvSpPr txBox="1"/>
            <p:nvPr/>
          </p:nvSpPr>
          <p:spPr>
            <a:xfrm>
              <a:off x="6332935" y="3386591"/>
              <a:ext cx="348120" cy="369332"/>
            </a:xfrm>
            <a:prstGeom prst="rect">
              <a:avLst/>
            </a:prstGeom>
            <a:noFill/>
            <a:ln w="38100">
              <a:solidFill>
                <a:schemeClr val="accent1"/>
              </a:solidFill>
            </a:ln>
          </p:spPr>
          <p:txBody>
            <a:bodyPr wrap="square" rtlCol="0">
              <a:spAutoFit/>
            </a:bodyPr>
            <a:lstStyle/>
            <a:p>
              <a:r>
                <a:rPr lang="en-US" dirty="0">
                  <a:solidFill>
                    <a:schemeClr val="bg1"/>
                  </a:solidFill>
                </a:rPr>
                <a:t>C</a:t>
              </a:r>
            </a:p>
          </p:txBody>
        </p:sp>
      </p:grpSp>
      <p:grpSp>
        <p:nvGrpSpPr>
          <p:cNvPr id="48" name="Group 47">
            <a:extLst>
              <a:ext uri="{FF2B5EF4-FFF2-40B4-BE49-F238E27FC236}">
                <a16:creationId xmlns:a16="http://schemas.microsoft.com/office/drawing/2014/main" id="{C3DD72F2-07BD-CC66-75A9-841C49D18282}"/>
              </a:ext>
            </a:extLst>
          </p:cNvPr>
          <p:cNvGrpSpPr/>
          <p:nvPr/>
        </p:nvGrpSpPr>
        <p:grpSpPr>
          <a:xfrm>
            <a:off x="6256965" y="3385367"/>
            <a:ext cx="598377" cy="1240652"/>
            <a:chOff x="6258698" y="3383516"/>
            <a:chExt cx="598377" cy="1240652"/>
          </a:xfrm>
        </p:grpSpPr>
        <p:cxnSp>
          <p:nvCxnSpPr>
            <p:cNvPr id="49" name="Straight Connector 48">
              <a:extLst>
                <a:ext uri="{FF2B5EF4-FFF2-40B4-BE49-F238E27FC236}">
                  <a16:creationId xmlns:a16="http://schemas.microsoft.com/office/drawing/2014/main" id="{BE2A43CF-E501-D032-DB37-588980B2E93F}"/>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C02BA44-15A8-6B84-4E7C-749F8D06954D}"/>
                </a:ext>
              </a:extLst>
            </p:cNvPr>
            <p:cNvSpPr txBox="1"/>
            <p:nvPr/>
          </p:nvSpPr>
          <p:spPr>
            <a:xfrm>
              <a:off x="6258698" y="3383516"/>
              <a:ext cx="496593" cy="369332"/>
            </a:xfrm>
            <a:prstGeom prst="rect">
              <a:avLst/>
            </a:prstGeom>
            <a:noFill/>
            <a:ln w="38100">
              <a:solidFill>
                <a:schemeClr val="accent1"/>
              </a:solidFill>
            </a:ln>
          </p:spPr>
          <p:txBody>
            <a:bodyPr wrap="square" rtlCol="0">
              <a:spAutoFit/>
            </a:bodyPr>
            <a:lstStyle/>
            <a:p>
              <a:r>
                <a:rPr lang="en-US" dirty="0">
                  <a:solidFill>
                    <a:schemeClr val="bg1"/>
                  </a:solidFill>
                </a:rPr>
                <a:t>He</a:t>
              </a:r>
            </a:p>
          </p:txBody>
        </p:sp>
      </p:grpSp>
      <p:grpSp>
        <p:nvGrpSpPr>
          <p:cNvPr id="60" name="Group 59">
            <a:extLst>
              <a:ext uri="{FF2B5EF4-FFF2-40B4-BE49-F238E27FC236}">
                <a16:creationId xmlns:a16="http://schemas.microsoft.com/office/drawing/2014/main" id="{FA20186F-2067-E4DB-A0D5-5A3C2669D1A3}"/>
              </a:ext>
            </a:extLst>
          </p:cNvPr>
          <p:cNvGrpSpPr/>
          <p:nvPr/>
        </p:nvGrpSpPr>
        <p:grpSpPr>
          <a:xfrm>
            <a:off x="8463970" y="2260199"/>
            <a:ext cx="2003445" cy="2363969"/>
            <a:chOff x="8463970" y="2260199"/>
            <a:chExt cx="2003445" cy="2363969"/>
          </a:xfrm>
        </p:grpSpPr>
        <p:cxnSp>
          <p:nvCxnSpPr>
            <p:cNvPr id="53" name="Straight Connector 52">
              <a:extLst>
                <a:ext uri="{FF2B5EF4-FFF2-40B4-BE49-F238E27FC236}">
                  <a16:creationId xmlns:a16="http://schemas.microsoft.com/office/drawing/2014/main" id="{F32AD3DD-2EEA-ED4C-86FB-AB04D4FD4759}"/>
                </a:ext>
              </a:extLst>
            </p:cNvPr>
            <p:cNvCxnSpPr>
              <a:cxnSpLocks/>
            </p:cNvCxnSpPr>
            <p:nvPr/>
          </p:nvCxnSpPr>
          <p:spPr>
            <a:xfrm flipH="1" flipV="1">
              <a:off x="8463970" y="3106414"/>
              <a:ext cx="1406543" cy="1151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0CB2C6E-2498-D727-1C83-26E3A0384D76}"/>
                </a:ext>
              </a:extLst>
            </p:cNvPr>
            <p:cNvSpPr txBox="1"/>
            <p:nvPr/>
          </p:nvSpPr>
          <p:spPr>
            <a:xfrm>
              <a:off x="9238256" y="4254836"/>
              <a:ext cx="1229159" cy="369332"/>
            </a:xfrm>
            <a:prstGeom prst="rect">
              <a:avLst/>
            </a:prstGeom>
            <a:noFill/>
            <a:ln w="38100">
              <a:solidFill>
                <a:schemeClr val="accent1"/>
              </a:solidFill>
            </a:ln>
          </p:spPr>
          <p:txBody>
            <a:bodyPr wrap="square" rtlCol="0">
              <a:spAutoFit/>
            </a:bodyPr>
            <a:lstStyle/>
            <a:p>
              <a:r>
                <a:rPr lang="en-US" dirty="0">
                  <a:solidFill>
                    <a:schemeClr val="bg1"/>
                  </a:solidFill>
                </a:rPr>
                <a:t>Ne, Mg, Si</a:t>
              </a:r>
            </a:p>
          </p:txBody>
        </p:sp>
        <p:cxnSp>
          <p:nvCxnSpPr>
            <p:cNvPr id="55" name="Straight Connector 54">
              <a:extLst>
                <a:ext uri="{FF2B5EF4-FFF2-40B4-BE49-F238E27FC236}">
                  <a16:creationId xmlns:a16="http://schemas.microsoft.com/office/drawing/2014/main" id="{290CF155-72CB-6319-863D-8F2F2A65C0C4}"/>
                </a:ext>
              </a:extLst>
            </p:cNvPr>
            <p:cNvCxnSpPr>
              <a:cxnSpLocks/>
            </p:cNvCxnSpPr>
            <p:nvPr/>
          </p:nvCxnSpPr>
          <p:spPr>
            <a:xfrm flipH="1" flipV="1">
              <a:off x="8840080" y="2672292"/>
              <a:ext cx="1030433" cy="15859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95D0C3-A9D0-90F8-A523-09AF45690029}"/>
                </a:ext>
              </a:extLst>
            </p:cNvPr>
            <p:cNvCxnSpPr>
              <a:cxnSpLocks/>
            </p:cNvCxnSpPr>
            <p:nvPr/>
          </p:nvCxnSpPr>
          <p:spPr>
            <a:xfrm flipH="1" flipV="1">
              <a:off x="9260416" y="2260199"/>
              <a:ext cx="602255" cy="1998023"/>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72" name="Picture 71" descr="Chart">
            <a:extLst>
              <a:ext uri="{FF2B5EF4-FFF2-40B4-BE49-F238E27FC236}">
                <a16:creationId xmlns:a16="http://schemas.microsoft.com/office/drawing/2014/main" id="{522FF399-33CA-7497-6B21-31A4B6B187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2386" y="762103"/>
            <a:ext cx="4632248" cy="4812057"/>
          </a:xfrm>
          <a:prstGeom prst="rect">
            <a:avLst/>
          </a:prstGeom>
        </p:spPr>
      </p:pic>
      <p:grpSp>
        <p:nvGrpSpPr>
          <p:cNvPr id="66" name="Group 65">
            <a:extLst>
              <a:ext uri="{FF2B5EF4-FFF2-40B4-BE49-F238E27FC236}">
                <a16:creationId xmlns:a16="http://schemas.microsoft.com/office/drawing/2014/main" id="{A24BA373-F575-256A-1BD4-95D86EFFC185}"/>
              </a:ext>
            </a:extLst>
          </p:cNvPr>
          <p:cNvGrpSpPr/>
          <p:nvPr/>
        </p:nvGrpSpPr>
        <p:grpSpPr>
          <a:xfrm>
            <a:off x="8703891" y="3028335"/>
            <a:ext cx="1466656" cy="1844706"/>
            <a:chOff x="8873143" y="2779462"/>
            <a:chExt cx="1466656" cy="1844706"/>
          </a:xfrm>
        </p:grpSpPr>
        <p:cxnSp>
          <p:nvCxnSpPr>
            <p:cNvPr id="67" name="Straight Connector 66">
              <a:extLst>
                <a:ext uri="{FF2B5EF4-FFF2-40B4-BE49-F238E27FC236}">
                  <a16:creationId xmlns:a16="http://schemas.microsoft.com/office/drawing/2014/main" id="{F09E3F66-E7A5-D572-2450-39F9A488ABD3}"/>
                </a:ext>
              </a:extLst>
            </p:cNvPr>
            <p:cNvCxnSpPr>
              <a:cxnSpLocks/>
            </p:cNvCxnSpPr>
            <p:nvPr/>
          </p:nvCxnSpPr>
          <p:spPr>
            <a:xfrm flipH="1" flipV="1">
              <a:off x="8873143" y="3033181"/>
              <a:ext cx="997370" cy="12250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F5BF54E-8DD8-807A-A6D4-F3DF53CB920A}"/>
                </a:ext>
              </a:extLst>
            </p:cNvPr>
            <p:cNvSpPr txBox="1"/>
            <p:nvPr/>
          </p:nvSpPr>
          <p:spPr>
            <a:xfrm>
              <a:off x="9238256" y="4254836"/>
              <a:ext cx="1101543" cy="369332"/>
            </a:xfrm>
            <a:prstGeom prst="rect">
              <a:avLst/>
            </a:prstGeom>
            <a:noFill/>
            <a:ln w="38100">
              <a:solidFill>
                <a:schemeClr val="accent1"/>
              </a:solidFill>
            </a:ln>
          </p:spPr>
          <p:txBody>
            <a:bodyPr wrap="square" rtlCol="0">
              <a:spAutoFit/>
            </a:bodyPr>
            <a:lstStyle/>
            <a:p>
              <a:r>
                <a:rPr lang="en-US" dirty="0">
                  <a:solidFill>
                    <a:schemeClr val="bg1"/>
                  </a:solidFill>
                </a:rPr>
                <a:t>Fe-group</a:t>
              </a:r>
            </a:p>
          </p:txBody>
        </p:sp>
        <p:cxnSp>
          <p:nvCxnSpPr>
            <p:cNvPr id="69" name="Straight Connector 68">
              <a:extLst>
                <a:ext uri="{FF2B5EF4-FFF2-40B4-BE49-F238E27FC236}">
                  <a16:creationId xmlns:a16="http://schemas.microsoft.com/office/drawing/2014/main" id="{E02080E2-8B42-D63B-2348-6162B46232D4}"/>
                </a:ext>
              </a:extLst>
            </p:cNvPr>
            <p:cNvCxnSpPr>
              <a:cxnSpLocks/>
            </p:cNvCxnSpPr>
            <p:nvPr/>
          </p:nvCxnSpPr>
          <p:spPr>
            <a:xfrm flipH="1" flipV="1">
              <a:off x="9003422" y="2857541"/>
              <a:ext cx="867091" cy="14006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AE9705-C7EF-B303-0B2D-70F55F8B88B3}"/>
                </a:ext>
              </a:extLst>
            </p:cNvPr>
            <p:cNvCxnSpPr>
              <a:cxnSpLocks/>
            </p:cNvCxnSpPr>
            <p:nvPr/>
          </p:nvCxnSpPr>
          <p:spPr>
            <a:xfrm flipH="1" flipV="1">
              <a:off x="9156756" y="2779462"/>
              <a:ext cx="705915" cy="147876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7E639D6D-1D46-CCC6-E2BB-CA3463C9FDFE}"/>
              </a:ext>
            </a:extLst>
          </p:cNvPr>
          <p:cNvGrpSpPr/>
          <p:nvPr/>
        </p:nvGrpSpPr>
        <p:grpSpPr>
          <a:xfrm>
            <a:off x="6277625" y="2732222"/>
            <a:ext cx="1494339" cy="1361102"/>
            <a:chOff x="6277625" y="2732222"/>
            <a:chExt cx="1494339" cy="1361102"/>
          </a:xfrm>
        </p:grpSpPr>
        <p:grpSp>
          <p:nvGrpSpPr>
            <p:cNvPr id="63" name="Group 62">
              <a:extLst>
                <a:ext uri="{FF2B5EF4-FFF2-40B4-BE49-F238E27FC236}">
                  <a16:creationId xmlns:a16="http://schemas.microsoft.com/office/drawing/2014/main" id="{FDC7CE9E-F64F-D2C8-865F-0985A955573E}"/>
                </a:ext>
              </a:extLst>
            </p:cNvPr>
            <p:cNvGrpSpPr/>
            <p:nvPr/>
          </p:nvGrpSpPr>
          <p:grpSpPr>
            <a:xfrm>
              <a:off x="6277625" y="2732222"/>
              <a:ext cx="994054" cy="1241754"/>
              <a:chOff x="6014781" y="3382414"/>
              <a:chExt cx="994054" cy="1241754"/>
            </a:xfrm>
          </p:grpSpPr>
          <p:cxnSp>
            <p:nvCxnSpPr>
              <p:cNvPr id="64" name="Straight Connector 63">
                <a:extLst>
                  <a:ext uri="{FF2B5EF4-FFF2-40B4-BE49-F238E27FC236}">
                    <a16:creationId xmlns:a16="http://schemas.microsoft.com/office/drawing/2014/main" id="{86053582-161D-AD27-FD89-B5EC605F5225}"/>
                  </a:ext>
                </a:extLst>
              </p:cNvPr>
              <p:cNvCxnSpPr>
                <a:cxnSpLocks/>
              </p:cNvCxnSpPr>
              <p:nvPr/>
            </p:nvCxnSpPr>
            <p:spPr>
              <a:xfrm flipH="1" flipV="1">
                <a:off x="6508955" y="3755923"/>
                <a:ext cx="348120" cy="868245"/>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EFB074B-33ED-3496-AB66-E385AEA95DD7}"/>
                      </a:ext>
                    </a:extLst>
                  </p:cNvPr>
                  <p:cNvSpPr txBox="1"/>
                  <p:nvPr/>
                </p:nvSpPr>
                <p:spPr>
                  <a:xfrm>
                    <a:off x="6014781" y="3382414"/>
                    <a:ext cx="994054" cy="369332"/>
                  </a:xfrm>
                  <a:prstGeom prst="rect">
                    <a:avLst/>
                  </a:prstGeom>
                  <a:noFill/>
                  <a:ln w="38100">
                    <a:solidFill>
                      <a:schemeClr val="accent1"/>
                    </a:solidFill>
                  </a:ln>
                </p:spPr>
                <p:txBody>
                  <a:bodyPr wrap="square" rtlCol="0">
                    <a:spAutoFit/>
                  </a:bodyPr>
                  <a:lstStyle/>
                  <a:p>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𝛼</m:t>
                        </m:r>
                      </m:oMath>
                    </a14:m>
                    <a:r>
                      <a:rPr lang="en-US" dirty="0">
                        <a:solidFill>
                          <a:schemeClr val="bg1"/>
                        </a:solidFill>
                      </a:rPr>
                      <a:t>-group</a:t>
                    </a:r>
                  </a:p>
                </p:txBody>
              </p:sp>
            </mc:Choice>
            <mc:Fallback xmlns="">
              <p:sp>
                <p:nvSpPr>
                  <p:cNvPr id="65" name="TextBox 64">
                    <a:extLst>
                      <a:ext uri="{FF2B5EF4-FFF2-40B4-BE49-F238E27FC236}">
                        <a16:creationId xmlns:a16="http://schemas.microsoft.com/office/drawing/2014/main" id="{4EFB074B-33ED-3496-AB66-E385AEA95DD7}"/>
                      </a:ext>
                    </a:extLst>
                  </p:cNvPr>
                  <p:cNvSpPr txBox="1">
                    <a:spLocks noRot="1" noChangeAspect="1" noMove="1" noResize="1" noEditPoints="1" noAdjustHandles="1" noChangeArrowheads="1" noChangeShapeType="1" noTextEdit="1"/>
                  </p:cNvSpPr>
                  <p:nvPr/>
                </p:nvSpPr>
                <p:spPr>
                  <a:xfrm>
                    <a:off x="6014781" y="3382414"/>
                    <a:ext cx="994054" cy="369332"/>
                  </a:xfrm>
                  <a:prstGeom prst="rect">
                    <a:avLst/>
                  </a:prstGeom>
                  <a:blipFill>
                    <a:blip r:embed="rId9"/>
                    <a:stretch>
                      <a:fillRect t="-1493" r="-2959" b="-19403"/>
                    </a:stretch>
                  </a:blipFill>
                  <a:ln w="38100">
                    <a:solidFill>
                      <a:schemeClr val="accent1"/>
                    </a:solidFill>
                  </a:ln>
                </p:spPr>
                <p:txBody>
                  <a:bodyPr/>
                  <a:lstStyle/>
                  <a:p>
                    <a:r>
                      <a:rPr lang="en-US">
                        <a:noFill/>
                      </a:rPr>
                      <a:t> </a:t>
                    </a:r>
                  </a:p>
                </p:txBody>
              </p:sp>
            </mc:Fallback>
          </mc:AlternateContent>
        </p:grpSp>
        <p:sp>
          <p:nvSpPr>
            <p:cNvPr id="76" name="Right Brace 75">
              <a:extLst>
                <a:ext uri="{FF2B5EF4-FFF2-40B4-BE49-F238E27FC236}">
                  <a16:creationId xmlns:a16="http://schemas.microsoft.com/office/drawing/2014/main" id="{4C336E95-76DC-5217-C2FA-4943F0C398A8}"/>
                </a:ext>
              </a:extLst>
            </p:cNvPr>
            <p:cNvSpPr/>
            <p:nvPr/>
          </p:nvSpPr>
          <p:spPr>
            <a:xfrm rot="13595850">
              <a:off x="7083573" y="3404933"/>
              <a:ext cx="158288" cy="121849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0" name="Picture 79" descr="Chart, diagram&#10;&#10;Description automatically generated">
            <a:extLst>
              <a:ext uri="{FF2B5EF4-FFF2-40B4-BE49-F238E27FC236}">
                <a16:creationId xmlns:a16="http://schemas.microsoft.com/office/drawing/2014/main" id="{B5D1C617-878A-6F72-7353-40FF7673C8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8397" y="764675"/>
            <a:ext cx="4643279" cy="4814934"/>
          </a:xfrm>
          <a:prstGeom prst="rect">
            <a:avLst/>
          </a:prstGeom>
        </p:spPr>
      </p:pic>
      <p:grpSp>
        <p:nvGrpSpPr>
          <p:cNvPr id="81" name="Group 80">
            <a:extLst>
              <a:ext uri="{FF2B5EF4-FFF2-40B4-BE49-F238E27FC236}">
                <a16:creationId xmlns:a16="http://schemas.microsoft.com/office/drawing/2014/main" id="{A5F3A2B5-9500-D432-0CA8-9EF1A6BFE315}"/>
              </a:ext>
            </a:extLst>
          </p:cNvPr>
          <p:cNvGrpSpPr/>
          <p:nvPr/>
        </p:nvGrpSpPr>
        <p:grpSpPr>
          <a:xfrm>
            <a:off x="8418229" y="2962480"/>
            <a:ext cx="1336377" cy="1766627"/>
            <a:chOff x="9003422" y="2857541"/>
            <a:chExt cx="1336377" cy="1766627"/>
          </a:xfrm>
        </p:grpSpPr>
        <p:sp>
          <p:nvSpPr>
            <p:cNvPr id="83" name="TextBox 82">
              <a:extLst>
                <a:ext uri="{FF2B5EF4-FFF2-40B4-BE49-F238E27FC236}">
                  <a16:creationId xmlns:a16="http://schemas.microsoft.com/office/drawing/2014/main" id="{467EC027-3B99-A195-6C3F-D17094C51E4A}"/>
                </a:ext>
              </a:extLst>
            </p:cNvPr>
            <p:cNvSpPr txBox="1"/>
            <p:nvPr/>
          </p:nvSpPr>
          <p:spPr>
            <a:xfrm>
              <a:off x="9238256" y="4254836"/>
              <a:ext cx="1101543" cy="369332"/>
            </a:xfrm>
            <a:prstGeom prst="rect">
              <a:avLst/>
            </a:prstGeom>
            <a:noFill/>
            <a:ln w="38100">
              <a:solidFill>
                <a:schemeClr val="accent1"/>
              </a:solidFill>
            </a:ln>
          </p:spPr>
          <p:txBody>
            <a:bodyPr wrap="square" rtlCol="0">
              <a:spAutoFit/>
            </a:bodyPr>
            <a:lstStyle/>
            <a:p>
              <a:r>
                <a:rPr lang="en-US" dirty="0">
                  <a:solidFill>
                    <a:schemeClr val="bg1"/>
                  </a:solidFill>
                </a:rPr>
                <a:t>~1</a:t>
              </a:r>
              <a:r>
                <a:rPr lang="en-US" baseline="30000" dirty="0">
                  <a:solidFill>
                    <a:schemeClr val="bg1"/>
                  </a:solidFill>
                </a:rPr>
                <a:t>st</a:t>
              </a:r>
              <a:r>
                <a:rPr lang="en-US" dirty="0">
                  <a:solidFill>
                    <a:schemeClr val="bg1"/>
                  </a:solidFill>
                </a:rPr>
                <a:t> Peak</a:t>
              </a:r>
            </a:p>
          </p:txBody>
        </p:sp>
        <p:cxnSp>
          <p:nvCxnSpPr>
            <p:cNvPr id="84" name="Straight Connector 83">
              <a:extLst>
                <a:ext uri="{FF2B5EF4-FFF2-40B4-BE49-F238E27FC236}">
                  <a16:creationId xmlns:a16="http://schemas.microsoft.com/office/drawing/2014/main" id="{C1EABA63-8E53-FFDB-6C79-025EC31ADE7B}"/>
                </a:ext>
              </a:extLst>
            </p:cNvPr>
            <p:cNvCxnSpPr>
              <a:cxnSpLocks/>
            </p:cNvCxnSpPr>
            <p:nvPr/>
          </p:nvCxnSpPr>
          <p:spPr>
            <a:xfrm flipH="1" flipV="1">
              <a:off x="9003422" y="2857541"/>
              <a:ext cx="867091" cy="1400681"/>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F91DCA7F-12A6-655D-48D8-996B019945C8}"/>
              </a:ext>
            </a:extLst>
          </p:cNvPr>
          <p:cNvGrpSpPr/>
          <p:nvPr/>
        </p:nvGrpSpPr>
        <p:grpSpPr>
          <a:xfrm>
            <a:off x="6493068" y="2720257"/>
            <a:ext cx="779107" cy="1979619"/>
            <a:chOff x="6758399" y="2576520"/>
            <a:chExt cx="779107" cy="1979619"/>
          </a:xfrm>
        </p:grpSpPr>
        <p:grpSp>
          <p:nvGrpSpPr>
            <p:cNvPr id="87" name="Group 86">
              <a:extLst>
                <a:ext uri="{FF2B5EF4-FFF2-40B4-BE49-F238E27FC236}">
                  <a16:creationId xmlns:a16="http://schemas.microsoft.com/office/drawing/2014/main" id="{DFA4CF6F-D6F1-6A8D-3CB2-2EFACEDC87D3}"/>
                </a:ext>
              </a:extLst>
            </p:cNvPr>
            <p:cNvGrpSpPr/>
            <p:nvPr/>
          </p:nvGrpSpPr>
          <p:grpSpPr>
            <a:xfrm>
              <a:off x="6758399" y="2576520"/>
              <a:ext cx="779107" cy="1585549"/>
              <a:chOff x="6495555" y="3226712"/>
              <a:chExt cx="779107" cy="1585549"/>
            </a:xfrm>
          </p:grpSpPr>
          <p:cxnSp>
            <p:nvCxnSpPr>
              <p:cNvPr id="89" name="Straight Connector 88">
                <a:extLst>
                  <a:ext uri="{FF2B5EF4-FFF2-40B4-BE49-F238E27FC236}">
                    <a16:creationId xmlns:a16="http://schemas.microsoft.com/office/drawing/2014/main" id="{DFE193FE-FD57-418C-6FD9-B619D2C999F3}"/>
                  </a:ext>
                </a:extLst>
              </p:cNvPr>
              <p:cNvCxnSpPr>
                <a:cxnSpLocks/>
                <a:stCxn id="88" idx="1"/>
                <a:endCxn id="90" idx="2"/>
              </p:cNvCxnSpPr>
              <p:nvPr/>
            </p:nvCxnSpPr>
            <p:spPr>
              <a:xfrm flipV="1">
                <a:off x="6675285" y="3596044"/>
                <a:ext cx="209824" cy="12162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3E4EDED-FA97-37AA-B3B4-9EB1C3B39A59}"/>
                  </a:ext>
                </a:extLst>
              </p:cNvPr>
              <p:cNvSpPr txBox="1"/>
              <p:nvPr/>
            </p:nvSpPr>
            <p:spPr>
              <a:xfrm>
                <a:off x="6495555" y="3226712"/>
                <a:ext cx="779107" cy="369332"/>
              </a:xfrm>
              <a:prstGeom prst="rect">
                <a:avLst/>
              </a:prstGeom>
              <a:noFill/>
              <a:ln w="38100">
                <a:solidFill>
                  <a:schemeClr val="accent1"/>
                </a:solidFill>
              </a:ln>
            </p:spPr>
            <p:txBody>
              <a:bodyPr wrap="square" rtlCol="0">
                <a:spAutoFit/>
              </a:bodyPr>
              <a:lstStyle/>
              <a:p>
                <a:r>
                  <a:rPr lang="en-US" dirty="0">
                    <a:solidFill>
                      <a:schemeClr val="bg1"/>
                    </a:solidFill>
                  </a:rPr>
                  <a:t>Seeds</a:t>
                </a:r>
              </a:p>
            </p:txBody>
          </p:sp>
        </p:grpSp>
        <p:sp>
          <p:nvSpPr>
            <p:cNvPr id="88" name="Right Brace 87">
              <a:extLst>
                <a:ext uri="{FF2B5EF4-FFF2-40B4-BE49-F238E27FC236}">
                  <a16:creationId xmlns:a16="http://schemas.microsoft.com/office/drawing/2014/main" id="{2D9298D2-C2D8-E6FC-C73F-DCDC9FD4297B}"/>
                </a:ext>
              </a:extLst>
            </p:cNvPr>
            <p:cNvSpPr/>
            <p:nvPr/>
          </p:nvSpPr>
          <p:spPr>
            <a:xfrm rot="13171135">
              <a:off x="6923106" y="3851637"/>
              <a:ext cx="131439" cy="70450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98" name="Picture 97" descr="Chart, diagram&#10;&#10;Description automatically generated">
            <a:extLst>
              <a:ext uri="{FF2B5EF4-FFF2-40B4-BE49-F238E27FC236}">
                <a16:creationId xmlns:a16="http://schemas.microsoft.com/office/drawing/2014/main" id="{101EDCE1-42EA-1891-7AAB-6F187CA456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9154" y="756327"/>
            <a:ext cx="4643279" cy="4814934"/>
          </a:xfrm>
          <a:prstGeom prst="rect">
            <a:avLst/>
          </a:prstGeom>
        </p:spPr>
      </p:pic>
      <p:grpSp>
        <p:nvGrpSpPr>
          <p:cNvPr id="99" name="Group 98">
            <a:extLst>
              <a:ext uri="{FF2B5EF4-FFF2-40B4-BE49-F238E27FC236}">
                <a16:creationId xmlns:a16="http://schemas.microsoft.com/office/drawing/2014/main" id="{79AF3EE4-1E42-15E9-8AD5-E98BB15DA6D5}"/>
              </a:ext>
            </a:extLst>
          </p:cNvPr>
          <p:cNvGrpSpPr/>
          <p:nvPr/>
        </p:nvGrpSpPr>
        <p:grpSpPr>
          <a:xfrm>
            <a:off x="9129756" y="2116265"/>
            <a:ext cx="1176132" cy="2538277"/>
            <a:chOff x="9629880" y="2134690"/>
            <a:chExt cx="1176132" cy="2538277"/>
          </a:xfrm>
        </p:grpSpPr>
        <p:sp>
          <p:nvSpPr>
            <p:cNvPr id="100" name="TextBox 99">
              <a:extLst>
                <a:ext uri="{FF2B5EF4-FFF2-40B4-BE49-F238E27FC236}">
                  <a16:creationId xmlns:a16="http://schemas.microsoft.com/office/drawing/2014/main" id="{28560FD5-D757-BD57-FDB4-89684D032578}"/>
                </a:ext>
              </a:extLst>
            </p:cNvPr>
            <p:cNvSpPr txBox="1"/>
            <p:nvPr/>
          </p:nvSpPr>
          <p:spPr>
            <a:xfrm>
              <a:off x="9629880" y="4303635"/>
              <a:ext cx="1176132" cy="369332"/>
            </a:xfrm>
            <a:prstGeom prst="rect">
              <a:avLst/>
            </a:prstGeom>
            <a:noFill/>
            <a:ln w="38100">
              <a:solidFill>
                <a:schemeClr val="accent1"/>
              </a:solidFill>
            </a:ln>
          </p:spPr>
          <p:txBody>
            <a:bodyPr wrap="square" rtlCol="0">
              <a:spAutoFit/>
            </a:bodyPr>
            <a:lstStyle/>
            <a:p>
              <a:r>
                <a:rPr lang="en-US" dirty="0">
                  <a:solidFill>
                    <a:schemeClr val="bg1"/>
                  </a:solidFill>
                </a:rPr>
                <a:t>~2</a:t>
              </a:r>
              <a:r>
                <a:rPr lang="en-US" baseline="30000" dirty="0">
                  <a:solidFill>
                    <a:schemeClr val="bg1"/>
                  </a:solidFill>
                </a:rPr>
                <a:t>nd</a:t>
              </a:r>
              <a:r>
                <a:rPr lang="en-US" dirty="0">
                  <a:solidFill>
                    <a:schemeClr val="bg1"/>
                  </a:solidFill>
                </a:rPr>
                <a:t> Peak</a:t>
              </a:r>
            </a:p>
          </p:txBody>
        </p:sp>
        <p:cxnSp>
          <p:nvCxnSpPr>
            <p:cNvPr id="101" name="Straight Connector 100">
              <a:extLst>
                <a:ext uri="{FF2B5EF4-FFF2-40B4-BE49-F238E27FC236}">
                  <a16:creationId xmlns:a16="http://schemas.microsoft.com/office/drawing/2014/main" id="{D960A1E0-BCB7-D245-086C-571A67690D11}"/>
                </a:ext>
              </a:extLst>
            </p:cNvPr>
            <p:cNvCxnSpPr>
              <a:cxnSpLocks/>
            </p:cNvCxnSpPr>
            <p:nvPr/>
          </p:nvCxnSpPr>
          <p:spPr>
            <a:xfrm flipH="1" flipV="1">
              <a:off x="10150917" y="2134690"/>
              <a:ext cx="72628" cy="217249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BB8A67E5-EEF5-0D1C-9DAF-DEFFEB8E13F9}"/>
              </a:ext>
            </a:extLst>
          </p:cNvPr>
          <p:cNvGrpSpPr/>
          <p:nvPr/>
        </p:nvGrpSpPr>
        <p:grpSpPr>
          <a:xfrm>
            <a:off x="6489649" y="2724709"/>
            <a:ext cx="779107" cy="1979619"/>
            <a:chOff x="6758399" y="2576520"/>
            <a:chExt cx="779107" cy="1979619"/>
          </a:xfrm>
        </p:grpSpPr>
        <p:grpSp>
          <p:nvGrpSpPr>
            <p:cNvPr id="103" name="Group 102">
              <a:extLst>
                <a:ext uri="{FF2B5EF4-FFF2-40B4-BE49-F238E27FC236}">
                  <a16:creationId xmlns:a16="http://schemas.microsoft.com/office/drawing/2014/main" id="{7F3B75EA-CB97-5606-872F-ED72EAD5ED8A}"/>
                </a:ext>
              </a:extLst>
            </p:cNvPr>
            <p:cNvGrpSpPr/>
            <p:nvPr/>
          </p:nvGrpSpPr>
          <p:grpSpPr>
            <a:xfrm>
              <a:off x="6758399" y="2576520"/>
              <a:ext cx="779107" cy="1585549"/>
              <a:chOff x="6495555" y="3226712"/>
              <a:chExt cx="779107" cy="1585549"/>
            </a:xfrm>
          </p:grpSpPr>
          <p:cxnSp>
            <p:nvCxnSpPr>
              <p:cNvPr id="105" name="Straight Connector 104">
                <a:extLst>
                  <a:ext uri="{FF2B5EF4-FFF2-40B4-BE49-F238E27FC236}">
                    <a16:creationId xmlns:a16="http://schemas.microsoft.com/office/drawing/2014/main" id="{D9AC58AB-39FB-353D-64A4-87329084C6C7}"/>
                  </a:ext>
                </a:extLst>
              </p:cNvPr>
              <p:cNvCxnSpPr>
                <a:cxnSpLocks/>
                <a:stCxn id="104" idx="1"/>
                <a:endCxn id="106" idx="2"/>
              </p:cNvCxnSpPr>
              <p:nvPr/>
            </p:nvCxnSpPr>
            <p:spPr>
              <a:xfrm flipV="1">
                <a:off x="6675285" y="3596044"/>
                <a:ext cx="209824" cy="12162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52BDB87C-70D8-8B6D-98C7-433B1203733C}"/>
                  </a:ext>
                </a:extLst>
              </p:cNvPr>
              <p:cNvSpPr txBox="1"/>
              <p:nvPr/>
            </p:nvSpPr>
            <p:spPr>
              <a:xfrm>
                <a:off x="6495555" y="3226712"/>
                <a:ext cx="779107" cy="369332"/>
              </a:xfrm>
              <a:prstGeom prst="rect">
                <a:avLst/>
              </a:prstGeom>
              <a:noFill/>
              <a:ln w="38100">
                <a:solidFill>
                  <a:schemeClr val="accent1"/>
                </a:solidFill>
              </a:ln>
            </p:spPr>
            <p:txBody>
              <a:bodyPr wrap="square" rtlCol="0">
                <a:spAutoFit/>
              </a:bodyPr>
              <a:lstStyle/>
              <a:p>
                <a:r>
                  <a:rPr lang="en-US" dirty="0">
                    <a:solidFill>
                      <a:schemeClr val="bg1"/>
                    </a:solidFill>
                  </a:rPr>
                  <a:t>Seeds</a:t>
                </a:r>
              </a:p>
            </p:txBody>
          </p:sp>
        </p:grpSp>
        <p:sp>
          <p:nvSpPr>
            <p:cNvPr id="104" name="Right Brace 103">
              <a:extLst>
                <a:ext uri="{FF2B5EF4-FFF2-40B4-BE49-F238E27FC236}">
                  <a16:creationId xmlns:a16="http://schemas.microsoft.com/office/drawing/2014/main" id="{A54BB894-7B21-8FEF-B682-8B615F456C31}"/>
                </a:ext>
              </a:extLst>
            </p:cNvPr>
            <p:cNvSpPr/>
            <p:nvPr/>
          </p:nvSpPr>
          <p:spPr>
            <a:xfrm rot="13171135">
              <a:off x="6923106" y="3851637"/>
              <a:ext cx="131439" cy="70450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9" name="Picture 108" descr="Chart&#10;&#10;Description automatically generated">
            <a:extLst>
              <a:ext uri="{FF2B5EF4-FFF2-40B4-BE49-F238E27FC236}">
                <a16:creationId xmlns:a16="http://schemas.microsoft.com/office/drawing/2014/main" id="{9686C8AB-B3D9-23D9-4667-C91094476C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2315" y="747979"/>
            <a:ext cx="4643278" cy="4820920"/>
          </a:xfrm>
          <a:prstGeom prst="rect">
            <a:avLst/>
          </a:prstGeom>
        </p:spPr>
      </p:pic>
      <p:grpSp>
        <p:nvGrpSpPr>
          <p:cNvPr id="110" name="Group 109">
            <a:extLst>
              <a:ext uri="{FF2B5EF4-FFF2-40B4-BE49-F238E27FC236}">
                <a16:creationId xmlns:a16="http://schemas.microsoft.com/office/drawing/2014/main" id="{A20A1C3A-E897-43F3-7B8E-37F9CC02E3E3}"/>
              </a:ext>
            </a:extLst>
          </p:cNvPr>
          <p:cNvGrpSpPr/>
          <p:nvPr/>
        </p:nvGrpSpPr>
        <p:grpSpPr>
          <a:xfrm>
            <a:off x="8957669" y="2594378"/>
            <a:ext cx="1176132" cy="2275925"/>
            <a:chOff x="9629880" y="2397042"/>
            <a:chExt cx="1176132" cy="2275925"/>
          </a:xfrm>
        </p:grpSpPr>
        <p:sp>
          <p:nvSpPr>
            <p:cNvPr id="111" name="TextBox 110">
              <a:extLst>
                <a:ext uri="{FF2B5EF4-FFF2-40B4-BE49-F238E27FC236}">
                  <a16:creationId xmlns:a16="http://schemas.microsoft.com/office/drawing/2014/main" id="{03C2FA6E-4542-1F0D-E34C-E91CF53E3826}"/>
                </a:ext>
              </a:extLst>
            </p:cNvPr>
            <p:cNvSpPr txBox="1"/>
            <p:nvPr/>
          </p:nvSpPr>
          <p:spPr>
            <a:xfrm>
              <a:off x="9629880" y="4303635"/>
              <a:ext cx="1176132" cy="369332"/>
            </a:xfrm>
            <a:prstGeom prst="rect">
              <a:avLst/>
            </a:prstGeom>
            <a:noFill/>
            <a:ln w="38100">
              <a:solidFill>
                <a:schemeClr val="accent1"/>
              </a:solidFill>
            </a:ln>
          </p:spPr>
          <p:txBody>
            <a:bodyPr wrap="square" rtlCol="0">
              <a:spAutoFit/>
            </a:bodyPr>
            <a:lstStyle/>
            <a:p>
              <a:r>
                <a:rPr lang="en-US" dirty="0">
                  <a:solidFill>
                    <a:schemeClr val="bg1"/>
                  </a:solidFill>
                </a:rPr>
                <a:t>~3</a:t>
              </a:r>
              <a:r>
                <a:rPr lang="en-US" baseline="30000" dirty="0">
                  <a:solidFill>
                    <a:schemeClr val="bg1"/>
                  </a:solidFill>
                </a:rPr>
                <a:t>rd</a:t>
              </a:r>
              <a:r>
                <a:rPr lang="en-US" dirty="0">
                  <a:solidFill>
                    <a:schemeClr val="bg1"/>
                  </a:solidFill>
                </a:rPr>
                <a:t> Peak</a:t>
              </a:r>
            </a:p>
          </p:txBody>
        </p:sp>
        <p:cxnSp>
          <p:nvCxnSpPr>
            <p:cNvPr id="112" name="Straight Connector 111">
              <a:extLst>
                <a:ext uri="{FF2B5EF4-FFF2-40B4-BE49-F238E27FC236}">
                  <a16:creationId xmlns:a16="http://schemas.microsoft.com/office/drawing/2014/main" id="{1B3CEF7C-56C8-4FB6-5180-DE5AEDFCC3EC}"/>
                </a:ext>
              </a:extLst>
            </p:cNvPr>
            <p:cNvCxnSpPr>
              <a:cxnSpLocks/>
            </p:cNvCxnSpPr>
            <p:nvPr/>
          </p:nvCxnSpPr>
          <p:spPr>
            <a:xfrm flipH="1" flipV="1">
              <a:off x="9825187" y="2397042"/>
              <a:ext cx="398358" cy="191014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F79EFF15-A800-31F6-04DF-812B31B6FF9E}"/>
              </a:ext>
            </a:extLst>
          </p:cNvPr>
          <p:cNvGrpSpPr/>
          <p:nvPr/>
        </p:nvGrpSpPr>
        <p:grpSpPr>
          <a:xfrm>
            <a:off x="6416103" y="2826056"/>
            <a:ext cx="779107" cy="2083051"/>
            <a:chOff x="6758399" y="2576520"/>
            <a:chExt cx="779107" cy="2083051"/>
          </a:xfrm>
        </p:grpSpPr>
        <p:grpSp>
          <p:nvGrpSpPr>
            <p:cNvPr id="114" name="Group 113">
              <a:extLst>
                <a:ext uri="{FF2B5EF4-FFF2-40B4-BE49-F238E27FC236}">
                  <a16:creationId xmlns:a16="http://schemas.microsoft.com/office/drawing/2014/main" id="{C540803D-1A00-22CC-D4F2-2E996EFBE770}"/>
                </a:ext>
              </a:extLst>
            </p:cNvPr>
            <p:cNvGrpSpPr/>
            <p:nvPr/>
          </p:nvGrpSpPr>
          <p:grpSpPr>
            <a:xfrm>
              <a:off x="6758399" y="2576520"/>
              <a:ext cx="779107" cy="1775206"/>
              <a:chOff x="6495555" y="3226712"/>
              <a:chExt cx="779107" cy="1775206"/>
            </a:xfrm>
          </p:grpSpPr>
          <p:cxnSp>
            <p:nvCxnSpPr>
              <p:cNvPr id="116" name="Straight Connector 115">
                <a:extLst>
                  <a:ext uri="{FF2B5EF4-FFF2-40B4-BE49-F238E27FC236}">
                    <a16:creationId xmlns:a16="http://schemas.microsoft.com/office/drawing/2014/main" id="{EBC07624-A29B-A239-34EB-2D37C192557A}"/>
                  </a:ext>
                </a:extLst>
              </p:cNvPr>
              <p:cNvCxnSpPr>
                <a:cxnSpLocks/>
                <a:stCxn id="115" idx="1"/>
                <a:endCxn id="117" idx="2"/>
              </p:cNvCxnSpPr>
              <p:nvPr/>
            </p:nvCxnSpPr>
            <p:spPr>
              <a:xfrm flipV="1">
                <a:off x="6593597" y="3596044"/>
                <a:ext cx="291512" cy="140587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F783E5ED-BC76-DD9D-89BA-0E258C39A232}"/>
                  </a:ext>
                </a:extLst>
              </p:cNvPr>
              <p:cNvSpPr txBox="1"/>
              <p:nvPr/>
            </p:nvSpPr>
            <p:spPr>
              <a:xfrm>
                <a:off x="6495555" y="3226712"/>
                <a:ext cx="779107" cy="369332"/>
              </a:xfrm>
              <a:prstGeom prst="rect">
                <a:avLst/>
              </a:prstGeom>
              <a:noFill/>
              <a:ln w="38100">
                <a:solidFill>
                  <a:schemeClr val="accent1"/>
                </a:solidFill>
              </a:ln>
            </p:spPr>
            <p:txBody>
              <a:bodyPr wrap="square" rtlCol="0">
                <a:spAutoFit/>
              </a:bodyPr>
              <a:lstStyle/>
              <a:p>
                <a:r>
                  <a:rPr lang="en-US" dirty="0">
                    <a:solidFill>
                      <a:schemeClr val="bg1"/>
                    </a:solidFill>
                  </a:rPr>
                  <a:t>Seeds</a:t>
                </a:r>
              </a:p>
            </p:txBody>
          </p:sp>
        </p:grpSp>
        <p:sp>
          <p:nvSpPr>
            <p:cNvPr id="115" name="Right Brace 114">
              <a:extLst>
                <a:ext uri="{FF2B5EF4-FFF2-40B4-BE49-F238E27FC236}">
                  <a16:creationId xmlns:a16="http://schemas.microsoft.com/office/drawing/2014/main" id="{8224575D-D42D-AED9-D79A-174925F94264}"/>
                </a:ext>
              </a:extLst>
            </p:cNvPr>
            <p:cNvSpPr/>
            <p:nvPr/>
          </p:nvSpPr>
          <p:spPr>
            <a:xfrm rot="12856306">
              <a:off x="6848682" y="4094208"/>
              <a:ext cx="89370" cy="56536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23" name="Picture 122" descr="Chart&#10;&#10;Description automatically generated">
            <a:extLst>
              <a:ext uri="{FF2B5EF4-FFF2-40B4-BE49-F238E27FC236}">
                <a16:creationId xmlns:a16="http://schemas.microsoft.com/office/drawing/2014/main" id="{87730915-7D8D-1DF0-A8F4-151C461894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3524" y="747979"/>
            <a:ext cx="4626790" cy="4828753"/>
          </a:xfrm>
          <a:prstGeom prst="rect">
            <a:avLst/>
          </a:prstGeom>
        </p:spPr>
      </p:pic>
      <p:grpSp>
        <p:nvGrpSpPr>
          <p:cNvPr id="132" name="Group 131">
            <a:extLst>
              <a:ext uri="{FF2B5EF4-FFF2-40B4-BE49-F238E27FC236}">
                <a16:creationId xmlns:a16="http://schemas.microsoft.com/office/drawing/2014/main" id="{0734D7DC-6F00-ACC3-32A3-40F3A3024C49}"/>
              </a:ext>
            </a:extLst>
          </p:cNvPr>
          <p:cNvGrpSpPr/>
          <p:nvPr/>
        </p:nvGrpSpPr>
        <p:grpSpPr>
          <a:xfrm>
            <a:off x="9213853" y="2294055"/>
            <a:ext cx="1115255" cy="2441681"/>
            <a:chOff x="9629880" y="2231286"/>
            <a:chExt cx="1115255" cy="2441681"/>
          </a:xfrm>
        </p:grpSpPr>
        <p:sp>
          <p:nvSpPr>
            <p:cNvPr id="133" name="TextBox 132">
              <a:extLst>
                <a:ext uri="{FF2B5EF4-FFF2-40B4-BE49-F238E27FC236}">
                  <a16:creationId xmlns:a16="http://schemas.microsoft.com/office/drawing/2014/main" id="{0F9259E5-1B72-59FF-4ECF-FF8BAF985B42}"/>
                </a:ext>
              </a:extLst>
            </p:cNvPr>
            <p:cNvSpPr txBox="1"/>
            <p:nvPr/>
          </p:nvSpPr>
          <p:spPr>
            <a:xfrm>
              <a:off x="9629880" y="4303635"/>
              <a:ext cx="1115255" cy="369332"/>
            </a:xfrm>
            <a:prstGeom prst="rect">
              <a:avLst/>
            </a:prstGeom>
            <a:noFill/>
            <a:ln w="38100">
              <a:solidFill>
                <a:schemeClr val="accent1"/>
              </a:solidFill>
            </a:ln>
          </p:spPr>
          <p:txBody>
            <a:bodyPr wrap="square" rtlCol="0">
              <a:spAutoFit/>
            </a:bodyPr>
            <a:lstStyle/>
            <a:p>
              <a:r>
                <a:rPr lang="en-US" dirty="0">
                  <a:solidFill>
                    <a:schemeClr val="bg1"/>
                  </a:solidFill>
                </a:rPr>
                <a:t>Actinides</a:t>
              </a:r>
            </a:p>
          </p:txBody>
        </p:sp>
        <p:cxnSp>
          <p:nvCxnSpPr>
            <p:cNvPr id="134" name="Straight Connector 133">
              <a:extLst>
                <a:ext uri="{FF2B5EF4-FFF2-40B4-BE49-F238E27FC236}">
                  <a16:creationId xmlns:a16="http://schemas.microsoft.com/office/drawing/2014/main" id="{D1335D28-37EA-509A-B98E-BE094D3CBF75}"/>
                </a:ext>
              </a:extLst>
            </p:cNvPr>
            <p:cNvCxnSpPr>
              <a:cxnSpLocks/>
            </p:cNvCxnSpPr>
            <p:nvPr/>
          </p:nvCxnSpPr>
          <p:spPr>
            <a:xfrm flipV="1">
              <a:off x="10223545" y="2231286"/>
              <a:ext cx="154425" cy="207589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6A19513-100D-48DE-B661-011C29F9206D}"/>
              </a:ext>
            </a:extLst>
          </p:cNvPr>
          <p:cNvGrpSpPr/>
          <p:nvPr/>
        </p:nvGrpSpPr>
        <p:grpSpPr>
          <a:xfrm>
            <a:off x="6326303" y="1684649"/>
            <a:ext cx="2624207" cy="1577615"/>
            <a:chOff x="6440585" y="2419082"/>
            <a:chExt cx="2624207" cy="1577615"/>
          </a:xfrm>
        </p:grpSpPr>
        <p:grpSp>
          <p:nvGrpSpPr>
            <p:cNvPr id="137" name="Group 136">
              <a:extLst>
                <a:ext uri="{FF2B5EF4-FFF2-40B4-BE49-F238E27FC236}">
                  <a16:creationId xmlns:a16="http://schemas.microsoft.com/office/drawing/2014/main" id="{EF313093-5428-720B-CCF8-6365E99CFAD9}"/>
                </a:ext>
              </a:extLst>
            </p:cNvPr>
            <p:cNvGrpSpPr/>
            <p:nvPr/>
          </p:nvGrpSpPr>
          <p:grpSpPr>
            <a:xfrm>
              <a:off x="6921681" y="2419082"/>
              <a:ext cx="1017939" cy="1123478"/>
              <a:chOff x="6658837" y="3069274"/>
              <a:chExt cx="1017939" cy="1123478"/>
            </a:xfrm>
          </p:grpSpPr>
          <p:cxnSp>
            <p:nvCxnSpPr>
              <p:cNvPr id="139" name="Straight Connector 138">
                <a:extLst>
                  <a:ext uri="{FF2B5EF4-FFF2-40B4-BE49-F238E27FC236}">
                    <a16:creationId xmlns:a16="http://schemas.microsoft.com/office/drawing/2014/main" id="{B773EAEF-165E-1976-82E6-C250C8F297B2}"/>
                  </a:ext>
                </a:extLst>
              </p:cNvPr>
              <p:cNvCxnSpPr>
                <a:cxnSpLocks/>
                <a:stCxn id="138" idx="1"/>
                <a:endCxn id="140" idx="2"/>
              </p:cNvCxnSpPr>
              <p:nvPr/>
            </p:nvCxnSpPr>
            <p:spPr>
              <a:xfrm flipH="1" flipV="1">
                <a:off x="7167807" y="3992604"/>
                <a:ext cx="145635" cy="2001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963605C1-8144-F308-9985-A33A3775FF57}"/>
                  </a:ext>
                </a:extLst>
              </p:cNvPr>
              <p:cNvSpPr txBox="1"/>
              <p:nvPr/>
            </p:nvSpPr>
            <p:spPr>
              <a:xfrm>
                <a:off x="6658837" y="3069274"/>
                <a:ext cx="1017939" cy="923330"/>
              </a:xfrm>
              <a:prstGeom prst="rect">
                <a:avLst/>
              </a:prstGeom>
              <a:noFill/>
              <a:ln w="38100">
                <a:solidFill>
                  <a:schemeClr val="accent1"/>
                </a:solidFill>
              </a:ln>
            </p:spPr>
            <p:txBody>
              <a:bodyPr wrap="square" rtlCol="0">
                <a:spAutoFit/>
              </a:bodyPr>
              <a:lstStyle/>
              <a:p>
                <a:r>
                  <a:rPr lang="en-US" dirty="0">
                    <a:solidFill>
                      <a:schemeClr val="bg1"/>
                    </a:solidFill>
                  </a:rPr>
                  <a:t>Rapid neutron capture</a:t>
                </a:r>
              </a:p>
            </p:txBody>
          </p:sp>
        </p:grpSp>
        <p:sp>
          <p:nvSpPr>
            <p:cNvPr id="138" name="Right Brace 137">
              <a:extLst>
                <a:ext uri="{FF2B5EF4-FFF2-40B4-BE49-F238E27FC236}">
                  <a16:creationId xmlns:a16="http://schemas.microsoft.com/office/drawing/2014/main" id="{FD00524B-4AF8-446A-6F7A-73AB78EA1B73}"/>
                </a:ext>
              </a:extLst>
            </p:cNvPr>
            <p:cNvSpPr/>
            <p:nvPr/>
          </p:nvSpPr>
          <p:spPr>
            <a:xfrm rot="13652633">
              <a:off x="7491360" y="2423264"/>
              <a:ext cx="522658" cy="262420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47" name="Picture 146" descr="Chart&#10;&#10;Description automatically generated">
            <a:extLst>
              <a:ext uri="{FF2B5EF4-FFF2-40B4-BE49-F238E27FC236}">
                <a16:creationId xmlns:a16="http://schemas.microsoft.com/office/drawing/2014/main" id="{48CF8771-D5FB-A230-1CAF-B2448AACEA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1057" y="737270"/>
            <a:ext cx="4632133" cy="4831630"/>
          </a:xfrm>
          <a:prstGeom prst="rect">
            <a:avLst/>
          </a:prstGeom>
        </p:spPr>
      </p:pic>
      <p:grpSp>
        <p:nvGrpSpPr>
          <p:cNvPr id="153" name="Group 152">
            <a:extLst>
              <a:ext uri="{FF2B5EF4-FFF2-40B4-BE49-F238E27FC236}">
                <a16:creationId xmlns:a16="http://schemas.microsoft.com/office/drawing/2014/main" id="{1DCE18F8-DB79-7906-D7DA-5789A9E1951C}"/>
              </a:ext>
            </a:extLst>
          </p:cNvPr>
          <p:cNvGrpSpPr/>
          <p:nvPr/>
        </p:nvGrpSpPr>
        <p:grpSpPr>
          <a:xfrm>
            <a:off x="8999231" y="3549449"/>
            <a:ext cx="1306413" cy="1295664"/>
            <a:chOff x="8999231" y="3549449"/>
            <a:chExt cx="1306413" cy="1295664"/>
          </a:xfrm>
        </p:grpSpPr>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AB89237A-56C5-25F3-382C-17345A2DFF91}"/>
                    </a:ext>
                  </a:extLst>
                </p:cNvPr>
                <p:cNvSpPr txBox="1"/>
                <p:nvPr/>
              </p:nvSpPr>
              <p:spPr>
                <a:xfrm>
                  <a:off x="9328766" y="3921783"/>
                  <a:ext cx="976878" cy="923330"/>
                </a:xfrm>
                <a:prstGeom prst="rect">
                  <a:avLst/>
                </a:prstGeom>
                <a:noFill/>
                <a:ln w="38100">
                  <a:solidFill>
                    <a:schemeClr val="accent1"/>
                  </a:solidFill>
                </a:ln>
              </p:spPr>
              <p:txBody>
                <a:bodyPr wrap="square" rtlCol="0">
                  <a:spAutoFit/>
                </a:bodyPr>
                <a:lstStyle/>
                <a:p>
                  <a14:m>
                    <m:oMath xmlns:m="http://schemas.openxmlformats.org/officeDocument/2006/math">
                      <m:r>
                        <a:rPr lang="en-US" sz="1800" i="1" smtClean="0">
                          <a:solidFill>
                            <a:schemeClr val="bg1"/>
                          </a:solidFill>
                          <a:latin typeface="Cambria Math" panose="02040503050406030204" pitchFamily="18" charset="0"/>
                          <a:ea typeface="Cambria Math" panose="02040503050406030204" pitchFamily="18" charset="0"/>
                        </a:rPr>
                        <m:t>𝛽</m:t>
                      </m:r>
                    </m:oMath>
                  </a14:m>
                  <a:r>
                    <a:rPr lang="en-US" dirty="0">
                      <a:solidFill>
                        <a:schemeClr val="bg1"/>
                      </a:solidFill>
                    </a:rPr>
                    <a:t>-decay back to stable!</a:t>
                  </a:r>
                </a:p>
              </p:txBody>
            </p:sp>
          </mc:Choice>
          <mc:Fallback xmlns="">
            <p:sp>
              <p:nvSpPr>
                <p:cNvPr id="125" name="TextBox 124">
                  <a:extLst>
                    <a:ext uri="{FF2B5EF4-FFF2-40B4-BE49-F238E27FC236}">
                      <a16:creationId xmlns:a16="http://schemas.microsoft.com/office/drawing/2014/main" id="{AB89237A-56C5-25F3-382C-17345A2DFF91}"/>
                    </a:ext>
                  </a:extLst>
                </p:cNvPr>
                <p:cNvSpPr txBox="1">
                  <a:spLocks noRot="1" noChangeAspect="1" noMove="1" noResize="1" noEditPoints="1" noAdjustHandles="1" noChangeArrowheads="1" noChangeShapeType="1" noTextEdit="1"/>
                </p:cNvSpPr>
                <p:nvPr/>
              </p:nvSpPr>
              <p:spPr>
                <a:xfrm>
                  <a:off x="9328766" y="3921783"/>
                  <a:ext cx="976878" cy="923330"/>
                </a:xfrm>
                <a:prstGeom prst="rect">
                  <a:avLst/>
                </a:prstGeom>
                <a:blipFill>
                  <a:blip r:embed="rId15"/>
                  <a:stretch>
                    <a:fillRect l="-2994" t="-633" r="-7186" b="-7595"/>
                  </a:stretch>
                </a:blipFill>
                <a:ln w="38100">
                  <a:solidFill>
                    <a:schemeClr val="accent1"/>
                  </a:solidFill>
                </a:ln>
              </p:spPr>
              <p:txBody>
                <a:bodyPr/>
                <a:lstStyle/>
                <a:p>
                  <a:r>
                    <a:rPr lang="en-US">
                      <a:noFill/>
                    </a:rPr>
                    <a:t> </a:t>
                  </a:r>
                </a:p>
              </p:txBody>
            </p:sp>
          </mc:Fallback>
        </mc:AlternateContent>
        <p:cxnSp>
          <p:nvCxnSpPr>
            <p:cNvPr id="152" name="Straight Arrow Connector 151">
              <a:extLst>
                <a:ext uri="{FF2B5EF4-FFF2-40B4-BE49-F238E27FC236}">
                  <a16:creationId xmlns:a16="http://schemas.microsoft.com/office/drawing/2014/main" id="{28226DE6-E16B-B2F7-8C57-4286D30C18CA}"/>
                </a:ext>
              </a:extLst>
            </p:cNvPr>
            <p:cNvCxnSpPr/>
            <p:nvPr/>
          </p:nvCxnSpPr>
          <p:spPr>
            <a:xfrm flipH="1" flipV="1">
              <a:off x="8999231" y="3549449"/>
              <a:ext cx="334607" cy="3854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E107DA1-4459-802A-5F1A-CE6585DBBFB9}"/>
              </a:ext>
            </a:extLst>
          </p:cNvPr>
          <p:cNvGrpSpPr/>
          <p:nvPr/>
        </p:nvGrpSpPr>
        <p:grpSpPr>
          <a:xfrm>
            <a:off x="1143000" y="6270172"/>
            <a:ext cx="9905999" cy="475861"/>
            <a:chOff x="1143000" y="6270172"/>
            <a:chExt cx="9905999" cy="475861"/>
          </a:xfrm>
        </p:grpSpPr>
        <p:cxnSp>
          <p:nvCxnSpPr>
            <p:cNvPr id="11" name="Straight Connector 10">
              <a:extLst>
                <a:ext uri="{FF2B5EF4-FFF2-40B4-BE49-F238E27FC236}">
                  <a16:creationId xmlns:a16="http://schemas.microsoft.com/office/drawing/2014/main" id="{0019C7D0-6EA1-79C3-00EB-D0C7D1D23CE8}"/>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17A2600-5A1B-AD63-AD8D-3CF0B48FCE1B}"/>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15" name="TextBox 14">
              <a:extLst>
                <a:ext uri="{FF2B5EF4-FFF2-40B4-BE49-F238E27FC236}">
                  <a16:creationId xmlns:a16="http://schemas.microsoft.com/office/drawing/2014/main" id="{91F2AD2F-895A-3390-7285-5E171286D627}"/>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16" name="TextBox 15">
              <a:extLst>
                <a:ext uri="{FF2B5EF4-FFF2-40B4-BE49-F238E27FC236}">
                  <a16:creationId xmlns:a16="http://schemas.microsoft.com/office/drawing/2014/main" id="{3893777B-31B7-0324-2B7F-C6A3B9E1AF83}"/>
                </a:ext>
              </a:extLst>
            </p:cNvPr>
            <p:cNvSpPr txBox="1"/>
            <p:nvPr/>
          </p:nvSpPr>
          <p:spPr>
            <a:xfrm>
              <a:off x="10619790" y="6304155"/>
              <a:ext cx="429209" cy="338554"/>
            </a:xfrm>
            <a:prstGeom prst="rect">
              <a:avLst/>
            </a:prstGeom>
            <a:noFill/>
          </p:spPr>
          <p:txBody>
            <a:bodyPr wrap="square" rtlCol="0">
              <a:spAutoFit/>
            </a:bodyPr>
            <a:lstStyle/>
            <a:p>
              <a:r>
                <a:rPr lang="en-US" sz="1600" dirty="0"/>
                <a:t>52</a:t>
              </a:r>
            </a:p>
          </p:txBody>
        </p:sp>
      </p:grpSp>
    </p:spTree>
    <p:extLst>
      <p:ext uri="{BB962C8B-B14F-4D97-AF65-F5344CB8AC3E}">
        <p14:creationId xmlns:p14="http://schemas.microsoft.com/office/powerpoint/2010/main" val="189293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p:txBody>
          <a:bodyPr/>
          <a:lstStyle/>
          <a:p>
            <a:r>
              <a:rPr lang="en-US" dirty="0"/>
              <a:t>Two populations?</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6231945" y="2150244"/>
            <a:ext cx="4738396" cy="3567118"/>
          </a:xfrm>
        </p:spPr>
        <p:txBody>
          <a:bodyPr/>
          <a:lstStyle/>
          <a:p>
            <a:r>
              <a:rPr lang="en-US" dirty="0"/>
              <a:t>Extra relative enrichment for the ‘weak’ r-process elements compared to solar/higher peak elements</a:t>
            </a:r>
          </a:p>
          <a:p>
            <a:r>
              <a:rPr lang="en-US" dirty="0"/>
              <a:t>Two components:</a:t>
            </a:r>
          </a:p>
          <a:p>
            <a:pPr marL="457200" indent="-457200">
              <a:buFont typeface="+mj-lt"/>
              <a:buAutoNum type="arabicPeriod"/>
            </a:pPr>
            <a:r>
              <a:rPr lang="en-US" dirty="0"/>
              <a:t>&gt;1</a:t>
            </a:r>
            <a:r>
              <a:rPr lang="en-US" baseline="30000" dirty="0"/>
              <a:t>st</a:t>
            </a:r>
            <a:r>
              <a:rPr lang="en-US" dirty="0"/>
              <a:t> r process peak elements from mergers</a:t>
            </a:r>
          </a:p>
          <a:p>
            <a:pPr marL="457200" indent="-457200">
              <a:buFont typeface="+mj-lt"/>
              <a:buAutoNum type="arabicPeriod"/>
            </a:pPr>
            <a:r>
              <a:rPr lang="en-US" dirty="0"/>
              <a:t>‘Weak’ ~1</a:t>
            </a:r>
            <a:r>
              <a:rPr lang="en-US" baseline="30000" dirty="0"/>
              <a:t>st</a:t>
            </a:r>
            <a:r>
              <a:rPr lang="en-US" dirty="0"/>
              <a:t> r process peak elements from </a:t>
            </a:r>
            <a:r>
              <a:rPr lang="en-US" dirty="0" err="1"/>
              <a:t>CCSNe</a:t>
            </a:r>
            <a:endParaRPr lang="en-US" dirty="0"/>
          </a:p>
        </p:txBody>
      </p:sp>
      <p:grpSp>
        <p:nvGrpSpPr>
          <p:cNvPr id="9" name="Group 8">
            <a:extLst>
              <a:ext uri="{FF2B5EF4-FFF2-40B4-BE49-F238E27FC236}">
                <a16:creationId xmlns:a16="http://schemas.microsoft.com/office/drawing/2014/main" id="{B87B16AC-3C9C-7C1B-40F9-EFAF7D12CF30}"/>
              </a:ext>
            </a:extLst>
          </p:cNvPr>
          <p:cNvGrpSpPr/>
          <p:nvPr/>
        </p:nvGrpSpPr>
        <p:grpSpPr>
          <a:xfrm>
            <a:off x="1310149" y="2246042"/>
            <a:ext cx="4372897" cy="3375522"/>
            <a:chOff x="6656467" y="2974566"/>
            <a:chExt cx="3723697" cy="2911092"/>
          </a:xfrm>
        </p:grpSpPr>
        <p:pic>
          <p:nvPicPr>
            <p:cNvPr id="10" name="Picture 9">
              <a:extLst>
                <a:ext uri="{FF2B5EF4-FFF2-40B4-BE49-F238E27FC236}">
                  <a16:creationId xmlns:a16="http://schemas.microsoft.com/office/drawing/2014/main" id="{81875F10-DD84-F1AB-1E30-0F151F9B8026}"/>
                </a:ext>
              </a:extLst>
            </p:cNvPr>
            <p:cNvPicPr>
              <a:picLocks noChangeAspect="1"/>
            </p:cNvPicPr>
            <p:nvPr/>
          </p:nvPicPr>
          <p:blipFill>
            <a:blip r:embed="rId2"/>
            <a:stretch>
              <a:fillRect/>
            </a:stretch>
          </p:blipFill>
          <p:spPr>
            <a:xfrm>
              <a:off x="6656467" y="2974566"/>
              <a:ext cx="3723697" cy="2911092"/>
            </a:xfrm>
            <a:prstGeom prst="rect">
              <a:avLst/>
            </a:prstGeom>
          </p:spPr>
        </p:pic>
        <p:cxnSp>
          <p:nvCxnSpPr>
            <p:cNvPr id="11" name="Straight Arrow Connector 10">
              <a:extLst>
                <a:ext uri="{FF2B5EF4-FFF2-40B4-BE49-F238E27FC236}">
                  <a16:creationId xmlns:a16="http://schemas.microsoft.com/office/drawing/2014/main" id="{070CEEB2-B12D-C888-2323-D8E445729409}"/>
                </a:ext>
              </a:extLst>
            </p:cNvPr>
            <p:cNvCxnSpPr>
              <a:cxnSpLocks/>
            </p:cNvCxnSpPr>
            <p:nvPr/>
          </p:nvCxnSpPr>
          <p:spPr>
            <a:xfrm flipH="1">
              <a:off x="9005981" y="3404625"/>
              <a:ext cx="361926" cy="5112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247741-7694-C821-FAE8-E8580A70D0FA}"/>
                </a:ext>
              </a:extLst>
            </p:cNvPr>
            <p:cNvSpPr txBox="1"/>
            <p:nvPr/>
          </p:nvSpPr>
          <p:spPr>
            <a:xfrm>
              <a:off x="8404713" y="3072581"/>
              <a:ext cx="1926389" cy="557404"/>
            </a:xfrm>
            <a:prstGeom prst="rect">
              <a:avLst/>
            </a:prstGeom>
            <a:noFill/>
          </p:spPr>
          <p:txBody>
            <a:bodyPr wrap="square" rtlCol="0">
              <a:spAutoFit/>
            </a:bodyPr>
            <a:lstStyle/>
            <a:p>
              <a:pPr algn="r"/>
              <a:r>
                <a:rPr lang="en-US" dirty="0">
                  <a:solidFill>
                    <a:schemeClr val="accent1"/>
                  </a:solidFill>
                </a:rPr>
                <a:t>Mergers: robust r-process</a:t>
              </a:r>
            </a:p>
          </p:txBody>
        </p:sp>
        <p:sp>
          <p:nvSpPr>
            <p:cNvPr id="13" name="TextBox 12">
              <a:extLst>
                <a:ext uri="{FF2B5EF4-FFF2-40B4-BE49-F238E27FC236}">
                  <a16:creationId xmlns:a16="http://schemas.microsoft.com/office/drawing/2014/main" id="{C9CCB9A2-AEAC-6A7C-F666-9DDCC465225F}"/>
                </a:ext>
              </a:extLst>
            </p:cNvPr>
            <p:cNvSpPr txBox="1"/>
            <p:nvPr/>
          </p:nvSpPr>
          <p:spPr>
            <a:xfrm>
              <a:off x="7008070" y="4878622"/>
              <a:ext cx="1468384" cy="557404"/>
            </a:xfrm>
            <a:prstGeom prst="rect">
              <a:avLst/>
            </a:prstGeom>
            <a:noFill/>
          </p:spPr>
          <p:txBody>
            <a:bodyPr wrap="square" rtlCol="0">
              <a:spAutoFit/>
            </a:bodyPr>
            <a:lstStyle/>
            <a:p>
              <a:r>
                <a:rPr lang="en-US" dirty="0" err="1">
                  <a:solidFill>
                    <a:schemeClr val="accent6"/>
                  </a:solidFill>
                </a:rPr>
                <a:t>CCSNe</a:t>
              </a:r>
              <a:r>
                <a:rPr lang="en-US" dirty="0">
                  <a:solidFill>
                    <a:schemeClr val="accent6"/>
                  </a:solidFill>
                </a:rPr>
                <a:t>: weak r-process</a:t>
              </a:r>
            </a:p>
          </p:txBody>
        </p:sp>
        <p:sp>
          <p:nvSpPr>
            <p:cNvPr id="15" name="Oval 14">
              <a:extLst>
                <a:ext uri="{FF2B5EF4-FFF2-40B4-BE49-F238E27FC236}">
                  <a16:creationId xmlns:a16="http://schemas.microsoft.com/office/drawing/2014/main" id="{F65917C3-A1A4-048B-0229-C71EADE98CE7}"/>
                </a:ext>
              </a:extLst>
            </p:cNvPr>
            <p:cNvSpPr/>
            <p:nvPr/>
          </p:nvSpPr>
          <p:spPr>
            <a:xfrm>
              <a:off x="6665257" y="2974566"/>
              <a:ext cx="981507" cy="96857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grpSp>
      <p:sp>
        <p:nvSpPr>
          <p:cNvPr id="16" name="TextBox 15">
            <a:extLst>
              <a:ext uri="{FF2B5EF4-FFF2-40B4-BE49-F238E27FC236}">
                <a16:creationId xmlns:a16="http://schemas.microsoft.com/office/drawing/2014/main" id="{7341D51C-3B75-DD2B-2A70-941365D243BC}"/>
              </a:ext>
            </a:extLst>
          </p:cNvPr>
          <p:cNvSpPr txBox="1"/>
          <p:nvPr/>
        </p:nvSpPr>
        <p:spPr>
          <a:xfrm>
            <a:off x="84189" y="64087"/>
            <a:ext cx="10420350" cy="261610"/>
          </a:xfrm>
          <a:prstGeom prst="rect">
            <a:avLst/>
          </a:prstGeom>
          <a:noFill/>
        </p:spPr>
        <p:txBody>
          <a:bodyPr wrap="square" rtlCol="0">
            <a:spAutoFit/>
          </a:bodyPr>
          <a:lstStyle/>
          <a:p>
            <a:r>
              <a:rPr lang="en-US" sz="1100" dirty="0">
                <a:solidFill>
                  <a:schemeClr val="accent1"/>
                </a:solidFill>
                <a:latin typeface="Arial" panose="020B0604020202020204" pitchFamily="34" charset="0"/>
              </a:rPr>
              <a:t>[1] Honda et al. 2007</a:t>
            </a:r>
            <a:endParaRPr lang="en-US" sz="1100" dirty="0">
              <a:solidFill>
                <a:schemeClr val="accent1"/>
              </a:solidFill>
            </a:endParaRPr>
          </a:p>
        </p:txBody>
      </p:sp>
      <p:sp>
        <p:nvSpPr>
          <p:cNvPr id="17" name="TextBox 16">
            <a:extLst>
              <a:ext uri="{FF2B5EF4-FFF2-40B4-BE49-F238E27FC236}">
                <a16:creationId xmlns:a16="http://schemas.microsoft.com/office/drawing/2014/main" id="{B96DE527-857C-FCC8-4C5C-39AB87A948FA}"/>
              </a:ext>
            </a:extLst>
          </p:cNvPr>
          <p:cNvSpPr txBox="1"/>
          <p:nvPr/>
        </p:nvSpPr>
        <p:spPr>
          <a:xfrm>
            <a:off x="816077" y="5252232"/>
            <a:ext cx="494072" cy="369332"/>
          </a:xfrm>
          <a:prstGeom prst="rect">
            <a:avLst/>
          </a:prstGeom>
          <a:noFill/>
        </p:spPr>
        <p:txBody>
          <a:bodyPr wrap="square" rtlCol="0">
            <a:spAutoFit/>
          </a:bodyPr>
          <a:lstStyle/>
          <a:p>
            <a:r>
              <a:rPr lang="en-US" dirty="0">
                <a:solidFill>
                  <a:schemeClr val="accent1"/>
                </a:solidFill>
              </a:rPr>
              <a:t>[1]</a:t>
            </a:r>
          </a:p>
        </p:txBody>
      </p:sp>
      <p:grpSp>
        <p:nvGrpSpPr>
          <p:cNvPr id="14" name="Group 13">
            <a:extLst>
              <a:ext uri="{FF2B5EF4-FFF2-40B4-BE49-F238E27FC236}">
                <a16:creationId xmlns:a16="http://schemas.microsoft.com/office/drawing/2014/main" id="{8850CACE-1A54-4810-E561-94743BB9357B}"/>
              </a:ext>
            </a:extLst>
          </p:cNvPr>
          <p:cNvGrpSpPr/>
          <p:nvPr/>
        </p:nvGrpSpPr>
        <p:grpSpPr>
          <a:xfrm>
            <a:off x="1143000" y="6270172"/>
            <a:ext cx="9905999" cy="475861"/>
            <a:chOff x="1143000" y="6270172"/>
            <a:chExt cx="9905999" cy="475861"/>
          </a:xfrm>
        </p:grpSpPr>
        <p:cxnSp>
          <p:nvCxnSpPr>
            <p:cNvPr id="18" name="Straight Connector 17">
              <a:extLst>
                <a:ext uri="{FF2B5EF4-FFF2-40B4-BE49-F238E27FC236}">
                  <a16:creationId xmlns:a16="http://schemas.microsoft.com/office/drawing/2014/main" id="{BFB7384E-4536-A047-D50F-F68C07723C46}"/>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B7C39C-86CB-9A1F-5C79-9BEC18E7A19C}"/>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20" name="TextBox 19">
              <a:extLst>
                <a:ext uri="{FF2B5EF4-FFF2-40B4-BE49-F238E27FC236}">
                  <a16:creationId xmlns:a16="http://schemas.microsoft.com/office/drawing/2014/main" id="{BC9D017B-824C-7129-6C1D-FB2EC8D2C4A9}"/>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21" name="TextBox 20">
              <a:extLst>
                <a:ext uri="{FF2B5EF4-FFF2-40B4-BE49-F238E27FC236}">
                  <a16:creationId xmlns:a16="http://schemas.microsoft.com/office/drawing/2014/main" id="{B8038654-8409-8A34-C080-E176CD813F44}"/>
                </a:ext>
              </a:extLst>
            </p:cNvPr>
            <p:cNvSpPr txBox="1"/>
            <p:nvPr/>
          </p:nvSpPr>
          <p:spPr>
            <a:xfrm>
              <a:off x="10619790" y="6304155"/>
              <a:ext cx="429209" cy="338554"/>
            </a:xfrm>
            <a:prstGeom prst="rect">
              <a:avLst/>
            </a:prstGeom>
            <a:noFill/>
          </p:spPr>
          <p:txBody>
            <a:bodyPr wrap="square" rtlCol="0">
              <a:spAutoFit/>
            </a:bodyPr>
            <a:lstStyle/>
            <a:p>
              <a:r>
                <a:rPr lang="en-US" sz="1600" dirty="0"/>
                <a:t>53</a:t>
              </a:r>
            </a:p>
          </p:txBody>
        </p:sp>
      </p:grpSp>
    </p:spTree>
    <p:extLst>
      <p:ext uri="{BB962C8B-B14F-4D97-AF65-F5344CB8AC3E}">
        <p14:creationId xmlns:p14="http://schemas.microsoft.com/office/powerpoint/2010/main" val="196303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12BB63C-6680-6FAC-F5A9-C2C8264922DF}"/>
              </a:ext>
            </a:extLst>
          </p:cNvPr>
          <p:cNvSpPr txBox="1"/>
          <p:nvPr/>
        </p:nvSpPr>
        <p:spPr>
          <a:xfrm>
            <a:off x="84189" y="64087"/>
            <a:ext cx="10420350" cy="430887"/>
          </a:xfrm>
          <a:prstGeom prst="rect">
            <a:avLst/>
          </a:prstGeom>
          <a:noFill/>
        </p:spPr>
        <p:txBody>
          <a:bodyPr wrap="square" rtlCol="0">
            <a:spAutoFit/>
          </a:bodyPr>
          <a:lstStyle/>
          <a:p>
            <a:r>
              <a:rPr lang="en-US" sz="1100" b="0" i="0" dirty="0">
                <a:solidFill>
                  <a:schemeClr val="accent1"/>
                </a:solidFill>
                <a:effectLst/>
                <a:latin typeface="Arial" panose="020B0604020202020204" pitchFamily="34" charset="0"/>
              </a:rPr>
              <a:t>[1] Zhu et al. 2020</a:t>
            </a:r>
          </a:p>
          <a:p>
            <a:r>
              <a:rPr lang="en-US" sz="1100" dirty="0">
                <a:solidFill>
                  <a:schemeClr val="accent1"/>
                </a:solidFill>
                <a:latin typeface="Arial" panose="020B0604020202020204" pitchFamily="34" charset="0"/>
              </a:rPr>
              <a:t>[2] Vieira et al. 2022</a:t>
            </a:r>
            <a:endParaRPr lang="en-US" sz="1100" dirty="0">
              <a:solidFill>
                <a:schemeClr val="accent1"/>
              </a:solidFill>
            </a:endParaRPr>
          </a:p>
        </p:txBody>
      </p:sp>
      <p:sp>
        <p:nvSpPr>
          <p:cNvPr id="12" name="TextBox 11">
            <a:extLst>
              <a:ext uri="{FF2B5EF4-FFF2-40B4-BE49-F238E27FC236}">
                <a16:creationId xmlns:a16="http://schemas.microsoft.com/office/drawing/2014/main" id="{C087554D-ABAB-A9F5-BF66-967267D1D3BD}"/>
              </a:ext>
            </a:extLst>
          </p:cNvPr>
          <p:cNvSpPr txBox="1"/>
          <p:nvPr/>
        </p:nvSpPr>
        <p:spPr>
          <a:xfrm>
            <a:off x="27037" y="5545410"/>
            <a:ext cx="494072" cy="369332"/>
          </a:xfrm>
          <a:prstGeom prst="rect">
            <a:avLst/>
          </a:prstGeom>
          <a:noFill/>
        </p:spPr>
        <p:txBody>
          <a:bodyPr wrap="square" rtlCol="0">
            <a:spAutoFit/>
          </a:bodyPr>
          <a:lstStyle/>
          <a:p>
            <a:r>
              <a:rPr lang="en-US" dirty="0">
                <a:solidFill>
                  <a:schemeClr val="accent1"/>
                </a:solidFill>
              </a:rPr>
              <a:t>[1]</a:t>
            </a:r>
          </a:p>
        </p:txBody>
      </p:sp>
      <p:pic>
        <p:nvPicPr>
          <p:cNvPr id="15" name="Picture 14">
            <a:extLst>
              <a:ext uri="{FF2B5EF4-FFF2-40B4-BE49-F238E27FC236}">
                <a16:creationId xmlns:a16="http://schemas.microsoft.com/office/drawing/2014/main" id="{E9733DF2-F5E7-AB24-BDA5-A98825686A41}"/>
              </a:ext>
            </a:extLst>
          </p:cNvPr>
          <p:cNvPicPr>
            <a:picLocks noChangeAspect="1"/>
          </p:cNvPicPr>
          <p:nvPr/>
        </p:nvPicPr>
        <p:blipFill>
          <a:blip r:embed="rId3"/>
          <a:stretch>
            <a:fillRect/>
          </a:stretch>
        </p:blipFill>
        <p:spPr>
          <a:xfrm>
            <a:off x="521109" y="598573"/>
            <a:ext cx="5437569" cy="5330071"/>
          </a:xfrm>
          <a:prstGeom prst="rect">
            <a:avLst/>
          </a:prstGeom>
        </p:spPr>
      </p:pic>
      <p:pic>
        <p:nvPicPr>
          <p:cNvPr id="19" name="Picture 18">
            <a:extLst>
              <a:ext uri="{FF2B5EF4-FFF2-40B4-BE49-F238E27FC236}">
                <a16:creationId xmlns:a16="http://schemas.microsoft.com/office/drawing/2014/main" id="{0434810A-6775-04AD-4E85-9A8135CD4846}"/>
              </a:ext>
            </a:extLst>
          </p:cNvPr>
          <p:cNvPicPr>
            <a:picLocks noChangeAspect="1"/>
          </p:cNvPicPr>
          <p:nvPr/>
        </p:nvPicPr>
        <p:blipFill>
          <a:blip r:embed="rId4"/>
          <a:stretch>
            <a:fillRect/>
          </a:stretch>
        </p:blipFill>
        <p:spPr>
          <a:xfrm>
            <a:off x="6119741" y="598573"/>
            <a:ext cx="5552157" cy="5330071"/>
          </a:xfrm>
          <a:prstGeom prst="rect">
            <a:avLst/>
          </a:prstGeom>
        </p:spPr>
      </p:pic>
      <p:sp>
        <p:nvSpPr>
          <p:cNvPr id="20" name="TextBox 19">
            <a:extLst>
              <a:ext uri="{FF2B5EF4-FFF2-40B4-BE49-F238E27FC236}">
                <a16:creationId xmlns:a16="http://schemas.microsoft.com/office/drawing/2014/main" id="{C8FFD81D-79E8-0124-BDC3-944913B4DA90}"/>
              </a:ext>
            </a:extLst>
          </p:cNvPr>
          <p:cNvSpPr txBox="1"/>
          <p:nvPr/>
        </p:nvSpPr>
        <p:spPr>
          <a:xfrm>
            <a:off x="11732344" y="5545410"/>
            <a:ext cx="494072" cy="369332"/>
          </a:xfrm>
          <a:prstGeom prst="rect">
            <a:avLst/>
          </a:prstGeom>
          <a:noFill/>
        </p:spPr>
        <p:txBody>
          <a:bodyPr wrap="square" rtlCol="0">
            <a:spAutoFit/>
          </a:bodyPr>
          <a:lstStyle/>
          <a:p>
            <a:r>
              <a:rPr lang="en-US" dirty="0">
                <a:solidFill>
                  <a:schemeClr val="accent1"/>
                </a:solidFill>
              </a:rPr>
              <a:t>[2]</a:t>
            </a:r>
          </a:p>
        </p:txBody>
      </p:sp>
      <p:grpSp>
        <p:nvGrpSpPr>
          <p:cNvPr id="2" name="Group 1">
            <a:extLst>
              <a:ext uri="{FF2B5EF4-FFF2-40B4-BE49-F238E27FC236}">
                <a16:creationId xmlns:a16="http://schemas.microsoft.com/office/drawing/2014/main" id="{802D01FD-94A7-5665-C2F5-0B1FD611BC25}"/>
              </a:ext>
            </a:extLst>
          </p:cNvPr>
          <p:cNvGrpSpPr/>
          <p:nvPr/>
        </p:nvGrpSpPr>
        <p:grpSpPr>
          <a:xfrm>
            <a:off x="1143000" y="6270172"/>
            <a:ext cx="9905999" cy="475861"/>
            <a:chOff x="1143000" y="6270172"/>
            <a:chExt cx="9905999" cy="475861"/>
          </a:xfrm>
        </p:grpSpPr>
        <p:cxnSp>
          <p:nvCxnSpPr>
            <p:cNvPr id="3" name="Straight Connector 2">
              <a:extLst>
                <a:ext uri="{FF2B5EF4-FFF2-40B4-BE49-F238E27FC236}">
                  <a16:creationId xmlns:a16="http://schemas.microsoft.com/office/drawing/2014/main" id="{FA549F5C-33AA-3A2F-AF58-38A9E4C8C5FE}"/>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54DF60E-3078-8BAF-45E4-E1C8ACB453CC}"/>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10" name="TextBox 9">
              <a:extLst>
                <a:ext uri="{FF2B5EF4-FFF2-40B4-BE49-F238E27FC236}">
                  <a16:creationId xmlns:a16="http://schemas.microsoft.com/office/drawing/2014/main" id="{A4F6CACD-7C69-BE34-7E5A-6741BC10903B}"/>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13" name="TextBox 12">
              <a:extLst>
                <a:ext uri="{FF2B5EF4-FFF2-40B4-BE49-F238E27FC236}">
                  <a16:creationId xmlns:a16="http://schemas.microsoft.com/office/drawing/2014/main" id="{F0D2E1CC-FEDB-7B1D-A084-23079565CCF1}"/>
                </a:ext>
              </a:extLst>
            </p:cNvPr>
            <p:cNvSpPr txBox="1"/>
            <p:nvPr/>
          </p:nvSpPr>
          <p:spPr>
            <a:xfrm>
              <a:off x="10619790" y="6304155"/>
              <a:ext cx="429209" cy="338554"/>
            </a:xfrm>
            <a:prstGeom prst="rect">
              <a:avLst/>
            </a:prstGeom>
            <a:noFill/>
          </p:spPr>
          <p:txBody>
            <a:bodyPr wrap="square" rtlCol="0">
              <a:spAutoFit/>
            </a:bodyPr>
            <a:lstStyle/>
            <a:p>
              <a:r>
                <a:rPr lang="en-US" sz="1600" dirty="0"/>
                <a:t>55</a:t>
              </a:r>
            </a:p>
          </p:txBody>
        </p:sp>
      </p:grpSp>
    </p:spTree>
    <p:extLst>
      <p:ext uri="{BB962C8B-B14F-4D97-AF65-F5344CB8AC3E}">
        <p14:creationId xmlns:p14="http://schemas.microsoft.com/office/powerpoint/2010/main" val="1983586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341D51C-3B75-DD2B-2A70-941365D243BC}"/>
              </a:ext>
            </a:extLst>
          </p:cNvPr>
          <p:cNvSpPr txBox="1"/>
          <p:nvPr/>
        </p:nvSpPr>
        <p:spPr>
          <a:xfrm>
            <a:off x="84189" y="64087"/>
            <a:ext cx="10420350" cy="600164"/>
          </a:xfrm>
          <a:prstGeom prst="rect">
            <a:avLst/>
          </a:prstGeom>
          <a:noFill/>
        </p:spPr>
        <p:txBody>
          <a:bodyPr wrap="square" rtlCol="0">
            <a:spAutoFit/>
          </a:bodyPr>
          <a:lstStyle/>
          <a:p>
            <a:r>
              <a:rPr lang="en-US" sz="1100" dirty="0">
                <a:solidFill>
                  <a:schemeClr val="accent1"/>
                </a:solidFill>
                <a:latin typeface="Arial" panose="020B0604020202020204" pitchFamily="34" charset="0"/>
              </a:rPr>
              <a:t>[1] Siegel et al. 2018</a:t>
            </a:r>
          </a:p>
          <a:p>
            <a:r>
              <a:rPr lang="en-US" sz="1100" dirty="0">
                <a:solidFill>
                  <a:schemeClr val="accent1"/>
                </a:solidFill>
                <a:latin typeface="Arial" panose="020B0604020202020204" pitchFamily="34" charset="0"/>
              </a:rPr>
              <a:t>[2] </a:t>
            </a:r>
            <a:r>
              <a:rPr lang="en-US" sz="1100" dirty="0" err="1">
                <a:solidFill>
                  <a:schemeClr val="accent1"/>
                </a:solidFill>
                <a:latin typeface="Arial" panose="020B0604020202020204" pitchFamily="34" charset="0"/>
              </a:rPr>
              <a:t>Grichener</a:t>
            </a:r>
            <a:r>
              <a:rPr lang="en-US" sz="1100" dirty="0">
                <a:solidFill>
                  <a:schemeClr val="accent1"/>
                </a:solidFill>
                <a:latin typeface="Arial" panose="020B0604020202020204" pitchFamily="34" charset="0"/>
              </a:rPr>
              <a:t> et al. 2022</a:t>
            </a:r>
          </a:p>
          <a:p>
            <a:r>
              <a:rPr lang="en-US" sz="1100" dirty="0">
                <a:solidFill>
                  <a:schemeClr val="accent1"/>
                </a:solidFill>
                <a:latin typeface="Arial" panose="020B0604020202020204" pitchFamily="34" charset="0"/>
              </a:rPr>
              <a:t>[3] Kobayashi et al. 2020 -&gt; Kobayashi and Tominaga (in prep?)</a:t>
            </a:r>
            <a:endParaRPr lang="en-US" sz="1100" dirty="0">
              <a:solidFill>
                <a:schemeClr val="accent1"/>
              </a:solidFill>
            </a:endParaRPr>
          </a:p>
        </p:txBody>
      </p:sp>
      <p:sp>
        <p:nvSpPr>
          <p:cNvPr id="17" name="TextBox 16">
            <a:extLst>
              <a:ext uri="{FF2B5EF4-FFF2-40B4-BE49-F238E27FC236}">
                <a16:creationId xmlns:a16="http://schemas.microsoft.com/office/drawing/2014/main" id="{B96DE527-857C-FCC8-4C5C-39AB87A948FA}"/>
              </a:ext>
            </a:extLst>
          </p:cNvPr>
          <p:cNvSpPr txBox="1"/>
          <p:nvPr/>
        </p:nvSpPr>
        <p:spPr>
          <a:xfrm>
            <a:off x="84189" y="4404371"/>
            <a:ext cx="494072" cy="369332"/>
          </a:xfrm>
          <a:prstGeom prst="rect">
            <a:avLst/>
          </a:prstGeom>
          <a:noFill/>
        </p:spPr>
        <p:txBody>
          <a:bodyPr wrap="square" rtlCol="0">
            <a:spAutoFit/>
          </a:bodyPr>
          <a:lstStyle/>
          <a:p>
            <a:r>
              <a:rPr lang="en-US" dirty="0">
                <a:solidFill>
                  <a:schemeClr val="accent1"/>
                </a:solidFill>
              </a:rPr>
              <a:t>[1]</a:t>
            </a:r>
          </a:p>
        </p:txBody>
      </p:sp>
      <p:pic>
        <p:nvPicPr>
          <p:cNvPr id="18" name="Picture 17">
            <a:extLst>
              <a:ext uri="{FF2B5EF4-FFF2-40B4-BE49-F238E27FC236}">
                <a16:creationId xmlns:a16="http://schemas.microsoft.com/office/drawing/2014/main" id="{26CAAF7F-6B3C-D07A-3BC5-854B9C6DB34E}"/>
              </a:ext>
            </a:extLst>
          </p:cNvPr>
          <p:cNvPicPr>
            <a:picLocks noChangeAspect="1"/>
          </p:cNvPicPr>
          <p:nvPr/>
        </p:nvPicPr>
        <p:blipFill>
          <a:blip r:embed="rId2"/>
          <a:stretch>
            <a:fillRect/>
          </a:stretch>
        </p:blipFill>
        <p:spPr>
          <a:xfrm>
            <a:off x="551222" y="1565401"/>
            <a:ext cx="5159187" cy="3215919"/>
          </a:xfrm>
          <a:prstGeom prst="rect">
            <a:avLst/>
          </a:prstGeom>
        </p:spPr>
      </p:pic>
      <p:sp>
        <p:nvSpPr>
          <p:cNvPr id="19" name="Title 1">
            <a:extLst>
              <a:ext uri="{FF2B5EF4-FFF2-40B4-BE49-F238E27FC236}">
                <a16:creationId xmlns:a16="http://schemas.microsoft.com/office/drawing/2014/main" id="{8FDB563A-30C5-43EA-08FD-86A3E812E681}"/>
              </a:ext>
            </a:extLst>
          </p:cNvPr>
          <p:cNvSpPr txBox="1">
            <a:spLocks/>
          </p:cNvSpPr>
          <p:nvPr/>
        </p:nvSpPr>
        <p:spPr>
          <a:xfrm>
            <a:off x="578261" y="324466"/>
            <a:ext cx="9905999"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t>Additional scenarios</a:t>
            </a:r>
          </a:p>
        </p:txBody>
      </p:sp>
      <p:sp>
        <p:nvSpPr>
          <p:cNvPr id="22" name="TextBox 21">
            <a:extLst>
              <a:ext uri="{FF2B5EF4-FFF2-40B4-BE49-F238E27FC236}">
                <a16:creationId xmlns:a16="http://schemas.microsoft.com/office/drawing/2014/main" id="{1C89F4C7-332A-C752-3FCF-3CEA9D5193BB}"/>
              </a:ext>
            </a:extLst>
          </p:cNvPr>
          <p:cNvSpPr txBox="1"/>
          <p:nvPr/>
        </p:nvSpPr>
        <p:spPr>
          <a:xfrm>
            <a:off x="1795257" y="4838457"/>
            <a:ext cx="2671116" cy="369332"/>
          </a:xfrm>
          <a:prstGeom prst="rect">
            <a:avLst/>
          </a:prstGeom>
          <a:noFill/>
        </p:spPr>
        <p:txBody>
          <a:bodyPr wrap="none" rtlCol="0">
            <a:spAutoFit/>
          </a:bodyPr>
          <a:lstStyle/>
          <a:p>
            <a:r>
              <a:rPr lang="en-US" dirty="0"/>
              <a:t>Collapsar accretion disks</a:t>
            </a:r>
          </a:p>
        </p:txBody>
      </p:sp>
      <p:pic>
        <p:nvPicPr>
          <p:cNvPr id="24" name="Picture 23">
            <a:extLst>
              <a:ext uri="{FF2B5EF4-FFF2-40B4-BE49-F238E27FC236}">
                <a16:creationId xmlns:a16="http://schemas.microsoft.com/office/drawing/2014/main" id="{7C252392-8206-083A-B1AB-AD551CE9E0F7}"/>
              </a:ext>
            </a:extLst>
          </p:cNvPr>
          <p:cNvPicPr>
            <a:picLocks noChangeAspect="1"/>
          </p:cNvPicPr>
          <p:nvPr/>
        </p:nvPicPr>
        <p:blipFill>
          <a:blip r:embed="rId3"/>
          <a:stretch>
            <a:fillRect/>
          </a:stretch>
        </p:blipFill>
        <p:spPr>
          <a:xfrm>
            <a:off x="7858109" y="519403"/>
            <a:ext cx="2994920" cy="2331922"/>
          </a:xfrm>
          <a:prstGeom prst="rect">
            <a:avLst/>
          </a:prstGeom>
        </p:spPr>
      </p:pic>
      <p:sp>
        <p:nvSpPr>
          <p:cNvPr id="25" name="TextBox 24">
            <a:extLst>
              <a:ext uri="{FF2B5EF4-FFF2-40B4-BE49-F238E27FC236}">
                <a16:creationId xmlns:a16="http://schemas.microsoft.com/office/drawing/2014/main" id="{9741ADED-E89C-3BAE-8086-972747B96854}"/>
              </a:ext>
            </a:extLst>
          </p:cNvPr>
          <p:cNvSpPr txBox="1"/>
          <p:nvPr/>
        </p:nvSpPr>
        <p:spPr>
          <a:xfrm>
            <a:off x="7580916" y="2868953"/>
            <a:ext cx="3549305" cy="369332"/>
          </a:xfrm>
          <a:prstGeom prst="rect">
            <a:avLst/>
          </a:prstGeom>
          <a:noFill/>
        </p:spPr>
        <p:txBody>
          <a:bodyPr wrap="none" rtlCol="0">
            <a:spAutoFit/>
          </a:bodyPr>
          <a:lstStyle/>
          <a:p>
            <a:r>
              <a:rPr lang="en-US" dirty="0"/>
              <a:t>Common envelope jet supernovae</a:t>
            </a:r>
          </a:p>
        </p:txBody>
      </p:sp>
      <p:sp>
        <p:nvSpPr>
          <p:cNvPr id="26" name="TextBox 25">
            <a:extLst>
              <a:ext uri="{FF2B5EF4-FFF2-40B4-BE49-F238E27FC236}">
                <a16:creationId xmlns:a16="http://schemas.microsoft.com/office/drawing/2014/main" id="{AFDF4978-FBC7-B5C7-082B-1D78136FAB02}"/>
              </a:ext>
            </a:extLst>
          </p:cNvPr>
          <p:cNvSpPr txBox="1"/>
          <p:nvPr/>
        </p:nvSpPr>
        <p:spPr>
          <a:xfrm>
            <a:off x="7333880" y="2499621"/>
            <a:ext cx="494072" cy="369332"/>
          </a:xfrm>
          <a:prstGeom prst="rect">
            <a:avLst/>
          </a:prstGeom>
          <a:noFill/>
        </p:spPr>
        <p:txBody>
          <a:bodyPr wrap="square" rtlCol="0">
            <a:spAutoFit/>
          </a:bodyPr>
          <a:lstStyle/>
          <a:p>
            <a:r>
              <a:rPr lang="en-US" dirty="0">
                <a:solidFill>
                  <a:schemeClr val="accent1"/>
                </a:solidFill>
              </a:rPr>
              <a:t>[2]</a:t>
            </a:r>
          </a:p>
        </p:txBody>
      </p:sp>
      <p:pic>
        <p:nvPicPr>
          <p:cNvPr id="28" name="Picture 27">
            <a:extLst>
              <a:ext uri="{FF2B5EF4-FFF2-40B4-BE49-F238E27FC236}">
                <a16:creationId xmlns:a16="http://schemas.microsoft.com/office/drawing/2014/main" id="{4B297032-40D8-57F3-4338-AAA7ACE034EC}"/>
              </a:ext>
            </a:extLst>
          </p:cNvPr>
          <p:cNvPicPr>
            <a:picLocks noChangeAspect="1"/>
          </p:cNvPicPr>
          <p:nvPr/>
        </p:nvPicPr>
        <p:blipFill>
          <a:blip r:embed="rId4"/>
          <a:stretch>
            <a:fillRect/>
          </a:stretch>
        </p:blipFill>
        <p:spPr>
          <a:xfrm>
            <a:off x="6866354" y="3429000"/>
            <a:ext cx="2903472" cy="2057578"/>
          </a:xfrm>
          <a:prstGeom prst="rect">
            <a:avLst/>
          </a:prstGeom>
        </p:spPr>
      </p:pic>
      <p:sp>
        <p:nvSpPr>
          <p:cNvPr id="31" name="TextBox 30">
            <a:extLst>
              <a:ext uri="{FF2B5EF4-FFF2-40B4-BE49-F238E27FC236}">
                <a16:creationId xmlns:a16="http://schemas.microsoft.com/office/drawing/2014/main" id="{62259B0B-763F-3F69-0102-F59E13993911}"/>
              </a:ext>
            </a:extLst>
          </p:cNvPr>
          <p:cNvSpPr txBox="1"/>
          <p:nvPr/>
        </p:nvSpPr>
        <p:spPr>
          <a:xfrm>
            <a:off x="7462207" y="5475231"/>
            <a:ext cx="1985928" cy="369332"/>
          </a:xfrm>
          <a:prstGeom prst="rect">
            <a:avLst/>
          </a:prstGeom>
          <a:noFill/>
        </p:spPr>
        <p:txBody>
          <a:bodyPr wrap="none" rtlCol="0">
            <a:spAutoFit/>
          </a:bodyPr>
          <a:lstStyle/>
          <a:p>
            <a:r>
              <a:rPr lang="en-US" dirty="0"/>
              <a:t>Failed supernovae</a:t>
            </a:r>
          </a:p>
        </p:txBody>
      </p:sp>
      <p:sp>
        <p:nvSpPr>
          <p:cNvPr id="32" name="TextBox 31">
            <a:extLst>
              <a:ext uri="{FF2B5EF4-FFF2-40B4-BE49-F238E27FC236}">
                <a16:creationId xmlns:a16="http://schemas.microsoft.com/office/drawing/2014/main" id="{87645951-AA3D-1C0D-C858-418C7440E4DB}"/>
              </a:ext>
            </a:extLst>
          </p:cNvPr>
          <p:cNvSpPr txBox="1"/>
          <p:nvPr/>
        </p:nvSpPr>
        <p:spPr>
          <a:xfrm>
            <a:off x="6310603" y="5105899"/>
            <a:ext cx="494072" cy="369332"/>
          </a:xfrm>
          <a:prstGeom prst="rect">
            <a:avLst/>
          </a:prstGeom>
          <a:noFill/>
        </p:spPr>
        <p:txBody>
          <a:bodyPr wrap="square" rtlCol="0">
            <a:spAutoFit/>
          </a:bodyPr>
          <a:lstStyle/>
          <a:p>
            <a:r>
              <a:rPr lang="en-US" dirty="0">
                <a:solidFill>
                  <a:schemeClr val="accent1"/>
                </a:solidFill>
              </a:rPr>
              <a:t>[3]</a:t>
            </a:r>
          </a:p>
        </p:txBody>
      </p:sp>
      <p:grpSp>
        <p:nvGrpSpPr>
          <p:cNvPr id="2" name="Group 1">
            <a:extLst>
              <a:ext uri="{FF2B5EF4-FFF2-40B4-BE49-F238E27FC236}">
                <a16:creationId xmlns:a16="http://schemas.microsoft.com/office/drawing/2014/main" id="{E231EE20-DFEF-D095-E68B-C592EA7CDD45}"/>
              </a:ext>
            </a:extLst>
          </p:cNvPr>
          <p:cNvGrpSpPr/>
          <p:nvPr/>
        </p:nvGrpSpPr>
        <p:grpSpPr>
          <a:xfrm>
            <a:off x="1143000" y="6270172"/>
            <a:ext cx="9905999" cy="475861"/>
            <a:chOff x="1143000" y="6270172"/>
            <a:chExt cx="9905999" cy="475861"/>
          </a:xfrm>
        </p:grpSpPr>
        <p:cxnSp>
          <p:nvCxnSpPr>
            <p:cNvPr id="3" name="Straight Connector 2">
              <a:extLst>
                <a:ext uri="{FF2B5EF4-FFF2-40B4-BE49-F238E27FC236}">
                  <a16:creationId xmlns:a16="http://schemas.microsoft.com/office/drawing/2014/main" id="{A0692C75-929A-F155-D834-B4297CBE456B}"/>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57C9C6-1A0A-0DC5-160F-8BEC1826E3CD}"/>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10" name="TextBox 9">
              <a:extLst>
                <a:ext uri="{FF2B5EF4-FFF2-40B4-BE49-F238E27FC236}">
                  <a16:creationId xmlns:a16="http://schemas.microsoft.com/office/drawing/2014/main" id="{FEEB898E-BC21-11FB-0D1D-4446FCFF58E3}"/>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11" name="TextBox 10">
              <a:extLst>
                <a:ext uri="{FF2B5EF4-FFF2-40B4-BE49-F238E27FC236}">
                  <a16:creationId xmlns:a16="http://schemas.microsoft.com/office/drawing/2014/main" id="{BE247ADA-ECD2-5206-45A3-427F749046AD}"/>
                </a:ext>
              </a:extLst>
            </p:cNvPr>
            <p:cNvSpPr txBox="1"/>
            <p:nvPr/>
          </p:nvSpPr>
          <p:spPr>
            <a:xfrm>
              <a:off x="10619790" y="6304155"/>
              <a:ext cx="429209" cy="338554"/>
            </a:xfrm>
            <a:prstGeom prst="rect">
              <a:avLst/>
            </a:prstGeom>
            <a:noFill/>
          </p:spPr>
          <p:txBody>
            <a:bodyPr wrap="square" rtlCol="0">
              <a:spAutoFit/>
            </a:bodyPr>
            <a:lstStyle/>
            <a:p>
              <a:r>
                <a:rPr lang="en-US" sz="1600" dirty="0"/>
                <a:t>56</a:t>
              </a:r>
            </a:p>
          </p:txBody>
        </p:sp>
      </p:grpSp>
    </p:spTree>
    <p:extLst>
      <p:ext uri="{BB962C8B-B14F-4D97-AF65-F5344CB8AC3E}">
        <p14:creationId xmlns:p14="http://schemas.microsoft.com/office/powerpoint/2010/main" val="68259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p:txBody>
          <a:bodyPr/>
          <a:lstStyle/>
          <a:p>
            <a:r>
              <a:rPr lang="en-US" dirty="0"/>
              <a:t>Timescales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268361" y="2150244"/>
                <a:ext cx="9701980" cy="3567118"/>
              </a:xfrm>
            </p:spPr>
            <p:txBody>
              <a:bodyPr>
                <a:normAutofit/>
              </a:bodyPr>
              <a:lstStyle/>
              <a:p>
                <a:r>
                  <a:rPr lang="en-US" sz="2800" dirty="0">
                    <a:ea typeface="Cambria Math" panose="02040503050406030204" pitchFamily="18" charset="0"/>
                  </a:rPr>
                  <a:t>CCSNe collapse timescale: </a:t>
                </a:r>
                <a14:m>
                  <m:oMath xmlns:m="http://schemas.openxmlformats.org/officeDocument/2006/math">
                    <m:r>
                      <a:rPr lang="en-US" sz="2800" b="0" i="0" smtClean="0">
                        <a:latin typeface="Cambria Math" panose="02040503050406030204" pitchFamily="18" charset="0"/>
                        <a:ea typeface="Cambria Math" panose="02040503050406030204" pitchFamily="18" charset="0"/>
                      </a:rPr>
                      <m:t>10 </m:t>
                    </m:r>
                    <m:r>
                      <m:rPr>
                        <m:sty m:val="p"/>
                      </m:rPr>
                      <a:rPr lang="en-US" sz="2800" b="0" i="0" smtClean="0">
                        <a:latin typeface="Cambria Math" panose="02040503050406030204" pitchFamily="18" charset="0"/>
                        <a:ea typeface="Cambria Math" panose="02040503050406030204" pitchFamily="18" charset="0"/>
                      </a:rPr>
                      <m:t>Myr</m:t>
                    </m:r>
                    <m:r>
                      <a:rPr lang="en-US" sz="2800" b="0" i="1" smtClean="0">
                        <a:latin typeface="Cambria Math" panose="02040503050406030204" pitchFamily="18" charset="0"/>
                        <a:ea typeface="Cambria Math" panose="02040503050406030204" pitchFamily="18" charset="0"/>
                      </a:rPr>
                      <m:t> →~1</m:t>
                    </m:r>
                    <m:r>
                      <a:rPr lang="en-US" sz="2800" b="0" i="1" smtClean="0">
                        <a:latin typeface="Cambria Math" panose="02040503050406030204" pitchFamily="18" charset="0"/>
                        <a:ea typeface="Cambria Math" panose="02040503050406030204" pitchFamily="18" charset="0"/>
                      </a:rPr>
                      <m:t>𝑠</m:t>
                    </m:r>
                  </m:oMath>
                </a14:m>
                <a:endParaRPr lang="en-US" sz="2800" dirty="0">
                  <a:ea typeface="Cambria Math" panose="02040503050406030204" pitchFamily="18" charset="0"/>
                </a:endParaRPr>
              </a:p>
              <a:p>
                <a:r>
                  <a:rPr lang="en-US" sz="2800" dirty="0">
                    <a:ea typeface="Cambria Math" panose="02040503050406030204" pitchFamily="18" charset="0"/>
                  </a:rPr>
                  <a:t>Merger timescale: </a:t>
                </a:r>
                <a14:m>
                  <m:oMath xmlns:m="http://schemas.openxmlformats.org/officeDocument/2006/math">
                    <m:r>
                      <a:rPr lang="en-US" sz="2800" b="0" i="0" smtClean="0">
                        <a:latin typeface="Cambria Math" panose="02040503050406030204" pitchFamily="18" charset="0"/>
                        <a:ea typeface="Cambria Math" panose="02040503050406030204" pitchFamily="18" charset="0"/>
                      </a:rPr>
                      <m:t>&gt;</m:t>
                    </m:r>
                    <m:r>
                      <m:rPr>
                        <m:sty m:val="p"/>
                      </m:rPr>
                      <a:rPr lang="en-US" sz="2800" b="0" i="0" smtClean="0">
                        <a:latin typeface="Cambria Math" panose="02040503050406030204" pitchFamily="18" charset="0"/>
                        <a:ea typeface="Cambria Math" panose="02040503050406030204" pitchFamily="18" charset="0"/>
                      </a:rPr>
                      <m:t>Gyr</m:t>
                    </m:r>
                    <m:r>
                      <a:rPr lang="en-US" sz="2800" b="0" i="0"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~100</m:t>
                    </m:r>
                    <m:r>
                      <a:rPr lang="en-US" sz="2800" b="0" i="1" smtClean="0">
                        <a:latin typeface="Cambria Math" panose="02040503050406030204" pitchFamily="18" charset="0"/>
                        <a:ea typeface="Cambria Math" panose="02040503050406030204" pitchFamily="18" charset="0"/>
                      </a:rPr>
                      <m:t>𝑠</m:t>
                    </m:r>
                  </m:oMath>
                </a14:m>
                <a:endParaRPr lang="en-US" sz="2800" dirty="0">
                  <a:ea typeface="Cambria Math" panose="02040503050406030204" pitchFamily="18" charset="0"/>
                </a:endParaRPr>
              </a:p>
              <a:p>
                <a:r>
                  <a:rPr lang="en-US" sz="2800" dirty="0">
                    <a:ea typeface="Cambria Math" panose="02040503050406030204" pitchFamily="18" charset="0"/>
                  </a:rPr>
                  <a:t>Rates:</a:t>
                </a:r>
              </a:p>
              <a:p>
                <a:pPr lvl="1"/>
                <a:r>
                  <a:rPr lang="en-US" sz="2600" dirty="0" err="1">
                    <a:ea typeface="Cambria Math" panose="02040503050406030204" pitchFamily="18" charset="0"/>
                  </a:rPr>
                  <a:t>CCSNe</a:t>
                </a:r>
                <a:r>
                  <a:rPr lang="en-US" sz="2600" dirty="0">
                    <a:ea typeface="Cambria Math" panose="02040503050406030204" pitchFamily="18" charset="0"/>
                  </a:rPr>
                  <a:t> – </a:t>
                </a:r>
                <a14:m>
                  <m:oMath xmlns:m="http://schemas.openxmlformats.org/officeDocument/2006/math">
                    <m:r>
                      <a:rPr lang="en-US" sz="2600" b="0" i="1" smtClean="0">
                        <a:latin typeface="Cambria Math" panose="02040503050406030204" pitchFamily="18" charset="0"/>
                        <a:ea typeface="Cambria Math" panose="02040503050406030204" pitchFamily="18" charset="0"/>
                      </a:rPr>
                      <m:t>1∗</m:t>
                    </m:r>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10</m:t>
                        </m:r>
                      </m:e>
                      <m:sup>
                        <m:r>
                          <a:rPr lang="en-US" sz="2600" b="0" i="1" smtClean="0">
                            <a:latin typeface="Cambria Math" panose="02040503050406030204" pitchFamily="18" charset="0"/>
                            <a:ea typeface="Cambria Math" panose="02040503050406030204" pitchFamily="18" charset="0"/>
                          </a:rPr>
                          <m:t>5</m:t>
                        </m:r>
                      </m:sup>
                    </m:sSup>
                    <m:r>
                      <a:rPr lang="en-US" sz="2600" b="0" i="1" smtClean="0">
                        <a:latin typeface="Cambria Math" panose="02040503050406030204" pitchFamily="18" charset="0"/>
                        <a:ea typeface="Cambria Math" panose="02040503050406030204" pitchFamily="18" charset="0"/>
                      </a:rPr>
                      <m:t> </m:t>
                    </m:r>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𝐺𝑝𝑐</m:t>
                        </m:r>
                      </m:e>
                      <m:sup>
                        <m:r>
                          <a:rPr lang="en-US" sz="2600" b="0" i="1" smtClean="0">
                            <a:latin typeface="Cambria Math" panose="02040503050406030204" pitchFamily="18" charset="0"/>
                            <a:ea typeface="Cambria Math" panose="02040503050406030204" pitchFamily="18" charset="0"/>
                          </a:rPr>
                          <m:t>−3</m:t>
                        </m:r>
                      </m:sup>
                    </m:sSup>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𝑦𝑟</m:t>
                        </m:r>
                      </m:e>
                      <m:sup>
                        <m:r>
                          <a:rPr lang="en-US" sz="2600" b="0" i="1" smtClean="0">
                            <a:latin typeface="Cambria Math" panose="02040503050406030204" pitchFamily="18" charset="0"/>
                            <a:ea typeface="Cambria Math" panose="02040503050406030204" pitchFamily="18" charset="0"/>
                          </a:rPr>
                          <m:t>−1</m:t>
                        </m:r>
                      </m:sup>
                    </m:sSup>
                  </m:oMath>
                </a14:m>
                <a:endParaRPr lang="en-US" sz="2600" b="0" dirty="0">
                  <a:ea typeface="Cambria Math" panose="02040503050406030204" pitchFamily="18" charset="0"/>
                </a:endParaRPr>
              </a:p>
              <a:p>
                <a:pPr lvl="1"/>
                <a:r>
                  <a:rPr lang="en-US" sz="2600" dirty="0">
                    <a:ea typeface="Cambria Math" panose="02040503050406030204" pitchFamily="18" charset="0"/>
                  </a:rPr>
                  <a:t>BNS – </a:t>
                </a:r>
                <a14:m>
                  <m:oMath xmlns:m="http://schemas.openxmlformats.org/officeDocument/2006/math">
                    <m:r>
                      <a:rPr lang="en-US" sz="2600" b="0" i="1" smtClean="0">
                        <a:latin typeface="Cambria Math" panose="02040503050406030204" pitchFamily="18" charset="0"/>
                        <a:ea typeface="Cambria Math" panose="02040503050406030204" pitchFamily="18" charset="0"/>
                      </a:rPr>
                      <m:t>10−1700 </m:t>
                    </m:r>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𝐺𝑝𝑐</m:t>
                        </m:r>
                      </m:e>
                      <m:sup>
                        <m:r>
                          <a:rPr lang="en-US" sz="2600" b="0" i="1" smtClean="0">
                            <a:latin typeface="Cambria Math" panose="02040503050406030204" pitchFamily="18" charset="0"/>
                            <a:ea typeface="Cambria Math" panose="02040503050406030204" pitchFamily="18" charset="0"/>
                          </a:rPr>
                          <m:t>−3</m:t>
                        </m:r>
                      </m:sup>
                    </m:sSup>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𝑦𝑟</m:t>
                        </m:r>
                      </m:e>
                      <m:sup>
                        <m:r>
                          <a:rPr lang="en-US" sz="2600" b="0" i="1" smtClean="0">
                            <a:latin typeface="Cambria Math" panose="02040503050406030204" pitchFamily="18" charset="0"/>
                            <a:ea typeface="Cambria Math" panose="02040503050406030204" pitchFamily="18" charset="0"/>
                          </a:rPr>
                          <m:t>−1</m:t>
                        </m:r>
                      </m:sup>
                    </m:sSup>
                  </m:oMath>
                </a14:m>
                <a:endParaRPr lang="en-US" sz="2600" dirty="0">
                  <a:ea typeface="Cambria Math" panose="02040503050406030204" pitchFamily="18" charset="0"/>
                </a:endParaRPr>
              </a:p>
              <a:p>
                <a:pPr lvl="1"/>
                <a:r>
                  <a:rPr lang="en-US" sz="2600" dirty="0">
                    <a:ea typeface="Cambria Math" panose="02040503050406030204" pitchFamily="18" charset="0"/>
                  </a:rPr>
                  <a:t>BHNS – </a:t>
                </a:r>
                <a14:m>
                  <m:oMath xmlns:m="http://schemas.openxmlformats.org/officeDocument/2006/math">
                    <m:r>
                      <a:rPr lang="en-US" sz="2600" b="0" i="1" smtClean="0">
                        <a:latin typeface="Cambria Math" panose="02040503050406030204" pitchFamily="18" charset="0"/>
                        <a:ea typeface="Cambria Math" panose="02040503050406030204" pitchFamily="18" charset="0"/>
                      </a:rPr>
                      <m:t>7.8−140 </m:t>
                    </m:r>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𝐺𝑝𝑐</m:t>
                        </m:r>
                      </m:e>
                      <m:sup>
                        <m:r>
                          <a:rPr lang="en-US" sz="2600" b="0" i="1" smtClean="0">
                            <a:latin typeface="Cambria Math" panose="02040503050406030204" pitchFamily="18" charset="0"/>
                            <a:ea typeface="Cambria Math" panose="02040503050406030204" pitchFamily="18" charset="0"/>
                          </a:rPr>
                          <m:t>−3</m:t>
                        </m:r>
                      </m:sup>
                    </m:sSup>
                    <m:sSup>
                      <m:sSupPr>
                        <m:ctrlPr>
                          <a:rPr lang="en-US" sz="2600" b="0" i="1" smtClean="0">
                            <a:latin typeface="Cambria Math" panose="02040503050406030204" pitchFamily="18" charset="0"/>
                            <a:ea typeface="Cambria Math" panose="02040503050406030204" pitchFamily="18" charset="0"/>
                          </a:rPr>
                        </m:ctrlPr>
                      </m:sSupPr>
                      <m:e>
                        <m:r>
                          <a:rPr lang="en-US" sz="2600" b="0" i="1" smtClean="0">
                            <a:latin typeface="Cambria Math" panose="02040503050406030204" pitchFamily="18" charset="0"/>
                            <a:ea typeface="Cambria Math" panose="02040503050406030204" pitchFamily="18" charset="0"/>
                          </a:rPr>
                          <m:t>𝑦𝑟</m:t>
                        </m:r>
                      </m:e>
                      <m:sup>
                        <m:r>
                          <a:rPr lang="en-US" sz="2600" b="0" i="1" smtClean="0">
                            <a:latin typeface="Cambria Math" panose="02040503050406030204" pitchFamily="18" charset="0"/>
                            <a:ea typeface="Cambria Math" panose="02040503050406030204" pitchFamily="18" charset="0"/>
                          </a:rPr>
                          <m:t>−1</m:t>
                        </m:r>
                      </m:sup>
                    </m:sSup>
                  </m:oMath>
                </a14:m>
                <a:endParaRPr lang="en-US" sz="2600"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E7916CD9-D4D3-2F9B-1933-A8A68FA0C3DF}"/>
                  </a:ext>
                </a:extLst>
              </p:cNvPr>
              <p:cNvSpPr>
                <a:spLocks noGrp="1" noRot="1" noChangeAspect="1" noMove="1" noResize="1" noEditPoints="1" noAdjustHandles="1" noChangeArrowheads="1" noChangeShapeType="1" noTextEdit="1"/>
              </p:cNvSpPr>
              <p:nvPr>
                <p:ph idx="1"/>
              </p:nvPr>
            </p:nvSpPr>
            <p:spPr>
              <a:xfrm>
                <a:off x="1268361" y="2150244"/>
                <a:ext cx="9701980" cy="3567118"/>
              </a:xfrm>
              <a:blipFill>
                <a:blip r:embed="rId2"/>
                <a:stretch>
                  <a:fillRect l="-1131" t="-342" b="-1709"/>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222467F5-8D11-C6B0-95C7-FBD5F2746DEA}"/>
              </a:ext>
            </a:extLst>
          </p:cNvPr>
          <p:cNvGrpSpPr/>
          <p:nvPr/>
        </p:nvGrpSpPr>
        <p:grpSpPr>
          <a:xfrm>
            <a:off x="1143000" y="6270172"/>
            <a:ext cx="9905999" cy="475861"/>
            <a:chOff x="1143000" y="6270172"/>
            <a:chExt cx="9905999" cy="475861"/>
          </a:xfrm>
        </p:grpSpPr>
        <p:cxnSp>
          <p:nvCxnSpPr>
            <p:cNvPr id="10" name="Straight Connector 9">
              <a:extLst>
                <a:ext uri="{FF2B5EF4-FFF2-40B4-BE49-F238E27FC236}">
                  <a16:creationId xmlns:a16="http://schemas.microsoft.com/office/drawing/2014/main" id="{D2D106A9-39E8-DE51-B265-4A64476A9896}"/>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5D75AD-F4AD-5EFC-F802-FBD34C0CABA5}"/>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12" name="TextBox 11">
              <a:extLst>
                <a:ext uri="{FF2B5EF4-FFF2-40B4-BE49-F238E27FC236}">
                  <a16:creationId xmlns:a16="http://schemas.microsoft.com/office/drawing/2014/main" id="{50704156-5B35-1A21-1828-65273635DD0D}"/>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13" name="TextBox 12">
              <a:extLst>
                <a:ext uri="{FF2B5EF4-FFF2-40B4-BE49-F238E27FC236}">
                  <a16:creationId xmlns:a16="http://schemas.microsoft.com/office/drawing/2014/main" id="{AAD6CBCC-4B37-CB67-D012-A52113E85E80}"/>
                </a:ext>
              </a:extLst>
            </p:cNvPr>
            <p:cNvSpPr txBox="1"/>
            <p:nvPr/>
          </p:nvSpPr>
          <p:spPr>
            <a:xfrm>
              <a:off x="10619790" y="6304155"/>
              <a:ext cx="429209" cy="338554"/>
            </a:xfrm>
            <a:prstGeom prst="rect">
              <a:avLst/>
            </a:prstGeom>
            <a:noFill/>
          </p:spPr>
          <p:txBody>
            <a:bodyPr wrap="square" rtlCol="0">
              <a:spAutoFit/>
            </a:bodyPr>
            <a:lstStyle/>
            <a:p>
              <a:r>
                <a:rPr lang="en-US" sz="1600" dirty="0"/>
                <a:t>59</a:t>
              </a:r>
            </a:p>
          </p:txBody>
        </p:sp>
      </p:grpSp>
    </p:spTree>
    <p:extLst>
      <p:ext uri="{BB962C8B-B14F-4D97-AF65-F5344CB8AC3E}">
        <p14:creationId xmlns:p14="http://schemas.microsoft.com/office/powerpoint/2010/main" val="242009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7406640" y="694548"/>
            <a:ext cx="4402183" cy="824753"/>
          </a:xfrm>
        </p:spPr>
        <p:txBody>
          <a:bodyPr>
            <a:normAutofit fontScale="90000"/>
          </a:bodyPr>
          <a:lstStyle/>
          <a:p>
            <a:r>
              <a:rPr lang="en-US" sz="3600" dirty="0">
                <a:solidFill>
                  <a:srgbClr val="FFFF00"/>
                </a:solidFill>
                <a:latin typeface="Arial" panose="020B0604020202020204" pitchFamily="34" charset="0"/>
                <a:cs typeface="Arial" panose="020B0604020202020204" pitchFamily="34" charset="0"/>
              </a:rPr>
              <a:t>Astrophysical sources</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7495902" y="1683274"/>
            <a:ext cx="4088674" cy="3934151"/>
          </a:xfrm>
        </p:spPr>
        <p:txBody>
          <a:bodyPr>
            <a:noAutofit/>
          </a:bodyPr>
          <a:lstStyle/>
          <a:p>
            <a:pPr marL="0" indent="0">
              <a:buNone/>
            </a:pPr>
            <a:r>
              <a:rPr lang="en-US" sz="2400" dirty="0">
                <a:solidFill>
                  <a:srgbClr val="FF0000"/>
                </a:solidFill>
                <a:latin typeface="Calibri" panose="020F0502020204030204" pitchFamily="34" charset="0"/>
                <a:cs typeface="Calibri" panose="020F0502020204030204" pitchFamily="34" charset="0"/>
              </a:rPr>
              <a:t>Neutrino transient candidates can also be:</a:t>
            </a:r>
          </a:p>
          <a:p>
            <a:pPr>
              <a:spcBef>
                <a:spcPts val="1200"/>
              </a:spcBef>
            </a:pPr>
            <a:r>
              <a:rPr lang="en-US" sz="2100" dirty="0">
                <a:solidFill>
                  <a:srgbClr val="92D050"/>
                </a:solidFill>
                <a:latin typeface="Calibri" panose="020F0502020204030204" pitchFamily="34" charset="0"/>
                <a:cs typeface="Calibri" panose="020F0502020204030204" pitchFamily="34" charset="0"/>
              </a:rPr>
              <a:t>Cosmic ray accelerators </a:t>
            </a:r>
            <a:r>
              <a:rPr lang="en-US" sz="2100"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see talks by Abhishek, Jose, </a:t>
            </a:r>
            <a:r>
              <a:rPr lang="en-US" i="1" dirty="0" err="1">
                <a:latin typeface="Calibri" panose="020F0502020204030204" pitchFamily="34" charset="0"/>
                <a:cs typeface="Calibri" panose="020F0502020204030204" pitchFamily="34" charset="0"/>
              </a:rPr>
              <a:t>Shiqi</a:t>
            </a:r>
            <a:r>
              <a:rPr lang="en-US" i="1" dirty="0">
                <a:latin typeface="Calibri" panose="020F0502020204030204" pitchFamily="34" charset="0"/>
                <a:cs typeface="Calibri" panose="020F0502020204030204" pitchFamily="34" charset="0"/>
              </a:rPr>
              <a:t>, Luca, </a:t>
            </a:r>
            <a:r>
              <a:rPr lang="en-US" sz="2100" dirty="0">
                <a:latin typeface="Calibri" panose="020F0502020204030204" pitchFamily="34" charset="0"/>
                <a:cs typeface="Calibri" panose="020F0502020204030204" pitchFamily="34" charset="0"/>
              </a:rPr>
              <a:t>…)</a:t>
            </a:r>
          </a:p>
          <a:p>
            <a:pPr>
              <a:spcBef>
                <a:spcPts val="1200"/>
              </a:spcBef>
            </a:pPr>
            <a:r>
              <a:rPr lang="en-US" sz="2100" dirty="0">
                <a:solidFill>
                  <a:srgbClr val="92D050"/>
                </a:solidFill>
                <a:latin typeface="Calibri" panose="020F0502020204030204" pitchFamily="34" charset="0"/>
                <a:cs typeface="Calibri" panose="020F0502020204030204" pitchFamily="34" charset="0"/>
              </a:rPr>
              <a:t>Gamma-ray emitters </a:t>
            </a:r>
            <a:r>
              <a:rPr lang="en-US" sz="2100"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see talks by Regina, Ke, </a:t>
            </a:r>
            <a:r>
              <a:rPr lang="en-US" i="1" u="sng" dirty="0">
                <a:latin typeface="Calibri" panose="020F0502020204030204" pitchFamily="34" charset="0"/>
                <a:cs typeface="Calibri" panose="020F0502020204030204" pitchFamily="34" charset="0"/>
              </a:rPr>
              <a:t>Eduardo</a:t>
            </a:r>
            <a:r>
              <a:rPr lang="en-US" i="1" dirty="0">
                <a:latin typeface="Calibri" panose="020F0502020204030204" pitchFamily="34" charset="0"/>
                <a:cs typeface="Calibri" panose="020F0502020204030204" pitchFamily="34" charset="0"/>
              </a:rPr>
              <a:t>, Silvia, </a:t>
            </a:r>
            <a:r>
              <a:rPr lang="en-US" sz="2100" dirty="0">
                <a:latin typeface="Calibri" panose="020F0502020204030204" pitchFamily="34" charset="0"/>
                <a:cs typeface="Calibri" panose="020F0502020204030204" pitchFamily="34" charset="0"/>
              </a:rPr>
              <a:t>…)</a:t>
            </a:r>
          </a:p>
          <a:p>
            <a:pPr>
              <a:spcBef>
                <a:spcPts val="1200"/>
              </a:spcBef>
            </a:pPr>
            <a:r>
              <a:rPr lang="en-US" sz="2100" dirty="0">
                <a:solidFill>
                  <a:srgbClr val="92D050"/>
                </a:solidFill>
                <a:latin typeface="Calibri" panose="020F0502020204030204" pitchFamily="34" charset="0"/>
                <a:cs typeface="Calibri" panose="020F0502020204030204" pitchFamily="34" charset="0"/>
              </a:rPr>
              <a:t>Accompanied by GWs </a:t>
            </a:r>
            <a:r>
              <a:rPr lang="en-US" sz="2100"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see talks by Justin, Maya, </a:t>
            </a:r>
            <a:r>
              <a:rPr lang="en-US" i="1" u="sng" dirty="0">
                <a:latin typeface="Calibri" panose="020F0502020204030204" pitchFamily="34" charset="0"/>
                <a:cs typeface="Calibri" panose="020F0502020204030204" pitchFamily="34" charset="0"/>
              </a:rPr>
              <a:t>Mainak</a:t>
            </a:r>
            <a:r>
              <a:rPr lang="en-US" i="1" dirty="0">
                <a:latin typeface="Calibri" panose="020F0502020204030204" pitchFamily="34" charset="0"/>
                <a:cs typeface="Calibri" panose="020F0502020204030204" pitchFamily="34" charset="0"/>
              </a:rPr>
              <a:t>, </a:t>
            </a:r>
            <a:r>
              <a:rPr lang="en-US" sz="21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E23CC7F9-EBD2-00D5-F524-128BFAE0B314}"/>
              </a:ext>
            </a:extLst>
          </p:cNvPr>
          <p:cNvPicPr>
            <a:picLocks noChangeAspect="1"/>
          </p:cNvPicPr>
          <p:nvPr/>
        </p:nvPicPr>
        <p:blipFill>
          <a:blip r:embed="rId3"/>
          <a:stretch>
            <a:fillRect/>
          </a:stretch>
        </p:blipFill>
        <p:spPr>
          <a:xfrm>
            <a:off x="457200" y="398800"/>
            <a:ext cx="6858000" cy="5689085"/>
          </a:xfrm>
          <a:prstGeom prst="rect">
            <a:avLst/>
          </a:prstGeom>
        </p:spPr>
      </p:pic>
      <p:sp>
        <p:nvSpPr>
          <p:cNvPr id="5" name="TextBox 4">
            <a:extLst>
              <a:ext uri="{FF2B5EF4-FFF2-40B4-BE49-F238E27FC236}">
                <a16:creationId xmlns:a16="http://schemas.microsoft.com/office/drawing/2014/main" id="{E6FDB0D3-BFF5-9D6C-C406-5C0A950864FA}"/>
              </a:ext>
            </a:extLst>
          </p:cNvPr>
          <p:cNvSpPr txBox="1"/>
          <p:nvPr/>
        </p:nvSpPr>
        <p:spPr>
          <a:xfrm>
            <a:off x="2758639" y="5749331"/>
            <a:ext cx="2514600" cy="338554"/>
          </a:xfrm>
          <a:prstGeom prst="rect">
            <a:avLst/>
          </a:prstGeom>
          <a:noFill/>
        </p:spPr>
        <p:txBody>
          <a:bodyPr wrap="square" rtlCol="0">
            <a:spAutoFit/>
          </a:bodyPr>
          <a:lstStyle/>
          <a:p>
            <a:r>
              <a:rPr lang="en-US" sz="1600" b="1" dirty="0" err="1">
                <a:solidFill>
                  <a:srgbClr val="E1552F"/>
                </a:solidFill>
                <a:latin typeface="Times" pitchFamily="2" charset="0"/>
              </a:rPr>
              <a:t>Bartos</a:t>
            </a:r>
            <a:r>
              <a:rPr lang="en-US" sz="1600" b="1" dirty="0">
                <a:solidFill>
                  <a:srgbClr val="E1552F"/>
                </a:solidFill>
                <a:latin typeface="Times" pitchFamily="2" charset="0"/>
              </a:rPr>
              <a:t> &amp; </a:t>
            </a:r>
            <a:r>
              <a:rPr lang="en-US" sz="1600" b="1" dirty="0" err="1">
                <a:solidFill>
                  <a:srgbClr val="E1552F"/>
                </a:solidFill>
                <a:latin typeface="Times" pitchFamily="2" charset="0"/>
              </a:rPr>
              <a:t>Murase</a:t>
            </a:r>
            <a:r>
              <a:rPr lang="en-US" sz="1600" b="1" dirty="0">
                <a:solidFill>
                  <a:srgbClr val="E1552F"/>
                </a:solidFill>
                <a:latin typeface="Times" pitchFamily="2" charset="0"/>
              </a:rPr>
              <a:t> (2019)</a:t>
            </a:r>
            <a:endParaRPr lang="en-US" sz="1600" dirty="0">
              <a:solidFill>
                <a:srgbClr val="E1552F"/>
              </a:solidFill>
              <a:latin typeface="Times" pitchFamily="2" charset="0"/>
            </a:endParaRPr>
          </a:p>
        </p:txBody>
      </p:sp>
    </p:spTree>
    <p:extLst>
      <p:ext uri="{BB962C8B-B14F-4D97-AF65-F5344CB8AC3E}">
        <p14:creationId xmlns:p14="http://schemas.microsoft.com/office/powerpoint/2010/main" val="3007354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p:txBody>
          <a:bodyPr/>
          <a:lstStyle/>
          <a:p>
            <a:r>
              <a:rPr lang="en-US" dirty="0"/>
              <a:t>Typical values</a:t>
            </a:r>
          </a:p>
        </p:txBody>
      </p:sp>
      <p:pic>
        <p:nvPicPr>
          <p:cNvPr id="12" name="Picture 11">
            <a:extLst>
              <a:ext uri="{FF2B5EF4-FFF2-40B4-BE49-F238E27FC236}">
                <a16:creationId xmlns:a16="http://schemas.microsoft.com/office/drawing/2014/main" id="{5EA16143-C8D8-EC92-7F04-72A742D2DB33}"/>
              </a:ext>
            </a:extLst>
          </p:cNvPr>
          <p:cNvPicPr>
            <a:picLocks noChangeAspect="1"/>
          </p:cNvPicPr>
          <p:nvPr/>
        </p:nvPicPr>
        <p:blipFill>
          <a:blip r:embed="rId2"/>
          <a:stretch>
            <a:fillRect/>
          </a:stretch>
        </p:blipFill>
        <p:spPr>
          <a:xfrm>
            <a:off x="151574" y="2085976"/>
            <a:ext cx="11888848" cy="3586216"/>
          </a:xfrm>
          <a:prstGeom prst="rect">
            <a:avLst/>
          </a:prstGeom>
        </p:spPr>
      </p:pic>
      <p:sp>
        <p:nvSpPr>
          <p:cNvPr id="13" name="TextBox 12">
            <a:extLst>
              <a:ext uri="{FF2B5EF4-FFF2-40B4-BE49-F238E27FC236}">
                <a16:creationId xmlns:a16="http://schemas.microsoft.com/office/drawing/2014/main" id="{E87D3D36-25A3-5870-A14B-FBB5737ADCAC}"/>
              </a:ext>
            </a:extLst>
          </p:cNvPr>
          <p:cNvSpPr txBox="1"/>
          <p:nvPr/>
        </p:nvSpPr>
        <p:spPr>
          <a:xfrm>
            <a:off x="11524495" y="1543105"/>
            <a:ext cx="515927" cy="369332"/>
          </a:xfrm>
          <a:prstGeom prst="rect">
            <a:avLst/>
          </a:prstGeom>
          <a:noFill/>
        </p:spPr>
        <p:txBody>
          <a:bodyPr wrap="square" rtlCol="0">
            <a:spAutoFit/>
          </a:bodyPr>
          <a:lstStyle/>
          <a:p>
            <a:r>
              <a:rPr lang="en-US" dirty="0">
                <a:solidFill>
                  <a:schemeClr val="accent1"/>
                </a:solidFill>
              </a:rPr>
              <a:t>[1]</a:t>
            </a:r>
          </a:p>
        </p:txBody>
      </p:sp>
      <p:sp>
        <p:nvSpPr>
          <p:cNvPr id="14" name="TextBox 13">
            <a:extLst>
              <a:ext uri="{FF2B5EF4-FFF2-40B4-BE49-F238E27FC236}">
                <a16:creationId xmlns:a16="http://schemas.microsoft.com/office/drawing/2014/main" id="{ADDA7A5B-5463-1B7E-AD3C-77D82B4E605C}"/>
              </a:ext>
            </a:extLst>
          </p:cNvPr>
          <p:cNvSpPr txBox="1"/>
          <p:nvPr/>
        </p:nvSpPr>
        <p:spPr>
          <a:xfrm>
            <a:off x="84189" y="54254"/>
            <a:ext cx="10420350" cy="261610"/>
          </a:xfrm>
          <a:prstGeom prst="rect">
            <a:avLst/>
          </a:prstGeom>
          <a:noFill/>
        </p:spPr>
        <p:txBody>
          <a:bodyPr wrap="square" rtlCol="0">
            <a:spAutoFit/>
          </a:bodyPr>
          <a:lstStyle/>
          <a:p>
            <a:r>
              <a:rPr lang="en-US" sz="1100" b="0" i="0" dirty="0">
                <a:solidFill>
                  <a:schemeClr val="accent1"/>
                </a:solidFill>
                <a:effectLst/>
                <a:latin typeface="Arial" panose="020B0604020202020204" pitchFamily="34" charset="0"/>
              </a:rPr>
              <a:t>[1] </a:t>
            </a:r>
            <a:r>
              <a:rPr lang="en-US" sz="1100" dirty="0">
                <a:solidFill>
                  <a:schemeClr val="accent1"/>
                </a:solidFill>
                <a:latin typeface="Arial" panose="020B0604020202020204" pitchFamily="34" charset="0"/>
              </a:rPr>
              <a:t>Ekanger, Bhattacharya, Horiuchi (in prep)</a:t>
            </a:r>
            <a:endParaRPr lang="en-US" sz="1100" dirty="0">
              <a:solidFill>
                <a:schemeClr val="accent1"/>
              </a:solidFill>
            </a:endParaRPr>
          </a:p>
        </p:txBody>
      </p:sp>
      <p:grpSp>
        <p:nvGrpSpPr>
          <p:cNvPr id="15" name="Group 14">
            <a:extLst>
              <a:ext uri="{FF2B5EF4-FFF2-40B4-BE49-F238E27FC236}">
                <a16:creationId xmlns:a16="http://schemas.microsoft.com/office/drawing/2014/main" id="{DB50BAE5-37E7-900D-0E64-119E495B70D7}"/>
              </a:ext>
            </a:extLst>
          </p:cNvPr>
          <p:cNvGrpSpPr/>
          <p:nvPr/>
        </p:nvGrpSpPr>
        <p:grpSpPr>
          <a:xfrm>
            <a:off x="1143000" y="6270172"/>
            <a:ext cx="9905999" cy="475861"/>
            <a:chOff x="1143000" y="6270172"/>
            <a:chExt cx="9905999" cy="475861"/>
          </a:xfrm>
        </p:grpSpPr>
        <p:cxnSp>
          <p:nvCxnSpPr>
            <p:cNvPr id="16" name="Straight Connector 15">
              <a:extLst>
                <a:ext uri="{FF2B5EF4-FFF2-40B4-BE49-F238E27FC236}">
                  <a16:creationId xmlns:a16="http://schemas.microsoft.com/office/drawing/2014/main" id="{97FC4534-BEDC-F217-59B5-BF5523E82BA2}"/>
                </a:ext>
              </a:extLst>
            </p:cNvPr>
            <p:cNvCxnSpPr>
              <a:cxnSpLocks/>
            </p:cNvCxnSpPr>
            <p:nvPr/>
          </p:nvCxnSpPr>
          <p:spPr>
            <a:xfrm flipH="1">
              <a:off x="5881394" y="6270172"/>
              <a:ext cx="429209" cy="475861"/>
            </a:xfrm>
            <a:prstGeom prst="line">
              <a:avLst/>
            </a:prstGeom>
            <a:ln w="57150">
              <a:solidFill>
                <a:srgbClr val="E1552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0F8D68-1F34-CF87-8F93-F20442196BC5}"/>
                </a:ext>
              </a:extLst>
            </p:cNvPr>
            <p:cNvSpPr txBox="1"/>
            <p:nvPr/>
          </p:nvSpPr>
          <p:spPr>
            <a:xfrm>
              <a:off x="1143000" y="6338825"/>
              <a:ext cx="2603241" cy="338554"/>
            </a:xfrm>
            <a:prstGeom prst="rect">
              <a:avLst/>
            </a:prstGeom>
            <a:noFill/>
          </p:spPr>
          <p:txBody>
            <a:bodyPr wrap="square" rtlCol="0">
              <a:spAutoFit/>
            </a:bodyPr>
            <a:lstStyle/>
            <a:p>
              <a:r>
                <a:rPr lang="en-US" sz="1600" dirty="0"/>
                <a:t>Astro Seminar 10/17/22</a:t>
              </a:r>
            </a:p>
          </p:txBody>
        </p:sp>
        <p:sp>
          <p:nvSpPr>
            <p:cNvPr id="18" name="TextBox 17">
              <a:extLst>
                <a:ext uri="{FF2B5EF4-FFF2-40B4-BE49-F238E27FC236}">
                  <a16:creationId xmlns:a16="http://schemas.microsoft.com/office/drawing/2014/main" id="{73C90C62-6772-C602-9478-D1BEADA73843}"/>
                </a:ext>
              </a:extLst>
            </p:cNvPr>
            <p:cNvSpPr txBox="1"/>
            <p:nvPr/>
          </p:nvSpPr>
          <p:spPr>
            <a:xfrm>
              <a:off x="6314490" y="6338825"/>
              <a:ext cx="2603241" cy="338554"/>
            </a:xfrm>
            <a:prstGeom prst="rect">
              <a:avLst/>
            </a:prstGeom>
            <a:noFill/>
          </p:spPr>
          <p:txBody>
            <a:bodyPr wrap="square" rtlCol="0">
              <a:spAutoFit/>
            </a:bodyPr>
            <a:lstStyle/>
            <a:p>
              <a:r>
                <a:rPr lang="en-US" sz="1600" dirty="0"/>
                <a:t>BACKUP</a:t>
              </a:r>
            </a:p>
          </p:txBody>
        </p:sp>
        <p:sp>
          <p:nvSpPr>
            <p:cNvPr id="19" name="TextBox 18">
              <a:extLst>
                <a:ext uri="{FF2B5EF4-FFF2-40B4-BE49-F238E27FC236}">
                  <a16:creationId xmlns:a16="http://schemas.microsoft.com/office/drawing/2014/main" id="{8AB755D7-2D05-AA2E-02A3-24CA8520959F}"/>
                </a:ext>
              </a:extLst>
            </p:cNvPr>
            <p:cNvSpPr txBox="1"/>
            <p:nvPr/>
          </p:nvSpPr>
          <p:spPr>
            <a:xfrm>
              <a:off x="10619790" y="6304155"/>
              <a:ext cx="429209" cy="338554"/>
            </a:xfrm>
            <a:prstGeom prst="rect">
              <a:avLst/>
            </a:prstGeom>
            <a:noFill/>
          </p:spPr>
          <p:txBody>
            <a:bodyPr wrap="square" rtlCol="0">
              <a:spAutoFit/>
            </a:bodyPr>
            <a:lstStyle/>
            <a:p>
              <a:r>
                <a:rPr lang="en-US" sz="1600" dirty="0"/>
                <a:t>60</a:t>
              </a:r>
            </a:p>
          </p:txBody>
        </p:sp>
      </p:grpSp>
    </p:spTree>
    <p:extLst>
      <p:ext uri="{BB962C8B-B14F-4D97-AF65-F5344CB8AC3E}">
        <p14:creationId xmlns:p14="http://schemas.microsoft.com/office/powerpoint/2010/main" val="129197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987530" y="283838"/>
            <a:ext cx="7573374" cy="824753"/>
          </a:xfrm>
        </p:spPr>
        <p:txBody>
          <a:bodyPr>
            <a:noAutofit/>
          </a:bodyPr>
          <a:lstStyle/>
          <a:p>
            <a:r>
              <a:rPr lang="en-US" sz="3400" dirty="0">
                <a:solidFill>
                  <a:srgbClr val="FFFF00"/>
                </a:solidFill>
                <a:latin typeface="Arial" panose="020B0604020202020204" pitchFamily="34" charset="0"/>
                <a:cs typeface="Arial" panose="020B0604020202020204" pitchFamily="34" charset="0"/>
              </a:rPr>
              <a:t>PNS as multi-energy neutrino sources</a:t>
            </a:r>
          </a:p>
        </p:txBody>
      </p:sp>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1693915" y="5561432"/>
            <a:ext cx="11027029" cy="375953"/>
          </a:xfrm>
        </p:spPr>
        <p:txBody>
          <a:bodyPr>
            <a:noAutofit/>
          </a:bodyPr>
          <a:lstStyle/>
          <a:p>
            <a:pPr marL="0" indent="0">
              <a:spcBef>
                <a:spcPts val="1200"/>
              </a:spcBef>
              <a:buNone/>
            </a:pPr>
            <a:r>
              <a:rPr lang="en-US" sz="2100" dirty="0">
                <a:solidFill>
                  <a:srgbClr val="92D050"/>
                </a:solidFill>
                <a:latin typeface="Calibri" panose="020F0502020204030204" pitchFamily="34" charset="0"/>
                <a:cs typeface="Calibri" panose="020F0502020204030204" pitchFamily="34" charset="0"/>
              </a:rPr>
              <a:t>Will focus on </a:t>
            </a:r>
            <a:r>
              <a:rPr lang="en-US" sz="2100" dirty="0" err="1">
                <a:solidFill>
                  <a:srgbClr val="92D050"/>
                </a:solidFill>
                <a:latin typeface="Calibri" panose="020F0502020204030204" pitchFamily="34" charset="0"/>
                <a:cs typeface="Calibri" panose="020F0502020204030204" pitchFamily="34" charset="0"/>
              </a:rPr>
              <a:t>protomagnetars</a:t>
            </a:r>
            <a:r>
              <a:rPr lang="en-US" sz="2100" dirty="0">
                <a:solidFill>
                  <a:srgbClr val="92D050"/>
                </a:solidFill>
                <a:latin typeface="Calibri" panose="020F0502020204030204" pitchFamily="34" charset="0"/>
                <a:cs typeface="Calibri" panose="020F0502020204030204" pitchFamily="34" charset="0"/>
              </a:rPr>
              <a:t> as the sources of high-energy (</a:t>
            </a:r>
            <a:r>
              <a:rPr lang="en-US" sz="2100" dirty="0" err="1">
                <a:solidFill>
                  <a:srgbClr val="92D050"/>
                </a:solidFill>
                <a:latin typeface="Calibri" panose="020F0502020204030204" pitchFamily="34" charset="0"/>
                <a:cs typeface="Calibri" panose="020F0502020204030204" pitchFamily="34" charset="0"/>
              </a:rPr>
              <a:t>TeV-PeV</a:t>
            </a:r>
            <a:r>
              <a:rPr lang="en-US" sz="2100" dirty="0">
                <a:solidFill>
                  <a:srgbClr val="92D050"/>
                </a:solidFill>
                <a:latin typeface="Calibri" panose="020F0502020204030204" pitchFamily="34" charset="0"/>
                <a:cs typeface="Calibri" panose="020F0502020204030204" pitchFamily="34" charset="0"/>
              </a:rPr>
              <a:t>) neutrinos</a:t>
            </a:r>
          </a:p>
        </p:txBody>
      </p:sp>
      <p:pic>
        <p:nvPicPr>
          <p:cNvPr id="7" name="Picture 6" descr="A diagram of different types of energy&#10;&#10;Description automatically generated">
            <a:extLst>
              <a:ext uri="{FF2B5EF4-FFF2-40B4-BE49-F238E27FC236}">
                <a16:creationId xmlns:a16="http://schemas.microsoft.com/office/drawing/2014/main" id="{C1208933-C023-C129-802C-10339C12A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108591"/>
            <a:ext cx="10172700" cy="4434933"/>
          </a:xfrm>
          <a:prstGeom prst="rect">
            <a:avLst/>
          </a:prstGeom>
        </p:spPr>
      </p:pic>
      <p:sp>
        <p:nvSpPr>
          <p:cNvPr id="5" name="TextBox 4">
            <a:extLst>
              <a:ext uri="{FF2B5EF4-FFF2-40B4-BE49-F238E27FC236}">
                <a16:creationId xmlns:a16="http://schemas.microsoft.com/office/drawing/2014/main" id="{E6FDB0D3-BFF5-9D6C-C406-5C0A950864FA}"/>
              </a:ext>
            </a:extLst>
          </p:cNvPr>
          <p:cNvSpPr txBox="1"/>
          <p:nvPr/>
        </p:nvSpPr>
        <p:spPr>
          <a:xfrm>
            <a:off x="987530" y="5276088"/>
            <a:ext cx="2514600" cy="307777"/>
          </a:xfrm>
          <a:prstGeom prst="rect">
            <a:avLst/>
          </a:prstGeom>
          <a:noFill/>
        </p:spPr>
        <p:txBody>
          <a:bodyPr wrap="square" rtlCol="0">
            <a:spAutoFit/>
          </a:bodyPr>
          <a:lstStyle/>
          <a:p>
            <a:r>
              <a:rPr lang="en-US" sz="1400" b="1" dirty="0">
                <a:solidFill>
                  <a:srgbClr val="E1552F"/>
                </a:solidFill>
                <a:latin typeface="Times" pitchFamily="2" charset="0"/>
              </a:rPr>
              <a:t>Credit: </a:t>
            </a:r>
            <a:r>
              <a:rPr lang="en-US" sz="1400" dirty="0">
                <a:solidFill>
                  <a:srgbClr val="E1552F"/>
                </a:solidFill>
                <a:latin typeface="Times" pitchFamily="2" charset="0"/>
              </a:rPr>
              <a:t>Jose Carpio</a:t>
            </a:r>
          </a:p>
        </p:txBody>
      </p:sp>
    </p:spTree>
    <p:extLst>
      <p:ext uri="{BB962C8B-B14F-4D97-AF65-F5344CB8AC3E}">
        <p14:creationId xmlns:p14="http://schemas.microsoft.com/office/powerpoint/2010/main" val="219006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2045-040D-FCA2-C3EC-0236D9F971CD}"/>
              </a:ext>
            </a:extLst>
          </p:cNvPr>
          <p:cNvSpPr>
            <a:spLocks noGrp="1"/>
          </p:cNvSpPr>
          <p:nvPr>
            <p:ph type="title"/>
          </p:nvPr>
        </p:nvSpPr>
        <p:spPr>
          <a:xfrm>
            <a:off x="844409" y="248735"/>
            <a:ext cx="9539751" cy="753896"/>
          </a:xfrm>
        </p:spPr>
        <p:txBody>
          <a:bodyPr>
            <a:normAutofit/>
          </a:bodyPr>
          <a:lstStyle/>
          <a:p>
            <a:r>
              <a:rPr lang="en-US" sz="3400" dirty="0">
                <a:solidFill>
                  <a:srgbClr val="FFFF00"/>
                </a:solidFill>
                <a:latin typeface="Arial" panose="020B0604020202020204" pitchFamily="34" charset="0"/>
                <a:cs typeface="Arial" panose="020B0604020202020204" pitchFamily="34" charset="0"/>
              </a:rPr>
              <a:t>Nuclei in neutrino-driven PNS winds</a:t>
            </a:r>
          </a:p>
        </p:txBody>
      </p:sp>
      <p:pic>
        <p:nvPicPr>
          <p:cNvPr id="12" name="Picture 11">
            <a:extLst>
              <a:ext uri="{FF2B5EF4-FFF2-40B4-BE49-F238E27FC236}">
                <a16:creationId xmlns:a16="http://schemas.microsoft.com/office/drawing/2014/main" id="{88B9CE8B-AC1A-14FB-5407-4CD9D7BF5C36}"/>
              </a:ext>
            </a:extLst>
          </p:cNvPr>
          <p:cNvPicPr>
            <a:picLocks noChangeAspect="1"/>
          </p:cNvPicPr>
          <p:nvPr/>
        </p:nvPicPr>
        <p:blipFill>
          <a:blip r:embed="rId3"/>
          <a:stretch>
            <a:fillRect/>
          </a:stretch>
        </p:blipFill>
        <p:spPr>
          <a:xfrm>
            <a:off x="6871020" y="1544942"/>
            <a:ext cx="4184353" cy="3091370"/>
          </a:xfrm>
          <a:prstGeom prst="rect">
            <a:avLst/>
          </a:prstGeom>
          <a:ln w="38100">
            <a:solidFill>
              <a:schemeClr val="accent4"/>
            </a:solidFill>
          </a:ln>
        </p:spPr>
      </p:pic>
      <p:sp>
        <p:nvSpPr>
          <p:cNvPr id="14" name="TextBox 13">
            <a:extLst>
              <a:ext uri="{FF2B5EF4-FFF2-40B4-BE49-F238E27FC236}">
                <a16:creationId xmlns:a16="http://schemas.microsoft.com/office/drawing/2014/main" id="{006B3F95-C9BB-3A31-6EE5-65C9D2E35F67}"/>
              </a:ext>
            </a:extLst>
          </p:cNvPr>
          <p:cNvSpPr txBox="1"/>
          <p:nvPr/>
        </p:nvSpPr>
        <p:spPr>
          <a:xfrm>
            <a:off x="6851647" y="4291674"/>
            <a:ext cx="4223102" cy="307777"/>
          </a:xfrm>
          <a:prstGeom prst="rect">
            <a:avLst/>
          </a:prstGeom>
          <a:noFill/>
        </p:spPr>
        <p:txBody>
          <a:bodyPr wrap="square" rtlCol="0">
            <a:spAutoFit/>
          </a:bodyPr>
          <a:lstStyle/>
          <a:p>
            <a:r>
              <a:rPr lang="en-US" sz="1200" dirty="0">
                <a:solidFill>
                  <a:schemeClr val="accent1"/>
                </a:solidFill>
                <a:latin typeface="Arial" panose="020B0604020202020204" pitchFamily="34" charset="0"/>
              </a:rPr>
              <a:t>Janka+2008</a:t>
            </a:r>
            <a:r>
              <a:rPr lang="en-US" sz="1400" dirty="0">
                <a:solidFill>
                  <a:schemeClr val="accent1"/>
                </a:solidFill>
                <a:latin typeface="Arial" panose="020B0604020202020204" pitchFamily="34" charset="0"/>
              </a:rPr>
              <a:t>		</a:t>
            </a:r>
            <a:endParaRPr lang="en-US" sz="1400" dirty="0">
              <a:solidFill>
                <a:schemeClr val="accent1"/>
              </a:solidFill>
            </a:endParaRPr>
          </a:p>
        </p:txBody>
      </p:sp>
      <p:sp>
        <p:nvSpPr>
          <p:cNvPr id="18" name="TextBox 17">
            <a:extLst>
              <a:ext uri="{FF2B5EF4-FFF2-40B4-BE49-F238E27FC236}">
                <a16:creationId xmlns:a16="http://schemas.microsoft.com/office/drawing/2014/main" id="{3D814E8A-94EA-D36D-B057-612CFD9EE8CD}"/>
              </a:ext>
            </a:extLst>
          </p:cNvPr>
          <p:cNvSpPr txBox="1"/>
          <p:nvPr/>
        </p:nvSpPr>
        <p:spPr>
          <a:xfrm>
            <a:off x="6752802" y="4636312"/>
            <a:ext cx="4420787" cy="523220"/>
          </a:xfrm>
          <a:prstGeom prst="rect">
            <a:avLst/>
          </a:prstGeom>
          <a:noFill/>
          <a:ln>
            <a:solidFill>
              <a:schemeClr val="tx1"/>
            </a:solidFill>
          </a:ln>
        </p:spPr>
        <p:txBody>
          <a:bodyPr wrap="square" rtlCol="0">
            <a:spAutoFit/>
          </a:bodyPr>
          <a:lstStyle/>
          <a:p>
            <a:pPr algn="ctr"/>
            <a:r>
              <a:rPr lang="en-US" sz="1400" dirty="0">
                <a:solidFill>
                  <a:srgbClr val="FFC000"/>
                </a:solidFill>
                <a:latin typeface="Calibri" panose="020F0502020204030204" pitchFamily="34" charset="0"/>
                <a:cs typeface="Calibri" panose="020F0502020204030204" pitchFamily="34" charset="0"/>
              </a:rPr>
              <a:t>Once neutrinos revive shock wave, p and n are carried outwards and r-process nucleosynthesis occurs.</a:t>
            </a:r>
          </a:p>
        </p:txBody>
      </p:sp>
      <p:pic>
        <p:nvPicPr>
          <p:cNvPr id="3" name="Picture 2">
            <a:extLst>
              <a:ext uri="{FF2B5EF4-FFF2-40B4-BE49-F238E27FC236}">
                <a16:creationId xmlns:a16="http://schemas.microsoft.com/office/drawing/2014/main" id="{45E908ED-8A7F-AEF9-6165-F7B32571B3C9}"/>
              </a:ext>
            </a:extLst>
          </p:cNvPr>
          <p:cNvPicPr>
            <a:picLocks noChangeAspect="1"/>
          </p:cNvPicPr>
          <p:nvPr/>
        </p:nvPicPr>
        <p:blipFill rotWithShape="1">
          <a:blip r:embed="rId4"/>
          <a:srcRect l="4318" r="12016"/>
          <a:stretch/>
        </p:blipFill>
        <p:spPr>
          <a:xfrm>
            <a:off x="844409" y="1088555"/>
            <a:ext cx="4715733" cy="4857850"/>
          </a:xfrm>
          <a:prstGeom prst="rect">
            <a:avLst/>
          </a:prstGeom>
          <a:solidFill>
            <a:schemeClr val="tx1"/>
          </a:solidFill>
        </p:spPr>
      </p:pic>
      <p:sp>
        <p:nvSpPr>
          <p:cNvPr id="4" name="TextBox 3">
            <a:extLst>
              <a:ext uri="{FF2B5EF4-FFF2-40B4-BE49-F238E27FC236}">
                <a16:creationId xmlns:a16="http://schemas.microsoft.com/office/drawing/2014/main" id="{40CA2DC6-CBE7-6109-8C70-C7A6B533C3F7}"/>
              </a:ext>
            </a:extLst>
          </p:cNvPr>
          <p:cNvSpPr txBox="1"/>
          <p:nvPr/>
        </p:nvSpPr>
        <p:spPr>
          <a:xfrm rot="16200000">
            <a:off x="3309670" y="2647871"/>
            <a:ext cx="4223102" cy="276999"/>
          </a:xfrm>
          <a:prstGeom prst="rect">
            <a:avLst/>
          </a:prstGeom>
          <a:noFill/>
        </p:spPr>
        <p:txBody>
          <a:bodyPr wrap="square" rtlCol="0">
            <a:spAutoFit/>
          </a:bodyPr>
          <a:lstStyle/>
          <a:p>
            <a:r>
              <a:rPr lang="en-US" sz="1200" b="1" dirty="0">
                <a:solidFill>
                  <a:schemeClr val="accent1"/>
                </a:solidFill>
                <a:latin typeface="Arial" panose="020B0604020202020204" pitchFamily="34" charset="0"/>
              </a:rPr>
              <a:t>Credit: </a:t>
            </a:r>
            <a:r>
              <a:rPr lang="en-US" sz="1200" dirty="0">
                <a:solidFill>
                  <a:schemeClr val="accent1"/>
                </a:solidFill>
                <a:latin typeface="Arial" panose="020B0604020202020204" pitchFamily="34" charset="0"/>
              </a:rPr>
              <a:t>Dafne Guetta</a:t>
            </a:r>
            <a:endParaRPr lang="en-US" sz="1400" dirty="0">
              <a:solidFill>
                <a:schemeClr val="accent1"/>
              </a:solidFill>
            </a:endParaRPr>
          </a:p>
        </p:txBody>
      </p:sp>
      <p:pic>
        <p:nvPicPr>
          <p:cNvPr id="5" name="Picture 4" descr="A graph of different colored lines&#10;&#10;Description automatically generated">
            <a:extLst>
              <a:ext uri="{FF2B5EF4-FFF2-40B4-BE49-F238E27FC236}">
                <a16:creationId xmlns:a16="http://schemas.microsoft.com/office/drawing/2014/main" id="{010A82C6-2183-46EE-6193-984D1315A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747" y="1358104"/>
            <a:ext cx="5826003" cy="3812263"/>
          </a:xfrm>
          <a:prstGeom prst="rect">
            <a:avLst/>
          </a:prstGeom>
        </p:spPr>
      </p:pic>
      <p:sp>
        <p:nvSpPr>
          <p:cNvPr id="8" name="TextBox 7">
            <a:extLst>
              <a:ext uri="{FF2B5EF4-FFF2-40B4-BE49-F238E27FC236}">
                <a16:creationId xmlns:a16="http://schemas.microsoft.com/office/drawing/2014/main" id="{5B66963F-4609-A9C4-4288-2DD79B4567F3}"/>
              </a:ext>
            </a:extLst>
          </p:cNvPr>
          <p:cNvSpPr txBox="1"/>
          <p:nvPr/>
        </p:nvSpPr>
        <p:spPr>
          <a:xfrm>
            <a:off x="6096000" y="5233452"/>
            <a:ext cx="5779750" cy="584775"/>
          </a:xfrm>
          <a:prstGeom prst="rect">
            <a:avLst/>
          </a:prstGeom>
          <a:noFill/>
          <a:ln>
            <a:noFill/>
          </a:ln>
        </p:spPr>
        <p:txBody>
          <a:bodyPr wrap="square" rtlCol="0">
            <a:spAutoFit/>
          </a:bodyPr>
          <a:lstStyle/>
          <a:p>
            <a:pPr algn="ctr"/>
            <a:r>
              <a:rPr lang="en-US" sz="1600" dirty="0">
                <a:solidFill>
                  <a:srgbClr val="92D050"/>
                </a:solidFill>
                <a:latin typeface="Calibri" panose="020F0502020204030204" pitchFamily="34" charset="0"/>
                <a:cs typeface="Calibri" panose="020F0502020204030204" pitchFamily="34" charset="0"/>
              </a:rPr>
              <a:t>Magnetized </a:t>
            </a:r>
            <a:r>
              <a:rPr lang="en-US" sz="1600" dirty="0" err="1">
                <a:solidFill>
                  <a:srgbClr val="92D050"/>
                </a:solidFill>
                <a:latin typeface="Calibri" panose="020F0502020204030204" pitchFamily="34" charset="0"/>
                <a:cs typeface="Calibri" panose="020F0502020204030204" pitchFamily="34" charset="0"/>
              </a:rPr>
              <a:t>CCSNe</a:t>
            </a:r>
            <a:r>
              <a:rPr lang="en-US" sz="1600" dirty="0">
                <a:solidFill>
                  <a:srgbClr val="92D050"/>
                </a:solidFill>
                <a:latin typeface="Calibri" panose="020F0502020204030204" pitchFamily="34" charset="0"/>
                <a:cs typeface="Calibri" panose="020F0502020204030204" pitchFamily="34" charset="0"/>
              </a:rPr>
              <a:t> outflows can generate Fe-like nuclei but not heavier nuclei (likely to come from BNS/BHNS mergers)</a:t>
            </a:r>
          </a:p>
        </p:txBody>
      </p:sp>
      <p:sp>
        <p:nvSpPr>
          <p:cNvPr id="9" name="TextBox 8">
            <a:extLst>
              <a:ext uri="{FF2B5EF4-FFF2-40B4-BE49-F238E27FC236}">
                <a16:creationId xmlns:a16="http://schemas.microsoft.com/office/drawing/2014/main" id="{BEE37CF0-7A94-5375-6309-629C531F3451}"/>
              </a:ext>
            </a:extLst>
          </p:cNvPr>
          <p:cNvSpPr txBox="1"/>
          <p:nvPr/>
        </p:nvSpPr>
        <p:spPr>
          <a:xfrm>
            <a:off x="844409" y="5259161"/>
            <a:ext cx="2932461" cy="646331"/>
          </a:xfrm>
          <a:prstGeom prst="rect">
            <a:avLst/>
          </a:prstGeom>
          <a:noFill/>
        </p:spPr>
        <p:txBody>
          <a:bodyPr wrap="square" rtlCol="0">
            <a:spAutoFit/>
          </a:bodyPr>
          <a:lstStyle/>
          <a:p>
            <a:r>
              <a:rPr lang="en-US" sz="1200" dirty="0">
                <a:solidFill>
                  <a:srgbClr val="0070C0"/>
                </a:solidFill>
                <a:latin typeface="Arial" panose="020B0604020202020204" pitchFamily="34" charset="0"/>
              </a:rPr>
              <a:t>Open magnetic field lines can transport and accelerate nuclei outwards, these can eventually escape as CRs  </a:t>
            </a:r>
            <a:endParaRPr lang="en-US" sz="1400" dirty="0">
              <a:solidFill>
                <a:srgbClr val="0070C0"/>
              </a:solidFill>
            </a:endParaRPr>
          </a:p>
        </p:txBody>
      </p:sp>
    </p:spTree>
    <p:extLst>
      <p:ext uri="{BB962C8B-B14F-4D97-AF65-F5344CB8AC3E}">
        <p14:creationId xmlns:p14="http://schemas.microsoft.com/office/powerpoint/2010/main" val="10914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990754-A43F-3C9C-8478-980AA6DAFE9C}"/>
              </a:ext>
            </a:extLst>
          </p:cNvPr>
          <p:cNvSpPr>
            <a:spLocks noGrp="1"/>
          </p:cNvSpPr>
          <p:nvPr>
            <p:ph type="title"/>
          </p:nvPr>
        </p:nvSpPr>
        <p:spPr>
          <a:xfrm>
            <a:off x="369277" y="310465"/>
            <a:ext cx="9651998" cy="947429"/>
          </a:xfrm>
        </p:spPr>
        <p:txBody>
          <a:bodyPr>
            <a:normAutofit/>
          </a:bodyPr>
          <a:lstStyle/>
          <a:p>
            <a:r>
              <a:rPr lang="en-US" sz="3200" dirty="0">
                <a:solidFill>
                  <a:srgbClr val="FFFF00"/>
                </a:solidFill>
                <a:latin typeface="Arial" panose="020B0604020202020204" pitchFamily="34" charset="0"/>
                <a:cs typeface="Arial" panose="020B0604020202020204" pitchFamily="34" charset="0"/>
              </a:rPr>
              <a:t>Nuclei acceleration &amp; survival</a:t>
            </a:r>
          </a:p>
        </p:txBody>
      </p:sp>
      <p:sp>
        <p:nvSpPr>
          <p:cNvPr id="15" name="Content Placeholder 2">
            <a:extLst>
              <a:ext uri="{FF2B5EF4-FFF2-40B4-BE49-F238E27FC236}">
                <a16:creationId xmlns:a16="http://schemas.microsoft.com/office/drawing/2014/main" id="{F7DE5D84-2FAC-0685-6211-60C3B2E54993}"/>
              </a:ext>
            </a:extLst>
          </p:cNvPr>
          <p:cNvSpPr txBox="1">
            <a:spLocks/>
          </p:cNvSpPr>
          <p:nvPr/>
        </p:nvSpPr>
        <p:spPr>
          <a:xfrm>
            <a:off x="501726" y="5314121"/>
            <a:ext cx="11385474" cy="83843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u="sng" dirty="0">
                <a:solidFill>
                  <a:srgbClr val="FF0000"/>
                </a:solidFill>
                <a:latin typeface="Calibri" panose="020F0502020204030204" pitchFamily="34" charset="0"/>
                <a:cs typeface="Calibri" panose="020F0502020204030204" pitchFamily="34" charset="0"/>
              </a:rPr>
              <a:t>Intermediate phase (σ</a:t>
            </a:r>
            <a:r>
              <a:rPr lang="en-US" sz="2100" b="1" u="sng" baseline="-25000" dirty="0">
                <a:solidFill>
                  <a:srgbClr val="FF0000"/>
                </a:solidFill>
                <a:latin typeface="Calibri" panose="020F0502020204030204" pitchFamily="34" charset="0"/>
                <a:cs typeface="Calibri" panose="020F0502020204030204" pitchFamily="34" charset="0"/>
              </a:rPr>
              <a:t>0</a:t>
            </a:r>
            <a:r>
              <a:rPr lang="en-US" sz="2100" b="1" u="sng" dirty="0">
                <a:solidFill>
                  <a:srgbClr val="FF0000"/>
                </a:solidFill>
                <a:latin typeface="Calibri" panose="020F0502020204030204" pitchFamily="34" charset="0"/>
                <a:cs typeface="Calibri" panose="020F0502020204030204" pitchFamily="34" charset="0"/>
              </a:rPr>
              <a:t> ~ 10</a:t>
            </a:r>
            <a:r>
              <a:rPr lang="en-US" sz="2100" b="1" u="sng" baseline="30000" dirty="0">
                <a:solidFill>
                  <a:srgbClr val="FF0000"/>
                </a:solidFill>
                <a:latin typeface="Calibri" panose="020F0502020204030204" pitchFamily="34" charset="0"/>
                <a:cs typeface="Calibri" panose="020F0502020204030204" pitchFamily="34" charset="0"/>
              </a:rPr>
              <a:t>2</a:t>
            </a:r>
            <a:r>
              <a:rPr lang="en-US" sz="2100" b="1" u="sng" dirty="0">
                <a:solidFill>
                  <a:srgbClr val="FF0000"/>
                </a:solidFill>
                <a:latin typeface="Calibri" panose="020F0502020204030204" pitchFamily="34" charset="0"/>
                <a:cs typeface="Calibri" panose="020F0502020204030204" pitchFamily="34" charset="0"/>
              </a:rPr>
              <a:t>-10</a:t>
            </a:r>
            <a:r>
              <a:rPr lang="en-US" sz="2100" b="1" u="sng" baseline="30000" dirty="0">
                <a:solidFill>
                  <a:srgbClr val="FF0000"/>
                </a:solidFill>
                <a:latin typeface="Calibri" panose="020F0502020204030204" pitchFamily="34" charset="0"/>
                <a:cs typeface="Calibri" panose="020F0502020204030204" pitchFamily="34" charset="0"/>
              </a:rPr>
              <a:t>3</a:t>
            </a:r>
            <a:r>
              <a:rPr lang="en-US" sz="2100" b="1" u="sng" dirty="0">
                <a:solidFill>
                  <a:srgbClr val="FF0000"/>
                </a:solidFill>
                <a:latin typeface="Calibri" panose="020F0502020204030204" pitchFamily="34" charset="0"/>
                <a:cs typeface="Calibri" panose="020F0502020204030204" pitchFamily="34" charset="0"/>
              </a:rPr>
              <a:t>, t ~ 20-50 sec):</a:t>
            </a:r>
            <a:r>
              <a:rPr lang="en-US" sz="2100" dirty="0">
                <a:solidFill>
                  <a:srgbClr val="FF0000"/>
                </a:solidFill>
                <a:latin typeface="Calibri" panose="020F0502020204030204" pitchFamily="34" charset="0"/>
                <a:cs typeface="Calibri" panose="020F0502020204030204" pitchFamily="34" charset="0"/>
              </a:rPr>
              <a:t> </a:t>
            </a:r>
            <a:r>
              <a:rPr lang="en-US" sz="1950" dirty="0">
                <a:latin typeface="Calibri" panose="020F0502020204030204" pitchFamily="34" charset="0"/>
                <a:cs typeface="Calibri" panose="020F0502020204030204" pitchFamily="34" charset="0"/>
              </a:rPr>
              <a:t>nuclei synthesized in PNS outflow are capable of reaching </a:t>
            </a:r>
            <a:r>
              <a:rPr lang="en-US" sz="1950" dirty="0" err="1">
                <a:latin typeface="Calibri" panose="020F0502020204030204" pitchFamily="34" charset="0"/>
                <a:cs typeface="Calibri" panose="020F0502020204030204" pitchFamily="34" charset="0"/>
              </a:rPr>
              <a:t>ε</a:t>
            </a:r>
            <a:r>
              <a:rPr lang="en-US" sz="1950" baseline="-25000" dirty="0" err="1">
                <a:latin typeface="Calibri" panose="020F0502020204030204" pitchFamily="34" charset="0"/>
                <a:cs typeface="Calibri" panose="020F0502020204030204" pitchFamily="34" charset="0"/>
              </a:rPr>
              <a:t>max</a:t>
            </a:r>
            <a:r>
              <a:rPr lang="en-US" sz="1950" dirty="0">
                <a:latin typeface="Calibri" panose="020F0502020204030204" pitchFamily="34" charset="0"/>
                <a:cs typeface="Calibri" panose="020F0502020204030204" pitchFamily="34" charset="0"/>
              </a:rPr>
              <a:t> &gt; 10</a:t>
            </a:r>
            <a:r>
              <a:rPr lang="en-US" sz="1950" baseline="30000" dirty="0">
                <a:latin typeface="Calibri" panose="020F0502020204030204" pitchFamily="34" charset="0"/>
                <a:cs typeface="Calibri" panose="020F0502020204030204" pitchFamily="34" charset="0"/>
              </a:rPr>
              <a:t>20</a:t>
            </a:r>
            <a:r>
              <a:rPr lang="en-US" sz="1950" dirty="0">
                <a:latin typeface="Calibri" panose="020F0502020204030204" pitchFamily="34" charset="0"/>
                <a:cs typeface="Calibri" panose="020F0502020204030204" pitchFamily="34" charset="0"/>
              </a:rPr>
              <a:t> eV and are not </a:t>
            </a:r>
            <a:r>
              <a:rPr lang="en-US" sz="1950" dirty="0" err="1">
                <a:latin typeface="Calibri" panose="020F0502020204030204" pitchFamily="34" charset="0"/>
                <a:cs typeface="Calibri" panose="020F0502020204030204" pitchFamily="34" charset="0"/>
              </a:rPr>
              <a:t>photodisintegrated</a:t>
            </a:r>
            <a:r>
              <a:rPr lang="en-US" sz="1950" dirty="0">
                <a:latin typeface="Calibri" panose="020F0502020204030204" pitchFamily="34" charset="0"/>
                <a:cs typeface="Calibri" panose="020F0502020204030204" pitchFamily="34" charset="0"/>
              </a:rPr>
              <a:t> by the high-energy GRB photons (</a:t>
            </a:r>
            <a:r>
              <a:rPr lang="en-US" sz="1950" dirty="0" err="1">
                <a:latin typeface="Calibri" panose="020F0502020204030204" pitchFamily="34" charset="0"/>
                <a:cs typeface="Calibri" panose="020F0502020204030204" pitchFamily="34" charset="0"/>
              </a:rPr>
              <a:t>τ</a:t>
            </a:r>
            <a:r>
              <a:rPr lang="en-US" sz="1950" baseline="-25000" dirty="0" err="1">
                <a:latin typeface="Calibri" panose="020F0502020204030204" pitchFamily="34" charset="0"/>
                <a:cs typeface="Calibri" panose="020F0502020204030204" pitchFamily="34" charset="0"/>
              </a:rPr>
              <a:t>Aɣ</a:t>
            </a:r>
            <a:r>
              <a:rPr lang="en-US" sz="1950" dirty="0">
                <a:latin typeface="Calibri" panose="020F0502020204030204" pitchFamily="34" charset="0"/>
                <a:cs typeface="Calibri" panose="020F0502020204030204" pitchFamily="34" charset="0"/>
              </a:rPr>
              <a:t> &lt; 1)</a:t>
            </a:r>
          </a:p>
        </p:txBody>
      </p:sp>
      <p:sp>
        <p:nvSpPr>
          <p:cNvPr id="22" name="TextBox 21">
            <a:extLst>
              <a:ext uri="{FF2B5EF4-FFF2-40B4-BE49-F238E27FC236}">
                <a16:creationId xmlns:a16="http://schemas.microsoft.com/office/drawing/2014/main" id="{11FF7B34-67AC-F4A9-C978-96F6955F71E4}"/>
              </a:ext>
            </a:extLst>
          </p:cNvPr>
          <p:cNvSpPr txBox="1"/>
          <p:nvPr/>
        </p:nvSpPr>
        <p:spPr>
          <a:xfrm>
            <a:off x="8546123" y="6228971"/>
            <a:ext cx="2502875"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Horiuchi &amp; </a:t>
            </a:r>
            <a:r>
              <a:rPr lang="en-US" sz="1400" dirty="0" err="1">
                <a:solidFill>
                  <a:schemeClr val="accent1"/>
                </a:solidFill>
                <a:latin typeface="Arial" panose="020B0604020202020204" pitchFamily="34" charset="0"/>
              </a:rPr>
              <a:t>Murase</a:t>
            </a:r>
            <a:r>
              <a:rPr lang="en-US" sz="1400" dirty="0">
                <a:solidFill>
                  <a:schemeClr val="accent1"/>
                </a:solidFill>
                <a:latin typeface="Arial" panose="020B0604020202020204" pitchFamily="34" charset="0"/>
              </a:rPr>
              <a:t> 2022</a:t>
            </a:r>
            <a:endParaRPr lang="en-US" sz="1400" dirty="0">
              <a:solidFill>
                <a:schemeClr val="accent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478" y="1545325"/>
            <a:ext cx="5700292" cy="37205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600" y="1545326"/>
            <a:ext cx="5821807" cy="3735824"/>
          </a:xfrm>
          <a:prstGeom prst="rect">
            <a:avLst/>
          </a:prstGeom>
        </p:spPr>
      </p:pic>
      <p:pic>
        <p:nvPicPr>
          <p:cNvPr id="6" name="Picture 5"/>
          <p:cNvPicPr>
            <a:picLocks noChangeAspect="1"/>
          </p:cNvPicPr>
          <p:nvPr/>
        </p:nvPicPr>
        <p:blipFill>
          <a:blip r:embed="rId5"/>
          <a:stretch>
            <a:fillRect/>
          </a:stretch>
        </p:blipFill>
        <p:spPr>
          <a:xfrm>
            <a:off x="8241015" y="4437276"/>
            <a:ext cx="2465265" cy="221158"/>
          </a:xfrm>
          <a:prstGeom prst="rect">
            <a:avLst/>
          </a:prstGeom>
          <a:ln w="19050">
            <a:solidFill>
              <a:srgbClr val="FFC000"/>
            </a:solidFill>
          </a:ln>
        </p:spPr>
      </p:pic>
      <p:sp>
        <p:nvSpPr>
          <p:cNvPr id="16" name="TextBox 15">
            <a:extLst>
              <a:ext uri="{FF2B5EF4-FFF2-40B4-BE49-F238E27FC236}">
                <a16:creationId xmlns:a16="http://schemas.microsoft.com/office/drawing/2014/main" id="{11FF7B34-67AC-F4A9-C978-96F6955F71E4}"/>
              </a:ext>
            </a:extLst>
          </p:cNvPr>
          <p:cNvSpPr txBox="1"/>
          <p:nvPr/>
        </p:nvSpPr>
        <p:spPr>
          <a:xfrm>
            <a:off x="6417185" y="1481328"/>
            <a:ext cx="5140567" cy="276999"/>
          </a:xfrm>
          <a:prstGeom prst="rect">
            <a:avLst/>
          </a:prstGeom>
          <a:noFill/>
        </p:spPr>
        <p:txBody>
          <a:bodyPr wrap="square" rtlCol="0">
            <a:spAutoFit/>
          </a:bodyPr>
          <a:lstStyle/>
          <a:p>
            <a:r>
              <a:rPr lang="en-US" sz="1200" b="1" dirty="0">
                <a:solidFill>
                  <a:schemeClr val="accent1"/>
                </a:solidFill>
                <a:latin typeface="Arial" panose="020B0604020202020204" pitchFamily="34" charset="0"/>
              </a:rPr>
              <a:t>Solid:</a:t>
            </a:r>
            <a:r>
              <a:rPr lang="en-US" sz="1200" dirty="0">
                <a:solidFill>
                  <a:schemeClr val="accent1"/>
                </a:solidFill>
                <a:latin typeface="Arial" panose="020B0604020202020204" pitchFamily="34" charset="0"/>
              </a:rPr>
              <a:t> (Z,A) = (7,14), </a:t>
            </a:r>
            <a:r>
              <a:rPr lang="en-US" sz="1200" b="1" dirty="0">
                <a:solidFill>
                  <a:schemeClr val="accent1"/>
                </a:solidFill>
                <a:latin typeface="Arial" panose="020B0604020202020204" pitchFamily="34" charset="0"/>
              </a:rPr>
              <a:t>dashed:</a:t>
            </a:r>
            <a:r>
              <a:rPr lang="en-US" sz="1200" dirty="0">
                <a:solidFill>
                  <a:schemeClr val="accent1"/>
                </a:solidFill>
                <a:latin typeface="Arial" panose="020B0604020202020204" pitchFamily="34" charset="0"/>
              </a:rPr>
              <a:t> (Z,A) = (26,56), </a:t>
            </a:r>
            <a:r>
              <a:rPr lang="en-US" sz="1200" b="1" dirty="0">
                <a:solidFill>
                  <a:schemeClr val="accent1"/>
                </a:solidFill>
                <a:latin typeface="Arial" panose="020B0604020202020204" pitchFamily="34" charset="0"/>
              </a:rPr>
              <a:t>dotted:</a:t>
            </a:r>
            <a:r>
              <a:rPr lang="en-US" sz="1200" dirty="0">
                <a:solidFill>
                  <a:schemeClr val="accent1"/>
                </a:solidFill>
                <a:latin typeface="Arial" panose="020B0604020202020204" pitchFamily="34" charset="0"/>
              </a:rPr>
              <a:t> (Z,A) = (38,87) </a:t>
            </a:r>
            <a:endParaRPr lang="en-US" sz="1200" dirty="0">
              <a:solidFill>
                <a:schemeClr val="accent1"/>
              </a:solidFill>
            </a:endParaRPr>
          </a:p>
        </p:txBody>
      </p:sp>
      <p:pic>
        <p:nvPicPr>
          <p:cNvPr id="2" name="Picture 1">
            <a:extLst>
              <a:ext uri="{FF2B5EF4-FFF2-40B4-BE49-F238E27FC236}">
                <a16:creationId xmlns:a16="http://schemas.microsoft.com/office/drawing/2014/main" id="{A6EFA50A-4479-8554-76DF-D58C490B9729}"/>
              </a:ext>
            </a:extLst>
          </p:cNvPr>
          <p:cNvPicPr>
            <a:picLocks noChangeAspect="1"/>
          </p:cNvPicPr>
          <p:nvPr/>
        </p:nvPicPr>
        <p:blipFill>
          <a:blip r:embed="rId6"/>
          <a:stretch>
            <a:fillRect/>
          </a:stretch>
        </p:blipFill>
        <p:spPr>
          <a:xfrm>
            <a:off x="501726" y="1268110"/>
            <a:ext cx="4944918" cy="3985656"/>
          </a:xfrm>
          <a:prstGeom prst="rect">
            <a:avLst/>
          </a:prstGeom>
        </p:spPr>
      </p:pic>
      <p:sp>
        <p:nvSpPr>
          <p:cNvPr id="3" name="TextBox 2">
            <a:extLst>
              <a:ext uri="{FF2B5EF4-FFF2-40B4-BE49-F238E27FC236}">
                <a16:creationId xmlns:a16="http://schemas.microsoft.com/office/drawing/2014/main" id="{AFA09EAA-0898-20F2-F4B3-E7C2FAFFC583}"/>
              </a:ext>
            </a:extLst>
          </p:cNvPr>
          <p:cNvSpPr txBox="1"/>
          <p:nvPr/>
        </p:nvSpPr>
        <p:spPr>
          <a:xfrm>
            <a:off x="5778002" y="1162849"/>
            <a:ext cx="5779750" cy="369332"/>
          </a:xfrm>
          <a:prstGeom prst="rect">
            <a:avLst/>
          </a:prstGeom>
          <a:noFill/>
          <a:ln>
            <a:noFill/>
          </a:ln>
        </p:spPr>
        <p:txBody>
          <a:bodyPr wrap="square" rtlCol="0">
            <a:spAutoFit/>
          </a:bodyPr>
          <a:lstStyle/>
          <a:p>
            <a:pPr algn="ctr"/>
            <a:r>
              <a:rPr lang="en-US" dirty="0">
                <a:solidFill>
                  <a:srgbClr val="92D050"/>
                </a:solidFill>
                <a:latin typeface="Calibri" panose="020F0502020204030204" pitchFamily="34" charset="0"/>
                <a:cs typeface="Calibri" panose="020F0502020204030204" pitchFamily="34" charset="0"/>
              </a:rPr>
              <a:t>Particles in jet are accelerated via magnetic reconnection</a:t>
            </a:r>
          </a:p>
        </p:txBody>
      </p:sp>
    </p:spTree>
    <p:extLst>
      <p:ext uri="{BB962C8B-B14F-4D97-AF65-F5344CB8AC3E}">
        <p14:creationId xmlns:p14="http://schemas.microsoft.com/office/powerpoint/2010/main" val="56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990754-A43F-3C9C-8478-980AA6DAFE9C}"/>
              </a:ext>
            </a:extLst>
          </p:cNvPr>
          <p:cNvSpPr>
            <a:spLocks noGrp="1"/>
          </p:cNvSpPr>
          <p:nvPr>
            <p:ph type="title"/>
          </p:nvPr>
        </p:nvSpPr>
        <p:spPr>
          <a:xfrm>
            <a:off x="558795" y="537714"/>
            <a:ext cx="9519548" cy="947429"/>
          </a:xfrm>
        </p:spPr>
        <p:txBody>
          <a:bodyPr>
            <a:normAutofit/>
          </a:bodyPr>
          <a:lstStyle/>
          <a:p>
            <a:r>
              <a:rPr lang="en-US" sz="3200" dirty="0">
                <a:solidFill>
                  <a:srgbClr val="FFFF00"/>
                </a:solidFill>
                <a:latin typeface="Arial" panose="020B0604020202020204" pitchFamily="34" charset="0"/>
                <a:cs typeface="Arial" panose="020B0604020202020204" pitchFamily="34" charset="0"/>
              </a:rPr>
              <a:t>Effect of stellar progenitor on observables </a:t>
            </a:r>
          </a:p>
        </p:txBody>
      </p:sp>
      <p:pic>
        <p:nvPicPr>
          <p:cNvPr id="10" name="Picture 9">
            <a:extLst>
              <a:ext uri="{FF2B5EF4-FFF2-40B4-BE49-F238E27FC236}">
                <a16:creationId xmlns:a16="http://schemas.microsoft.com/office/drawing/2014/main" id="{ECBD125E-2202-17CB-E90C-655493F1A2E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9861" y="1590260"/>
            <a:ext cx="3663756" cy="3145228"/>
          </a:xfrm>
          <a:prstGeom prst="rect">
            <a:avLst/>
          </a:prstGeom>
        </p:spPr>
      </p:pic>
      <p:sp>
        <p:nvSpPr>
          <p:cNvPr id="11" name="TextBox 10">
            <a:extLst>
              <a:ext uri="{FF2B5EF4-FFF2-40B4-BE49-F238E27FC236}">
                <a16:creationId xmlns:a16="http://schemas.microsoft.com/office/drawing/2014/main" id="{72695CE8-3F04-AE6B-5AC3-F202D943A652}"/>
              </a:ext>
            </a:extLst>
          </p:cNvPr>
          <p:cNvSpPr txBox="1"/>
          <p:nvPr/>
        </p:nvSpPr>
        <p:spPr>
          <a:xfrm>
            <a:off x="1049993" y="4832152"/>
            <a:ext cx="1763399" cy="323165"/>
          </a:xfrm>
          <a:prstGeom prst="rect">
            <a:avLst/>
          </a:prstGeom>
          <a:noFill/>
        </p:spPr>
        <p:txBody>
          <a:bodyPr wrap="square" rtlCol="0">
            <a:spAutoFit/>
          </a:bodyPr>
          <a:lstStyle/>
          <a:p>
            <a:r>
              <a:rPr lang="en-US" sz="1500" b="1" dirty="0">
                <a:solidFill>
                  <a:srgbClr val="FFC000"/>
                </a:solidFill>
                <a:latin typeface="Arial" panose="020B0604020202020204" pitchFamily="34" charset="0"/>
              </a:rPr>
              <a:t>Uncollimated jet</a:t>
            </a:r>
            <a:endParaRPr lang="en-US" sz="1500" b="1" dirty="0">
              <a:solidFill>
                <a:srgbClr val="FFC000"/>
              </a:solidFill>
            </a:endParaRPr>
          </a:p>
        </p:txBody>
      </p:sp>
      <p:pic>
        <p:nvPicPr>
          <p:cNvPr id="12" name="Picture 11">
            <a:extLst>
              <a:ext uri="{FF2B5EF4-FFF2-40B4-BE49-F238E27FC236}">
                <a16:creationId xmlns:a16="http://schemas.microsoft.com/office/drawing/2014/main" id="{78A587A2-FC49-A7EF-F825-BDD32687354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858768" y="1590260"/>
            <a:ext cx="4480560" cy="3534991"/>
          </a:xfrm>
          <a:prstGeom prst="rect">
            <a:avLst/>
          </a:prstGeom>
        </p:spPr>
      </p:pic>
      <p:pic>
        <p:nvPicPr>
          <p:cNvPr id="13" name="Picture 12">
            <a:extLst>
              <a:ext uri="{FF2B5EF4-FFF2-40B4-BE49-F238E27FC236}">
                <a16:creationId xmlns:a16="http://schemas.microsoft.com/office/drawing/2014/main" id="{E7D7F6AA-3B6A-DAD5-1C8A-FAA27F82320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425395" y="1590260"/>
            <a:ext cx="3666744" cy="3145228"/>
          </a:xfrm>
          <a:prstGeom prst="rect">
            <a:avLst/>
          </a:prstGeom>
        </p:spPr>
      </p:pic>
      <p:sp>
        <p:nvSpPr>
          <p:cNvPr id="17" name="TextBox 16">
            <a:extLst>
              <a:ext uri="{FF2B5EF4-FFF2-40B4-BE49-F238E27FC236}">
                <a16:creationId xmlns:a16="http://schemas.microsoft.com/office/drawing/2014/main" id="{27F66A50-95D0-D18C-CC01-FE70487FEC19}"/>
              </a:ext>
            </a:extLst>
          </p:cNvPr>
          <p:cNvSpPr txBox="1"/>
          <p:nvPr/>
        </p:nvSpPr>
        <p:spPr>
          <a:xfrm>
            <a:off x="9475304" y="4786698"/>
            <a:ext cx="1666703" cy="338554"/>
          </a:xfrm>
          <a:prstGeom prst="rect">
            <a:avLst/>
          </a:prstGeom>
          <a:noFill/>
        </p:spPr>
        <p:txBody>
          <a:bodyPr wrap="square" rtlCol="0">
            <a:spAutoFit/>
          </a:bodyPr>
          <a:lstStyle/>
          <a:p>
            <a:r>
              <a:rPr lang="en-US" sz="1600" b="1" dirty="0">
                <a:solidFill>
                  <a:srgbClr val="FFC000"/>
                </a:solidFill>
                <a:latin typeface="Arial" panose="020B0604020202020204" pitchFamily="34" charset="0"/>
              </a:rPr>
              <a:t>Collimated jet</a:t>
            </a:r>
            <a:endParaRPr lang="en-US" sz="1600" b="1" dirty="0">
              <a:solidFill>
                <a:srgbClr val="FFC000"/>
              </a:solidFill>
            </a:endParaRPr>
          </a:p>
        </p:txBody>
      </p:sp>
      <p:sp>
        <p:nvSpPr>
          <p:cNvPr id="20" name="Content Placeholder 2">
            <a:extLst>
              <a:ext uri="{FF2B5EF4-FFF2-40B4-BE49-F238E27FC236}">
                <a16:creationId xmlns:a16="http://schemas.microsoft.com/office/drawing/2014/main" id="{556824C3-9105-9397-C240-C791164CB1DB}"/>
              </a:ext>
            </a:extLst>
          </p:cNvPr>
          <p:cNvSpPr txBox="1">
            <a:spLocks/>
          </p:cNvSpPr>
          <p:nvPr/>
        </p:nvSpPr>
        <p:spPr>
          <a:xfrm>
            <a:off x="529892" y="5230368"/>
            <a:ext cx="11132216" cy="83843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srgbClr val="92D050"/>
                </a:solidFill>
                <a:latin typeface="Calibri" panose="020F0502020204030204" pitchFamily="34" charset="0"/>
                <a:cs typeface="Calibri" panose="020F0502020204030204" pitchFamily="34" charset="0"/>
              </a:rPr>
              <a:t>Nature of the stellar progenitor decides the outcome for jet breakout and collimation, and therefore, also the observability of EM and neutrino signals </a:t>
            </a:r>
          </a:p>
        </p:txBody>
      </p:sp>
      <p:sp>
        <p:nvSpPr>
          <p:cNvPr id="21" name="Content Placeholder 2">
            <a:extLst>
              <a:ext uri="{FF2B5EF4-FFF2-40B4-BE49-F238E27FC236}">
                <a16:creationId xmlns:a16="http://schemas.microsoft.com/office/drawing/2014/main" id="{CDA50B52-C10F-78FA-C5BB-406C83ABC373}"/>
              </a:ext>
            </a:extLst>
          </p:cNvPr>
          <p:cNvSpPr txBox="1">
            <a:spLocks/>
          </p:cNvSpPr>
          <p:nvPr/>
        </p:nvSpPr>
        <p:spPr>
          <a:xfrm>
            <a:off x="410622" y="5256949"/>
            <a:ext cx="11370755" cy="83843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300"/>
              </a:spcBef>
            </a:pPr>
            <a:r>
              <a:rPr lang="en-US" dirty="0">
                <a:solidFill>
                  <a:srgbClr val="92D050"/>
                </a:solidFill>
                <a:latin typeface="Calibri" panose="020F0502020204030204" pitchFamily="34" charset="0"/>
                <a:cs typeface="Calibri" panose="020F0502020204030204" pitchFamily="34" charset="0"/>
              </a:rPr>
              <a:t>More energy is deposited into the cocoon for BSG and RSG compared to WR progenitors, due to longer </a:t>
            </a:r>
            <a:r>
              <a:rPr lang="en-US" dirty="0" err="1">
                <a:solidFill>
                  <a:srgbClr val="92D050"/>
                </a:solidFill>
                <a:latin typeface="Calibri" panose="020F0502020204030204" pitchFamily="34" charset="0"/>
                <a:cs typeface="Calibri" panose="020F0502020204030204" pitchFamily="34" charset="0"/>
              </a:rPr>
              <a:t>t</a:t>
            </a:r>
            <a:r>
              <a:rPr lang="en-US" baseline="-25000" dirty="0" err="1">
                <a:solidFill>
                  <a:srgbClr val="92D050"/>
                </a:solidFill>
                <a:latin typeface="Calibri" panose="020F0502020204030204" pitchFamily="34" charset="0"/>
                <a:cs typeface="Calibri" panose="020F0502020204030204" pitchFamily="34" charset="0"/>
              </a:rPr>
              <a:t>bo</a:t>
            </a:r>
            <a:endParaRPr lang="en-US" baseline="-25000" dirty="0">
              <a:solidFill>
                <a:srgbClr val="92D050"/>
              </a:solidFill>
              <a:latin typeface="Calibri" panose="020F0502020204030204" pitchFamily="34" charset="0"/>
              <a:cs typeface="Calibri" panose="020F0502020204030204" pitchFamily="34" charset="0"/>
            </a:endParaRPr>
          </a:p>
          <a:p>
            <a:pPr>
              <a:lnSpc>
                <a:spcPct val="110000"/>
              </a:lnSpc>
              <a:spcBef>
                <a:spcPts val="300"/>
              </a:spcBef>
            </a:pPr>
            <a:r>
              <a:rPr lang="en-US" dirty="0" err="1">
                <a:solidFill>
                  <a:srgbClr val="92D050"/>
                </a:solidFill>
                <a:latin typeface="Calibri" panose="020F0502020204030204" pitchFamily="34" charset="0"/>
                <a:cs typeface="Calibri" panose="020F0502020204030204" pitchFamily="34" charset="0"/>
              </a:rPr>
              <a:t>E</a:t>
            </a:r>
            <a:r>
              <a:rPr lang="en-US" baseline="-25000" dirty="0" err="1">
                <a:solidFill>
                  <a:srgbClr val="92D050"/>
                </a:solidFill>
                <a:latin typeface="Calibri" panose="020F0502020204030204" pitchFamily="34" charset="0"/>
                <a:cs typeface="Calibri" panose="020F0502020204030204" pitchFamily="34" charset="0"/>
              </a:rPr>
              <a:t>j,iso</a:t>
            </a:r>
            <a:r>
              <a:rPr lang="en-US" dirty="0">
                <a:solidFill>
                  <a:srgbClr val="92D050"/>
                </a:solidFill>
                <a:latin typeface="Calibri" panose="020F0502020204030204" pitchFamily="34" charset="0"/>
                <a:cs typeface="Calibri" panose="020F0502020204030204" pitchFamily="34" charset="0"/>
              </a:rPr>
              <a:t>/</a:t>
            </a:r>
            <a:r>
              <a:rPr lang="en-US" dirty="0" err="1">
                <a:solidFill>
                  <a:srgbClr val="92D050"/>
                </a:solidFill>
                <a:latin typeface="Calibri" panose="020F0502020204030204" pitchFamily="34" charset="0"/>
                <a:cs typeface="Calibri" panose="020F0502020204030204" pitchFamily="34" charset="0"/>
              </a:rPr>
              <a:t>E</a:t>
            </a:r>
            <a:r>
              <a:rPr lang="en-US" baseline="-25000" dirty="0" err="1">
                <a:solidFill>
                  <a:srgbClr val="92D050"/>
                </a:solidFill>
                <a:latin typeface="Calibri" panose="020F0502020204030204" pitchFamily="34" charset="0"/>
                <a:cs typeface="Calibri" panose="020F0502020204030204" pitchFamily="34" charset="0"/>
              </a:rPr>
              <a:t>ej</a:t>
            </a:r>
            <a:r>
              <a:rPr lang="en-US" dirty="0">
                <a:solidFill>
                  <a:srgbClr val="92D050"/>
                </a:solidFill>
                <a:latin typeface="Calibri" panose="020F0502020204030204" pitchFamily="34" charset="0"/>
                <a:cs typeface="Calibri" panose="020F0502020204030204" pitchFamily="34" charset="0"/>
              </a:rPr>
              <a:t> ∝ θ</a:t>
            </a:r>
            <a:r>
              <a:rPr lang="en-US" baseline="-25000" dirty="0">
                <a:solidFill>
                  <a:srgbClr val="92D050"/>
                </a:solidFill>
                <a:latin typeface="Calibri" panose="020F0502020204030204" pitchFamily="34" charset="0"/>
                <a:cs typeface="Calibri" panose="020F0502020204030204" pitchFamily="34" charset="0"/>
              </a:rPr>
              <a:t>j</a:t>
            </a:r>
            <a:r>
              <a:rPr lang="en-US" baseline="30000" dirty="0">
                <a:solidFill>
                  <a:srgbClr val="92D050"/>
                </a:solidFill>
                <a:latin typeface="Calibri" panose="020F0502020204030204" pitchFamily="34" charset="0"/>
                <a:cs typeface="Calibri" panose="020F0502020204030204" pitchFamily="34" charset="0"/>
              </a:rPr>
              <a:t>-4</a:t>
            </a:r>
            <a:r>
              <a:rPr lang="en-US" dirty="0">
                <a:solidFill>
                  <a:srgbClr val="92D050"/>
                </a:solidFill>
                <a:latin typeface="Calibri" panose="020F0502020204030204" pitchFamily="34" charset="0"/>
                <a:cs typeface="Calibri" panose="020F0502020204030204" pitchFamily="34" charset="0"/>
              </a:rPr>
              <a:t>: outflows from </a:t>
            </a:r>
            <a:r>
              <a:rPr lang="en-US" dirty="0" err="1">
                <a:solidFill>
                  <a:srgbClr val="92D050"/>
                </a:solidFill>
                <a:latin typeface="Calibri" panose="020F0502020204030204" pitchFamily="34" charset="0"/>
                <a:cs typeface="Calibri" panose="020F0502020204030204" pitchFamily="34" charset="0"/>
              </a:rPr>
              <a:t>protomagnetars</a:t>
            </a:r>
            <a:r>
              <a:rPr lang="en-US" dirty="0">
                <a:solidFill>
                  <a:srgbClr val="92D050"/>
                </a:solidFill>
                <a:latin typeface="Calibri" panose="020F0502020204030204" pitchFamily="34" charset="0"/>
                <a:cs typeface="Calibri" panose="020F0502020204030204" pitchFamily="34" charset="0"/>
              </a:rPr>
              <a:t> with </a:t>
            </a:r>
            <a:r>
              <a:rPr lang="en-US" dirty="0" err="1">
                <a:solidFill>
                  <a:srgbClr val="92D050"/>
                </a:solidFill>
                <a:latin typeface="Calibri" panose="020F0502020204030204" pitchFamily="34" charset="0"/>
                <a:cs typeface="Calibri" panose="020F0502020204030204" pitchFamily="34" charset="0"/>
              </a:rPr>
              <a:t>B</a:t>
            </a:r>
            <a:r>
              <a:rPr lang="en-US" baseline="-25000" dirty="0" err="1">
                <a:solidFill>
                  <a:srgbClr val="92D050"/>
                </a:solidFill>
                <a:latin typeface="Calibri" panose="020F0502020204030204" pitchFamily="34" charset="0"/>
                <a:cs typeface="Calibri" panose="020F0502020204030204" pitchFamily="34" charset="0"/>
              </a:rPr>
              <a:t>dip</a:t>
            </a:r>
            <a:r>
              <a:rPr lang="en-US" dirty="0">
                <a:solidFill>
                  <a:srgbClr val="92D050"/>
                </a:solidFill>
                <a:latin typeface="Calibri" panose="020F0502020204030204" pitchFamily="34" charset="0"/>
                <a:cs typeface="Calibri" panose="020F0502020204030204" pitchFamily="34" charset="0"/>
              </a:rPr>
              <a:t> &lt; 10</a:t>
            </a:r>
            <a:r>
              <a:rPr lang="en-US" baseline="30000" dirty="0">
                <a:solidFill>
                  <a:srgbClr val="92D050"/>
                </a:solidFill>
                <a:latin typeface="Calibri" panose="020F0502020204030204" pitchFamily="34" charset="0"/>
                <a:cs typeface="Calibri" panose="020F0502020204030204" pitchFamily="34" charset="0"/>
              </a:rPr>
              <a:t>15</a:t>
            </a:r>
            <a:r>
              <a:rPr lang="en-US" dirty="0">
                <a:solidFill>
                  <a:srgbClr val="92D050"/>
                </a:solidFill>
                <a:latin typeface="Calibri" panose="020F0502020204030204" pitchFamily="34" charset="0"/>
                <a:cs typeface="Calibri" panose="020F0502020204030204" pitchFamily="34" charset="0"/>
              </a:rPr>
              <a:t> G can get choked inside WR stars </a:t>
            </a:r>
          </a:p>
          <a:p>
            <a:pPr>
              <a:lnSpc>
                <a:spcPct val="110000"/>
              </a:lnSpc>
              <a:spcBef>
                <a:spcPts val="300"/>
              </a:spcBef>
            </a:pPr>
            <a:endParaRPr lang="en-US" baseline="-25000" dirty="0">
              <a:solidFill>
                <a:srgbClr val="92D050"/>
              </a:solidFill>
              <a:latin typeface="Calibri" panose="020F0502020204030204" pitchFamily="34" charset="0"/>
              <a:cs typeface="Calibri" panose="020F0502020204030204" pitchFamily="34" charset="0"/>
            </a:endParaRPr>
          </a:p>
        </p:txBody>
      </p:sp>
      <p:pic>
        <p:nvPicPr>
          <p:cNvPr id="24" name="Picture 23" descr="A close up of words&#10;&#10;Description automatically generated">
            <a:extLst>
              <a:ext uri="{FF2B5EF4-FFF2-40B4-BE49-F238E27FC236}">
                <a16:creationId xmlns:a16="http://schemas.microsoft.com/office/drawing/2014/main" id="{89DAFFBB-D79D-169C-D68B-FB39C2531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350" y="4066699"/>
            <a:ext cx="2011680" cy="547682"/>
          </a:xfrm>
          <a:prstGeom prst="rect">
            <a:avLst/>
          </a:prstGeom>
        </p:spPr>
      </p:pic>
    </p:spTree>
    <p:extLst>
      <p:ext uri="{BB962C8B-B14F-4D97-AF65-F5344CB8AC3E}">
        <p14:creationId xmlns:p14="http://schemas.microsoft.com/office/powerpoint/2010/main" val="222192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16CD9-D4D3-2F9B-1933-A8A68FA0C3DF}"/>
              </a:ext>
            </a:extLst>
          </p:cNvPr>
          <p:cNvSpPr>
            <a:spLocks noGrp="1"/>
          </p:cNvSpPr>
          <p:nvPr>
            <p:ph idx="1"/>
          </p:nvPr>
        </p:nvSpPr>
        <p:spPr>
          <a:xfrm>
            <a:off x="808892" y="1267503"/>
            <a:ext cx="10440354" cy="3567118"/>
          </a:xfrm>
        </p:spPr>
        <p:txBody>
          <a:bodyPr>
            <a:normAutofit/>
          </a:bodyPr>
          <a:lstStyle/>
          <a:p>
            <a:r>
              <a:rPr lang="en-US" sz="2200" dirty="0">
                <a:latin typeface="Calibri" panose="020F0502020204030204" pitchFamily="34" charset="0"/>
                <a:cs typeface="Calibri" panose="020F0502020204030204" pitchFamily="34" charset="0"/>
              </a:rPr>
              <a:t>In addition to promising UHECR sources, relativistic jets from protomagnetars are also potential candidates for long duration GRBs. </a:t>
            </a:r>
          </a:p>
          <a:p>
            <a:pPr>
              <a:spcBef>
                <a:spcPts val="400"/>
              </a:spcBef>
            </a:pPr>
            <a:r>
              <a:rPr lang="en-US" sz="2200" dirty="0">
                <a:latin typeface="Calibri" panose="020F0502020204030204" pitchFamily="34" charset="0"/>
                <a:cs typeface="Calibri" panose="020F0502020204030204" pitchFamily="34" charset="0"/>
              </a:rPr>
              <a:t>Consider propagation through Wolf-</a:t>
            </a:r>
            <a:r>
              <a:rPr lang="en-US" sz="2200" dirty="0" err="1">
                <a:latin typeface="Calibri" panose="020F0502020204030204" pitchFamily="34" charset="0"/>
                <a:cs typeface="Calibri" panose="020F0502020204030204" pitchFamily="34" charset="0"/>
              </a:rPr>
              <a:t>Rayet</a:t>
            </a:r>
            <a:r>
              <a:rPr lang="en-US" sz="2200" dirty="0">
                <a:latin typeface="Calibri" panose="020F0502020204030204" pitchFamily="34" charset="0"/>
                <a:cs typeface="Calibri" panose="020F0502020204030204" pitchFamily="34" charset="0"/>
              </a:rPr>
              <a:t> star and blue/red </a:t>
            </a:r>
            <a:r>
              <a:rPr lang="en-US" sz="2200" dirty="0" err="1">
                <a:latin typeface="Calibri" panose="020F0502020204030204" pitchFamily="34" charset="0"/>
                <a:cs typeface="Calibri" panose="020F0502020204030204" pitchFamily="34" charset="0"/>
              </a:rPr>
              <a:t>supergiants</a:t>
            </a:r>
            <a:endParaRPr lang="en-US" sz="2200" dirty="0">
              <a:latin typeface="Calibri" panose="020F0502020204030204" pitchFamily="34" charset="0"/>
              <a:cs typeface="Calibri" panose="020F0502020204030204" pitchFamily="34" charset="0"/>
            </a:endParaRPr>
          </a:p>
        </p:txBody>
      </p:sp>
      <p:sp>
        <p:nvSpPr>
          <p:cNvPr id="35" name="Title 1">
            <a:extLst>
              <a:ext uri="{FF2B5EF4-FFF2-40B4-BE49-F238E27FC236}">
                <a16:creationId xmlns:a16="http://schemas.microsoft.com/office/drawing/2014/main" id="{9400ADDF-736D-A459-E9F9-DA334321C36D}"/>
              </a:ext>
            </a:extLst>
          </p:cNvPr>
          <p:cNvSpPr txBox="1">
            <a:spLocks/>
          </p:cNvSpPr>
          <p:nvPr/>
        </p:nvSpPr>
        <p:spPr>
          <a:xfrm>
            <a:off x="808892" y="311284"/>
            <a:ext cx="9677210" cy="8989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Propagation of highly magnetised jets</a:t>
            </a:r>
          </a:p>
        </p:txBody>
      </p:sp>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273184" y="2813401"/>
            <a:ext cx="3576000" cy="2916000"/>
          </a:xfrm>
          <a:prstGeom prst="rect">
            <a:avLst/>
          </a:prstGeom>
        </p:spPr>
      </p:pic>
      <p:pic>
        <p:nvPicPr>
          <p:cNvPr id="5" name="Picture 4"/>
          <p:cNvPicPr>
            <a:picLocks/>
          </p:cNvPicPr>
          <p:nvPr/>
        </p:nvPicPr>
        <p:blipFill>
          <a:blip r:embed="rId4">
            <a:extLst>
              <a:ext uri="{28A0092B-C50C-407E-A947-70E740481C1C}">
                <a14:useLocalDpi xmlns:a14="http://schemas.microsoft.com/office/drawing/2010/main" val="0"/>
              </a:ext>
            </a:extLst>
          </a:blip>
          <a:stretch>
            <a:fillRect/>
          </a:stretch>
        </p:blipFill>
        <p:spPr>
          <a:xfrm>
            <a:off x="8030816" y="2813401"/>
            <a:ext cx="3888000" cy="2916000"/>
          </a:xfrm>
          <a:prstGeom prst="rect">
            <a:avLst/>
          </a:prstGeom>
        </p:spPr>
      </p:pic>
      <p:pic>
        <p:nvPicPr>
          <p:cNvPr id="6" name="Picture 5"/>
          <p:cNvPicPr>
            <a:picLocks/>
          </p:cNvPicPr>
          <p:nvPr/>
        </p:nvPicPr>
        <p:blipFill>
          <a:blip r:embed="rId5">
            <a:extLst>
              <a:ext uri="{28A0092B-C50C-407E-A947-70E740481C1C}">
                <a14:useLocalDpi xmlns:a14="http://schemas.microsoft.com/office/drawing/2010/main" val="0"/>
              </a:ext>
            </a:extLst>
          </a:blip>
          <a:stretch>
            <a:fillRect/>
          </a:stretch>
        </p:blipFill>
        <p:spPr>
          <a:xfrm>
            <a:off x="3996000" y="2813401"/>
            <a:ext cx="3888000" cy="2916000"/>
          </a:xfrm>
          <a:prstGeom prst="rect">
            <a:avLst/>
          </a:prstGeom>
        </p:spPr>
      </p:pic>
      <p:sp>
        <p:nvSpPr>
          <p:cNvPr id="15" name="TextBox 14">
            <a:extLst>
              <a:ext uri="{FF2B5EF4-FFF2-40B4-BE49-F238E27FC236}">
                <a16:creationId xmlns:a16="http://schemas.microsoft.com/office/drawing/2014/main" id="{0C778E9D-D75A-59F9-3628-C8DFD0CC48DC}"/>
              </a:ext>
            </a:extLst>
          </p:cNvPr>
          <p:cNvSpPr txBox="1"/>
          <p:nvPr/>
        </p:nvSpPr>
        <p:spPr>
          <a:xfrm>
            <a:off x="8030815" y="6218701"/>
            <a:ext cx="3218431"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rPr>
              <a:t>MB</a:t>
            </a:r>
            <a:r>
              <a:rPr lang="en-US" sz="1400" dirty="0">
                <a:solidFill>
                  <a:schemeClr val="accent1"/>
                </a:solidFill>
                <a:latin typeface="Arial" panose="020B0604020202020204" pitchFamily="34" charset="0"/>
              </a:rPr>
              <a:t>, </a:t>
            </a:r>
            <a:r>
              <a:rPr lang="en-US" sz="1400" dirty="0" err="1">
                <a:solidFill>
                  <a:schemeClr val="accent1"/>
                </a:solidFill>
                <a:latin typeface="Arial" panose="020B0604020202020204" pitchFamily="34" charset="0"/>
              </a:rPr>
              <a:t>Carpio</a:t>
            </a:r>
            <a:r>
              <a:rPr lang="en-US" sz="1400" dirty="0">
                <a:solidFill>
                  <a:schemeClr val="accent1"/>
                </a:solidFill>
                <a:latin typeface="Arial" panose="020B0604020202020204" pitchFamily="34" charset="0"/>
              </a:rPr>
              <a:t>, </a:t>
            </a:r>
            <a:r>
              <a:rPr lang="en-US" sz="1400" dirty="0" err="1">
                <a:solidFill>
                  <a:schemeClr val="accent1"/>
                </a:solidFill>
                <a:latin typeface="Arial" panose="020B0604020202020204" pitchFamily="34" charset="0"/>
              </a:rPr>
              <a:t>Murase</a:t>
            </a:r>
            <a:r>
              <a:rPr lang="en-US" sz="1400" dirty="0">
                <a:solidFill>
                  <a:schemeClr val="accent1"/>
                </a:solidFill>
                <a:latin typeface="Arial" panose="020B0604020202020204" pitchFamily="34" charset="0"/>
              </a:rPr>
              <a:t> &amp; </a:t>
            </a:r>
            <a:r>
              <a:rPr lang="en-US" sz="1400" dirty="0" err="1">
                <a:solidFill>
                  <a:schemeClr val="accent1"/>
                </a:solidFill>
                <a:latin typeface="Arial" panose="020B0604020202020204" pitchFamily="34" charset="0"/>
              </a:rPr>
              <a:t>Horiuchi</a:t>
            </a:r>
            <a:r>
              <a:rPr lang="en-US" sz="1400" dirty="0">
                <a:solidFill>
                  <a:schemeClr val="accent1"/>
                </a:solidFill>
                <a:latin typeface="Arial" panose="020B0604020202020204" pitchFamily="34" charset="0"/>
              </a:rPr>
              <a:t> 2022</a:t>
            </a:r>
            <a:endParaRPr lang="en-US" sz="1400" dirty="0">
              <a:solidFill>
                <a:schemeClr val="accent1"/>
              </a:solidFill>
            </a:endParaRPr>
          </a:p>
        </p:txBody>
      </p:sp>
      <p:sp>
        <p:nvSpPr>
          <p:cNvPr id="16" name="TextBox 15">
            <a:extLst>
              <a:ext uri="{FF2B5EF4-FFF2-40B4-BE49-F238E27FC236}">
                <a16:creationId xmlns:a16="http://schemas.microsoft.com/office/drawing/2014/main" id="{0C778E9D-D75A-59F9-3628-C8DFD0CC48DC}"/>
              </a:ext>
            </a:extLst>
          </p:cNvPr>
          <p:cNvSpPr txBox="1"/>
          <p:nvPr/>
        </p:nvSpPr>
        <p:spPr>
          <a:xfrm>
            <a:off x="5040000" y="5796000"/>
            <a:ext cx="1871330" cy="338554"/>
          </a:xfrm>
          <a:prstGeom prst="rect">
            <a:avLst/>
          </a:prstGeom>
          <a:noFill/>
        </p:spPr>
        <p:txBody>
          <a:bodyPr wrap="square" rtlCol="0">
            <a:spAutoFit/>
          </a:bodyPr>
          <a:lstStyle/>
          <a:p>
            <a:r>
              <a:rPr lang="en-US" sz="1600" b="1" dirty="0">
                <a:solidFill>
                  <a:srgbClr val="FFC000"/>
                </a:solidFill>
                <a:latin typeface="Arial" panose="020B0604020202020204" pitchFamily="34" charset="0"/>
              </a:rPr>
              <a:t>Uncollimated jet</a:t>
            </a:r>
            <a:endParaRPr lang="en-US" sz="1600" b="1" dirty="0">
              <a:solidFill>
                <a:srgbClr val="FFC000"/>
              </a:solidFill>
            </a:endParaRPr>
          </a:p>
        </p:txBody>
      </p:sp>
      <p:sp>
        <p:nvSpPr>
          <p:cNvPr id="17" name="TextBox 16">
            <a:extLst>
              <a:ext uri="{FF2B5EF4-FFF2-40B4-BE49-F238E27FC236}">
                <a16:creationId xmlns:a16="http://schemas.microsoft.com/office/drawing/2014/main" id="{0C778E9D-D75A-59F9-3628-C8DFD0CC48DC}"/>
              </a:ext>
            </a:extLst>
          </p:cNvPr>
          <p:cNvSpPr txBox="1"/>
          <p:nvPr/>
        </p:nvSpPr>
        <p:spPr>
          <a:xfrm>
            <a:off x="9143999" y="5796000"/>
            <a:ext cx="1766481" cy="338554"/>
          </a:xfrm>
          <a:prstGeom prst="rect">
            <a:avLst/>
          </a:prstGeom>
          <a:noFill/>
        </p:spPr>
        <p:txBody>
          <a:bodyPr wrap="square" rtlCol="0">
            <a:spAutoFit/>
          </a:bodyPr>
          <a:lstStyle/>
          <a:p>
            <a:r>
              <a:rPr lang="en-US" sz="1600" b="1" dirty="0">
                <a:solidFill>
                  <a:srgbClr val="FFC000"/>
                </a:solidFill>
                <a:latin typeface="Arial" panose="020B0604020202020204" pitchFamily="34" charset="0"/>
              </a:rPr>
              <a:t>Collimated jet</a:t>
            </a:r>
            <a:endParaRPr lang="en-US" sz="1600" b="1" dirty="0">
              <a:solidFill>
                <a:srgbClr val="FFC000"/>
              </a:solidFill>
            </a:endParaRPr>
          </a:p>
        </p:txBody>
      </p:sp>
    </p:spTree>
    <p:extLst>
      <p:ext uri="{BB962C8B-B14F-4D97-AF65-F5344CB8AC3E}">
        <p14:creationId xmlns:p14="http://schemas.microsoft.com/office/powerpoint/2010/main" val="1586455029"/>
      </p:ext>
    </p:extLst>
  </p:cSld>
  <p:clrMapOvr>
    <a:masterClrMapping/>
  </p:clrMapOvr>
</p:sld>
</file>

<file path=ppt/theme/theme1.xml><?xml version="1.0" encoding="utf-8"?>
<a:theme xmlns:a="http://schemas.openxmlformats.org/drawingml/2006/main" name="RegattaVTI">
  <a:themeElements>
    <a:clrScheme name="AnalogousFromDarkSeedLeftStep">
      <a:dk1>
        <a:srgbClr val="000000"/>
      </a:dk1>
      <a:lt1>
        <a:srgbClr val="FFFFFF"/>
      </a:lt1>
      <a:dk2>
        <a:srgbClr val="301B27"/>
      </a:dk2>
      <a:lt2>
        <a:srgbClr val="F0F3F3"/>
      </a:lt2>
      <a:accent1>
        <a:srgbClr val="C34D5D"/>
      </a:accent1>
      <a:accent2>
        <a:srgbClr val="B13B7D"/>
      </a:accent2>
      <a:accent3>
        <a:srgbClr val="C34DC0"/>
      </a:accent3>
      <a:accent4>
        <a:srgbClr val="833BB1"/>
      </a:accent4>
      <a:accent5>
        <a:srgbClr val="644DC3"/>
      </a:accent5>
      <a:accent6>
        <a:srgbClr val="3B55B1"/>
      </a:accent6>
      <a:hlink>
        <a:srgbClr val="7E55C6"/>
      </a:hlink>
      <a:folHlink>
        <a:srgbClr val="7F7F7F"/>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13823</TotalTime>
  <Words>6417</Words>
  <Application>Microsoft Macintosh PowerPoint</Application>
  <PresentationFormat>Widescreen</PresentationFormat>
  <Paragraphs>518</Paragraphs>
  <Slides>40</Slides>
  <Notes>33</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Cambria Math</vt:lpstr>
      <vt:lpstr>Garamond</vt:lpstr>
      <vt:lpstr>Times</vt:lpstr>
      <vt:lpstr>Times New Roman</vt:lpstr>
      <vt:lpstr>Walbaum Display</vt:lpstr>
      <vt:lpstr>Wingdings</vt:lpstr>
      <vt:lpstr>RegattaVTI</vt:lpstr>
      <vt:lpstr>particle acceleration &amp; neutrino production in PNS outflows </vt:lpstr>
      <vt:lpstr>Outline</vt:lpstr>
      <vt:lpstr>Why study neutrino emission?</vt:lpstr>
      <vt:lpstr>Astrophysical sources</vt:lpstr>
      <vt:lpstr>PNS as multi-energy neutrino sources</vt:lpstr>
      <vt:lpstr>Nuclei in neutrino-driven PNS winds</vt:lpstr>
      <vt:lpstr>Nuclei acceleration &amp; survival</vt:lpstr>
      <vt:lpstr>Effect of stellar progenitor on observables </vt:lpstr>
      <vt:lpstr>PowerPoint Presentation</vt:lpstr>
      <vt:lpstr>PowerPoint Presentation</vt:lpstr>
      <vt:lpstr>PowerPoint Presentation</vt:lpstr>
      <vt:lpstr>CR acceleration and neutrino production</vt:lpstr>
      <vt:lpstr>PowerPoint Presentation</vt:lpstr>
      <vt:lpstr>PowerPoint Presentation</vt:lpstr>
      <vt:lpstr>PowerPoint Presentation</vt:lpstr>
      <vt:lpstr>PowerPoint Presentation</vt:lpstr>
      <vt:lpstr>Summary</vt:lpstr>
      <vt:lpstr>Thank you!</vt:lpstr>
      <vt:lpstr>BACKUP SLIDES</vt:lpstr>
      <vt:lpstr>PowerPoint Presentation</vt:lpstr>
      <vt:lpstr>PowerPoint Presentation</vt:lpstr>
      <vt:lpstr>Heavy nuclei: r-process</vt:lpstr>
      <vt:lpstr>Protomagnetar wind properties</vt:lpstr>
      <vt:lpstr>SkyNet: Nuclear reaction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holistic approach: Galactic chemical evolution</vt:lpstr>
      <vt:lpstr>PowerPoint Presentation</vt:lpstr>
      <vt:lpstr>Why are r/s –process peaks where they are?</vt:lpstr>
      <vt:lpstr>Detailed r-process</vt:lpstr>
      <vt:lpstr>Two populations?</vt:lpstr>
      <vt:lpstr>PowerPoint Presentation</vt:lpstr>
      <vt:lpstr>PowerPoint Presentation</vt:lpstr>
      <vt:lpstr>Timescales</vt:lpstr>
      <vt:lpstr>Typical values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protomagnetar model for uhecrs &amp; nucleosynthesis from astrophysical events (PSU visit 9/7/22 – 9/16/22)</dc:title>
  <dc:creator>Ekanger, Nick</dc:creator>
  <cp:lastModifiedBy>Bhattacharya, Mukul</cp:lastModifiedBy>
  <cp:revision>1385</cp:revision>
  <cp:lastPrinted>2023-01-08T13:12:02Z</cp:lastPrinted>
  <dcterms:created xsi:type="dcterms:W3CDTF">2022-09-06T18:01:52Z</dcterms:created>
  <dcterms:modified xsi:type="dcterms:W3CDTF">2024-08-29T18:31:15Z</dcterms:modified>
</cp:coreProperties>
</file>