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Helvetica Neue"/>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Aswathi Balagopal V"/>
  <p:cmAuthor clrIdx="1" id="1" initials="" lastIdx="2" name="VEDANT BAS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9BEC436-5391-45DD-96CA-BD0CCAAC8174}">
  <a:tblStyle styleId="{39BEC436-5391-45DD-96CA-BD0CCAAC817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slide" Target="slides/slide37.xml"/><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46" Type="http://schemas.openxmlformats.org/officeDocument/2006/relationships/font" Target="fonts/HelveticaNeue-bold.fntdata"/><Relationship Id="rId23" Type="http://schemas.openxmlformats.org/officeDocument/2006/relationships/slide" Target="slides/slide16.xml"/><Relationship Id="rId45"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48" Type="http://schemas.openxmlformats.org/officeDocument/2006/relationships/font" Target="fonts/HelveticaNeue-boldItalic.fntdata"/><Relationship Id="rId25" Type="http://schemas.openxmlformats.org/officeDocument/2006/relationships/slide" Target="slides/slide18.xml"/><Relationship Id="rId47" Type="http://schemas.openxmlformats.org/officeDocument/2006/relationships/font" Target="fonts/HelveticaNeue-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8-20T11:33:32.531">
    <p:pos x="6000" y="0"/>
    <p:text>we should show rates for unblinded BPL model. not outdated rates from 2 yr mese</p:text>
  </p:cm>
  <p:cm authorId="1" idx="1" dt="2024-08-16T14:44:49.066">
    <p:pos x="6000" y="0"/>
    <p:text>I'm not sure, because these match the plot numbers</p:text>
  </p:cm>
  <p:cm authorId="1" idx="2" dt="2024-08-17T08:36:21.062">
    <p:pos x="6000" y="0"/>
    <p:text>And we don't have time to get a new plot approved with the BPL values. I'm making that plot right now, but I think this plot should stay with the SPL table for now, since it's a statement about the cut efficiencies rather than the final expectations</p:text>
  </p:cm>
  <p:cm authorId="0" idx="2" dt="2024-08-20T11:33:32.531">
    <p:pos x="6000" y="0"/>
    <p:text>hmm.. ok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2007.12706.pdf"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9db115f8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9db115f8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fe1ae833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fe1ae833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9db115f8f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79db115f8f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f491f15b8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f491f15b8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f37f410aa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f37f410aa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f37f410aa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f37f410aa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f491f15b8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f491f15b8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79db115f8f_0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79db115f8f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f491f15b8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f491f15b8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449586d3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f449586d3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9db115f8f_0_26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9db115f8f_0_2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f449586d3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f449586d3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79db115f8f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79db115f8f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9db115f8f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9db115f8f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event views emphasizing deposits of typical events</a:t>
            </a:r>
            <a:br>
              <a:rPr lang="en"/>
            </a:br>
            <a:r>
              <a:rPr lang="en"/>
              <a:t>t least 6000 PE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MESE events are rejected if any coincident hits are detected in the veto region.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To include the HESE sample, a high energy cut is defined for events which are brighter than a threshold value. Such events are rejected if they deposit at least 3 hits in the veto region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79db115f8f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79db115f8f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Rate of muons lower for the cascades-only portion of the event selection</a:t>
            </a:r>
            <a:br>
              <a:rPr lang="en"/>
            </a:br>
            <a:r>
              <a:rPr lang="en"/>
              <a:t>Most retained muons are low energy and misreconstructed as upgoing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79db115f8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79db115f8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79db115f8f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279db115f8f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79db115f8f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79db115f8f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79db115f8f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79db115f8f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advantage of this approach is that we accept neutrinos from all directions in the sky, and are sensitive to different neutrino flavours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79db115f8f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79db115f8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Neutral → pointing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Low cross section → not absorbed by intermediate matter </a:t>
            </a:r>
            <a:br>
              <a:rPr lang="en">
                <a:solidFill>
                  <a:schemeClr val="dk1"/>
                </a:solidFill>
              </a:rPr>
            </a:br>
            <a:br>
              <a:rPr lang="en">
                <a:solidFill>
                  <a:schemeClr val="dk1"/>
                </a:solidFill>
              </a:rPr>
            </a:br>
            <a:r>
              <a:rPr lang="en">
                <a:solidFill>
                  <a:schemeClr val="dk1"/>
                </a:solidFill>
              </a:rPr>
              <a:t>Maybe open with this and then go to cosmic rays?</a:t>
            </a:r>
            <a:br>
              <a:rPr lang="en">
                <a:solidFill>
                  <a:schemeClr val="dk1"/>
                </a:solidFill>
              </a:rPr>
            </a:b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9db115f8f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79db115f8f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79db115f8f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79db115f8f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79db115f8f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79db115f8f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Dust Layer: depths between 1970 m and 2100 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79db115f8f_0_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79db115f8f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79db115f8f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79db115f8f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7a19678b9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7a19678b9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79db115f8f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79db115f8f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For extragalactic scenarios, this gamma-ray emission is not directly observed because of strong absorption of photons by e +e − pair production in the extragalactic background light (EBL) and CMB. The leptons initiate electromagnetic showers of repeated inverse-Compton scattering and pair production in the CMB that eventually yield photons that contribute to the Fermi γ-ray observations in the GeV-TeV range </a:t>
            </a:r>
            <a:br>
              <a:rPr lang="en"/>
            </a:br>
            <a:endParaRPr/>
          </a:p>
          <a:p>
            <a:pPr indent="0" lvl="0" marL="0" rtl="0" algn="l">
              <a:spcBef>
                <a:spcPts val="0"/>
              </a:spcBef>
              <a:spcAft>
                <a:spcPts val="0"/>
              </a:spcAft>
              <a:buNone/>
            </a:pPr>
            <a:r>
              <a:rPr lang="en"/>
              <a:t> focus on mismatch in fluxes as we extend to 1 TeV in energy. HESE will technically surpass the calorimetric limit if you extrapolate but the numu analysis doesn’t and unfortunately doesn’t have sensitivity to lower energies. this is why mese is so important.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Calorimetric limit: UHE CR sources can be embedded in environments that act as “storage rooms” for cosmic rays with energies far below the</a:t>
            </a:r>
            <a:endParaRPr/>
          </a:p>
          <a:p>
            <a:pPr indent="0" lvl="0" marL="0" rtl="0" algn="l">
              <a:spcBef>
                <a:spcPts val="0"/>
              </a:spcBef>
              <a:spcAft>
                <a:spcPts val="0"/>
              </a:spcAft>
              <a:buClr>
                <a:schemeClr val="dk1"/>
              </a:buClr>
              <a:buSzPts val="1100"/>
              <a:buFont typeface="Arial"/>
              <a:buNone/>
            </a:pPr>
            <a:r>
              <a:rPr lang="en"/>
              <a:t>“ankle” (ECR  1EeV). This energy-dependent trapping can be achieved via cosmic ray diffusion in magnetic fields. While these cosmic rays are trapped, they can produce γ-rays and neutrinos via collisions with gas. If the conditions are right, this mechanism can be so efficient that the</a:t>
            </a:r>
            <a:endParaRPr/>
          </a:p>
          <a:p>
            <a:pPr indent="0" lvl="0" marL="0" rtl="0" algn="l">
              <a:spcBef>
                <a:spcPts val="0"/>
              </a:spcBef>
              <a:spcAft>
                <a:spcPts val="0"/>
              </a:spcAft>
              <a:buClr>
                <a:schemeClr val="dk1"/>
              </a:buClr>
              <a:buSzPts val="1100"/>
              <a:buFont typeface="Arial"/>
              <a:buNone/>
            </a:pPr>
            <a:r>
              <a:rPr lang="en"/>
              <a:t>total energy stored in low-energy cosmic rays is converted to that of γ-rays and neutrinos</a:t>
            </a:r>
            <a:br>
              <a:rPr lang="en"/>
            </a:br>
            <a:endParaRPr/>
          </a:p>
          <a:p>
            <a:pPr indent="0" lvl="0" marL="0" rtl="0" algn="l">
              <a:spcBef>
                <a:spcPts val="0"/>
              </a:spcBef>
              <a:spcAft>
                <a:spcPts val="0"/>
              </a:spcAft>
              <a:buNone/>
            </a:pPr>
            <a:r>
              <a:rPr lang="en"/>
              <a:t>The same cosmic ray model predicts the emission of cosmogenic neutrinos from the collision with cosmic background photons (GZK mechanism)</a:t>
            </a:r>
            <a:br>
              <a:rPr lang="en"/>
            </a:br>
            <a:br>
              <a:rPr lang="en"/>
            </a:br>
            <a:r>
              <a:rPr lang="en"/>
              <a:t>Talk about production mechanisms, see if this measurement has resulted in a model re-evaluation:</a:t>
            </a:r>
            <a:br>
              <a:rPr lang="en"/>
            </a:br>
            <a:r>
              <a:rPr lang="en" u="sng">
                <a:solidFill>
                  <a:schemeClr val="hlink"/>
                </a:solidFill>
                <a:hlinkClick r:id="rId2"/>
              </a:rPr>
              <a:t>https://arxiv.org/pdf/2007.12706.pdf</a:t>
            </a:r>
            <a:br>
              <a:rPr lang="en"/>
            </a:br>
            <a:r>
              <a:rPr lang="en"/>
              <a:t>Revisiting AGN as the Source of IceCube’s Diffuse Neutrino Flux </a:t>
            </a:r>
            <a:br>
              <a:rPr lang="en"/>
            </a:br>
            <a:br>
              <a:rPr lang="en"/>
            </a:br>
            <a:r>
              <a:rPr lang="en"/>
              <a:t>Waxmann, ahlers papers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two complementary measurements were performed, don’t say HESE and diffuse NuMu</a:t>
            </a:r>
            <a:br>
              <a:rPr lang="en"/>
            </a:br>
            <a:br>
              <a:rPr lang="en"/>
            </a:br>
            <a:r>
              <a:rPr lang="en"/>
              <a:t>Start with UHECRs, need to be accelerated. Similar energy density to gamma rays  and neutrinos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f37f410aa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f37f410aa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Rate of muons lower for the cascades-only portion of the event selection</a:t>
            </a:r>
            <a:br>
              <a:rPr lang="en"/>
            </a:br>
            <a:r>
              <a:rPr lang="en"/>
              <a:t>Most retained muons are low energy and misreconstructed as upgoing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f449586d32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f449586d32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 Argüelles, T. Katori, J. Salvado (Phys. Rev. Lett. 115, 161303)</a:t>
            </a:r>
            <a:br>
              <a:rPr lang="en"/>
            </a:br>
            <a:r>
              <a:rPr lang="en"/>
              <a:t>Oscillate between lepton flavors as they propagate macroscopic distances. This is due to the fact that the neutrino propagation eigenstates are not the eigenstates of the charged current weak interaction. In presence of a dense medium the decoherent scattering interactions are important [26], but in this paper we assume vacuum propagation</a:t>
            </a:r>
            <a:br>
              <a:rPr lang="en"/>
            </a:br>
            <a:endParaRPr/>
          </a:p>
          <a:p>
            <a:pPr indent="0" lvl="0" marL="0" rtl="0" algn="l">
              <a:spcBef>
                <a:spcPts val="0"/>
              </a:spcBef>
              <a:spcAft>
                <a:spcPts val="0"/>
              </a:spcAft>
              <a:buNone/>
            </a:pPr>
            <a:r>
              <a:rPr lang="en"/>
              <a:t>Possible applications for flavour studies, reasons for the band</a:t>
            </a:r>
            <a:br>
              <a:rPr lang="en"/>
            </a:br>
            <a:r>
              <a:rPr lang="en"/>
              <a:t>Conditions for each ratio:https://link.springer.com/article/10.1140/epjc/s10052-019-7018-7</a:t>
            </a:r>
            <a:br>
              <a:rPr lang="en"/>
            </a:b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f449586d3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f449586d3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Rate of muons lower for the cascades-only portion of the event selection</a:t>
            </a:r>
            <a:br>
              <a:rPr lang="en"/>
            </a:br>
            <a:r>
              <a:rPr lang="en"/>
              <a:t>Most retained muons are low energy and misreconstructed as upgoing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f37f410aa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f37f410aa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79db115f8f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79db115f8f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Size of circle is proportional to charge deposited</a:t>
            </a:r>
            <a:br>
              <a:rPr lang="en"/>
            </a:br>
            <a:r>
              <a:rPr lang="en"/>
              <a:t>SPEND MORE TIME</a:t>
            </a:r>
            <a:endParaRPr/>
          </a:p>
          <a:p>
            <a:pPr indent="0" lvl="0" marL="0" rtl="0" algn="l">
              <a:spcBef>
                <a:spcPts val="0"/>
              </a:spcBef>
              <a:spcAft>
                <a:spcPts val="0"/>
              </a:spcAft>
              <a:buNone/>
            </a:pPr>
            <a:r>
              <a:rPr lang="en"/>
              <a:t>You have different fonts here. Keep it the same —Aswathi</a:t>
            </a:r>
            <a:br>
              <a:rPr lang="en"/>
            </a:br>
            <a:r>
              <a:rPr lang="en"/>
              <a:t>Find out how energy resolutions are measured . Be specific about resolutions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Tracks:Due to the relatively long muon lifetime, cherenkov emission along the outgoing muon path shows up as a linear track</a:t>
            </a:r>
            <a:br>
              <a:rPr lang="en"/>
            </a:br>
            <a:r>
              <a:rPr lang="en"/>
              <a:t>Cascades: in a NC interaction the out-going products are a neutrino and a recoiling hadron. We don't see the daughter neutrino, and the hadronic recoil is what becomes the cascade, because hadronic products tend to feature short lifetimes and short interaction lengths. They also readily produce electrons in the shower, which don't decay but also have short interaction lengths</a:t>
            </a:r>
            <a:br>
              <a:rPr lang="en"/>
            </a:br>
            <a:br>
              <a:rPr lang="en"/>
            </a:br>
            <a:r>
              <a:rPr lang="en"/>
              <a:t>Double Cascades: Secondary signal from Tau decay product. A second cascade is resolvable starting at Tau energies of around 1 PeV, </a:t>
            </a:r>
            <a:r>
              <a:rPr lang="en" sz="1150">
                <a:solidFill>
                  <a:srgbClr val="1D1C1D"/>
                </a:solidFill>
                <a:highlight>
                  <a:srgbClr val="FFFFFF"/>
                </a:highlight>
              </a:rPr>
              <a:t>when the decay length is ~50m (comparable to 0.5*string spacing 125m). Depending on the Tau decay channel, other topologies such as a ‘lollipop’ (where tau decays to a muon) may also occur</a:t>
            </a:r>
            <a:br>
              <a:rPr lang="en"/>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9db115f8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79db115f8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9db115f8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79db115f8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79db115f8f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79db115f8f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Rate of muons lower for the cascades-only portion of the event selection</a:t>
            </a:r>
            <a:br>
              <a:rPr lang="en"/>
            </a:br>
            <a:r>
              <a:rPr lang="en"/>
              <a:t>Most retained muons are low energy and misreconstructed as upgoing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79db115f8f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79db115f8f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Rate of muons lower for the cascades-only portion of the event selection</a:t>
            </a:r>
            <a:br>
              <a:rPr lang="en"/>
            </a:br>
            <a:r>
              <a:rPr lang="en"/>
              <a:t>Most retained muons are low energy and misreconstructed as upgoing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f491f15b8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f491f15b8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g"/><Relationship Id="rId5" Type="http://schemas.openxmlformats.org/officeDocument/2006/relationships/image" Target="../media/image14.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45.png"/><Relationship Id="rId5" Type="http://schemas.openxmlformats.org/officeDocument/2006/relationships/image" Target="../media/image59.png"/><Relationship Id="rId6"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50.png"/><Relationship Id="rId5" Type="http://schemas.openxmlformats.org/officeDocument/2006/relationships/hyperlink" Target="https://dataverse.harvard.edu/file.xhtml?fileId=7314001&amp;version=2.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63.png"/></Relationships>
</file>

<file path=ppt/slides/_rels/slide26.xml.rels><?xml version="1.0" encoding="UTF-8" standalone="yes"?><Relationships xmlns="http://schemas.openxmlformats.org/package/2006/relationships"><Relationship Id="rId10"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43.jpg"/><Relationship Id="rId9"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32.jpg"/><Relationship Id="rId7" Type="http://schemas.openxmlformats.org/officeDocument/2006/relationships/image" Target="../media/image61.png"/><Relationship Id="rId8"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2.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9.png"/><Relationship Id="rId4" Type="http://schemas.openxmlformats.org/officeDocument/2006/relationships/image" Target="../media/image78.png"/><Relationship Id="rId5" Type="http://schemas.openxmlformats.org/officeDocument/2006/relationships/image" Target="../media/image67.png"/><Relationship Id="rId6" Type="http://schemas.openxmlformats.org/officeDocument/2006/relationships/image" Target="../media/image71.png"/><Relationship Id="rId7"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0.png"/><Relationship Id="rId4" Type="http://schemas.openxmlformats.org/officeDocument/2006/relationships/image" Target="../media/image76.png"/><Relationship Id="rId5" Type="http://schemas.openxmlformats.org/officeDocument/2006/relationships/image" Target="../media/image72.png"/></Relationships>
</file>

<file path=ppt/slides/_rels/slide4.xml.rels><?xml version="1.0" encoding="UTF-8" standalone="yes"?><Relationships xmlns="http://schemas.openxmlformats.org/package/2006/relationships"><Relationship Id="rId20" Type="http://schemas.openxmlformats.org/officeDocument/2006/relationships/hyperlink" Target="https://doi.org/10.1016/j.nima.2023.168440" TargetMode="External"/><Relationship Id="rId11" Type="http://schemas.openxmlformats.org/officeDocument/2006/relationships/image" Target="../media/image18.png"/><Relationship Id="rId10" Type="http://schemas.openxmlformats.org/officeDocument/2006/relationships/image" Target="../media/image4.png"/><Relationship Id="rId13" Type="http://schemas.openxmlformats.org/officeDocument/2006/relationships/image" Target="../media/image7.png"/><Relationship Id="rId12"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1.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20.png"/><Relationship Id="rId16" Type="http://schemas.openxmlformats.org/officeDocument/2006/relationships/image" Target="../media/image22.png"/><Relationship Id="rId5" Type="http://schemas.openxmlformats.org/officeDocument/2006/relationships/image" Target="../media/image13.png"/><Relationship Id="rId19" Type="http://schemas.openxmlformats.org/officeDocument/2006/relationships/image" Target="../media/image24.png"/><Relationship Id="rId6" Type="http://schemas.openxmlformats.org/officeDocument/2006/relationships/image" Target="../media/image2.png"/><Relationship Id="rId18" Type="http://schemas.openxmlformats.org/officeDocument/2006/relationships/image" Target="../media/image19.png"/><Relationship Id="rId7" Type="http://schemas.openxmlformats.org/officeDocument/2006/relationships/image" Target="../media/image15.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4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4.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219199" y="3467529"/>
            <a:ext cx="1613100" cy="1622421"/>
          </a:xfrm>
          <a:prstGeom prst="rect">
            <a:avLst/>
          </a:prstGeom>
          <a:noFill/>
          <a:ln>
            <a:noFill/>
          </a:ln>
        </p:spPr>
      </p:pic>
      <p:pic>
        <p:nvPicPr>
          <p:cNvPr id="55" name="Google Shape;55;p13"/>
          <p:cNvPicPr preferRelativeResize="0"/>
          <p:nvPr/>
        </p:nvPicPr>
        <p:blipFill rotWithShape="1">
          <a:blip r:embed="rId4">
            <a:alphaModFix/>
          </a:blip>
          <a:srcRect b="21477" l="0" r="0" t="10514"/>
          <a:stretch/>
        </p:blipFill>
        <p:spPr>
          <a:xfrm>
            <a:off x="0" y="0"/>
            <a:ext cx="3204279" cy="1224150"/>
          </a:xfrm>
          <a:prstGeom prst="rect">
            <a:avLst/>
          </a:prstGeom>
          <a:noFill/>
          <a:ln>
            <a:noFill/>
          </a:ln>
        </p:spPr>
      </p:pic>
      <p:sp>
        <p:nvSpPr>
          <p:cNvPr id="56" name="Google Shape;56;p13"/>
          <p:cNvSpPr txBox="1"/>
          <p:nvPr>
            <p:ph type="ctrTitle"/>
          </p:nvPr>
        </p:nvSpPr>
        <p:spPr>
          <a:xfrm>
            <a:off x="352350" y="1552038"/>
            <a:ext cx="8439300" cy="1336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80"/>
              <a:t>Characterization of the Diffuse Astrophysical Neutrino Spectrum with IceCube All-Flavor Starting Events</a:t>
            </a:r>
            <a:endParaRPr sz="2880"/>
          </a:p>
        </p:txBody>
      </p:sp>
      <p:sp>
        <p:nvSpPr>
          <p:cNvPr id="57" name="Google Shape;57;p13"/>
          <p:cNvSpPr txBox="1"/>
          <p:nvPr>
            <p:ph idx="1" type="subTitle"/>
          </p:nvPr>
        </p:nvSpPr>
        <p:spPr>
          <a:xfrm>
            <a:off x="1924800" y="3720575"/>
            <a:ext cx="5294400" cy="1336200"/>
          </a:xfrm>
          <a:prstGeom prst="rect">
            <a:avLst/>
          </a:prstGeom>
        </p:spPr>
        <p:txBody>
          <a:bodyPr anchorCtr="0" anchor="t" bIns="91425" lIns="91425" spcFirstLastPara="1" rIns="91425" wrap="square" tIns="91425">
            <a:normAutofit fontScale="92500"/>
          </a:bodyPr>
          <a:lstStyle/>
          <a:p>
            <a:pPr indent="0" lvl="0" marL="0" rtl="0" algn="ctr">
              <a:lnSpc>
                <a:spcPct val="150000"/>
              </a:lnSpc>
              <a:spcBef>
                <a:spcPts val="0"/>
              </a:spcBef>
              <a:spcAft>
                <a:spcPts val="0"/>
              </a:spcAft>
              <a:buNone/>
            </a:pPr>
            <a:r>
              <a:rPr lang="en" sz="2400" u="sng"/>
              <a:t>Vedant Basu</a:t>
            </a:r>
            <a:r>
              <a:rPr lang="en" sz="2400"/>
              <a:t> and Aswathi Balagopal V.</a:t>
            </a:r>
            <a:br>
              <a:rPr lang="en" sz="2400"/>
            </a:br>
            <a:r>
              <a:rPr lang="en" sz="2400"/>
              <a:t>On behalf of the IceCube Collaboration</a:t>
            </a:r>
            <a:endParaRPr sz="2400"/>
          </a:p>
        </p:txBody>
      </p:sp>
      <p:sp>
        <p:nvSpPr>
          <p:cNvPr id="58" name="Google Shape;58;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9" name="Google Shape;59;p13"/>
          <p:cNvSpPr txBox="1"/>
          <p:nvPr/>
        </p:nvSpPr>
        <p:spPr>
          <a:xfrm>
            <a:off x="2335950" y="2919663"/>
            <a:ext cx="44721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900"/>
              <a:t>TeV Particle Astrophysics</a:t>
            </a:r>
            <a:br>
              <a:rPr lang="en" sz="1900"/>
            </a:br>
            <a:r>
              <a:rPr lang="en" sz="1900"/>
              <a:t>Chicago 2024</a:t>
            </a:r>
            <a:endParaRPr sz="1900"/>
          </a:p>
        </p:txBody>
      </p:sp>
      <p:pic>
        <p:nvPicPr>
          <p:cNvPr id="60" name="Google Shape;60;p13"/>
          <p:cNvPicPr preferRelativeResize="0"/>
          <p:nvPr/>
        </p:nvPicPr>
        <p:blipFill>
          <a:blip r:embed="rId5">
            <a:alphaModFix/>
          </a:blip>
          <a:stretch>
            <a:fillRect/>
          </a:stretch>
        </p:blipFill>
        <p:spPr>
          <a:xfrm>
            <a:off x="5043750" y="162100"/>
            <a:ext cx="3901624" cy="1140275"/>
          </a:xfrm>
          <a:prstGeom prst="rect">
            <a:avLst/>
          </a:prstGeom>
          <a:noFill/>
          <a:ln>
            <a:noFill/>
          </a:ln>
        </p:spPr>
      </p:pic>
      <p:pic>
        <p:nvPicPr>
          <p:cNvPr id="61" name="Google Shape;61;p13"/>
          <p:cNvPicPr preferRelativeResize="0"/>
          <p:nvPr/>
        </p:nvPicPr>
        <p:blipFill>
          <a:blip r:embed="rId6">
            <a:alphaModFix/>
          </a:blip>
          <a:stretch>
            <a:fillRect/>
          </a:stretch>
        </p:blipFill>
        <p:spPr>
          <a:xfrm>
            <a:off x="241113" y="3500685"/>
            <a:ext cx="1173525" cy="155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2"/>
          <p:cNvPicPr preferRelativeResize="0"/>
          <p:nvPr/>
        </p:nvPicPr>
        <p:blipFill>
          <a:blip r:embed="rId3">
            <a:alphaModFix/>
          </a:blip>
          <a:stretch>
            <a:fillRect/>
          </a:stretch>
        </p:blipFill>
        <p:spPr>
          <a:xfrm>
            <a:off x="4572000" y="967174"/>
            <a:ext cx="4489200" cy="4089650"/>
          </a:xfrm>
          <a:prstGeom prst="rect">
            <a:avLst/>
          </a:prstGeom>
          <a:noFill/>
          <a:ln>
            <a:noFill/>
          </a:ln>
        </p:spPr>
      </p:pic>
      <p:sp>
        <p:nvSpPr>
          <p:cNvPr id="185" name="Google Shape;185;p2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Observed neutrino spectrum</a:t>
            </a:r>
            <a:br>
              <a:rPr lang="en"/>
            </a:br>
            <a:endParaRPr sz="2022"/>
          </a:p>
        </p:txBody>
      </p:sp>
      <p:sp>
        <p:nvSpPr>
          <p:cNvPr id="186" name="Google Shape;18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7" name="Google Shape;187;p22"/>
          <p:cNvSpPr txBox="1"/>
          <p:nvPr/>
        </p:nvSpPr>
        <p:spPr>
          <a:xfrm>
            <a:off x="0" y="411075"/>
            <a:ext cx="9061200" cy="735600"/>
          </a:xfrm>
          <a:prstGeom prst="rect">
            <a:avLst/>
          </a:prstGeom>
          <a:noFill/>
          <a:ln>
            <a:noFill/>
          </a:ln>
        </p:spPr>
        <p:txBody>
          <a:bodyPr anchorCtr="0" anchor="t" bIns="91425" lIns="91425" spcFirstLastPara="1" rIns="91425" wrap="square" tIns="91425">
            <a:spAutoFit/>
          </a:bodyPr>
          <a:lstStyle/>
          <a:p>
            <a:pPr indent="0" lvl="0" marL="457200" rtl="0" algn="l">
              <a:lnSpc>
                <a:spcPct val="80000"/>
              </a:lnSpc>
              <a:spcBef>
                <a:spcPts val="0"/>
              </a:spcBef>
              <a:spcAft>
                <a:spcPts val="0"/>
              </a:spcAft>
              <a:buNone/>
            </a:pPr>
            <a:r>
              <a:rPr lang="en" sz="1800">
                <a:solidFill>
                  <a:schemeClr val="dk2"/>
                </a:solidFill>
              </a:rPr>
              <a:t>Best fit model: </a:t>
            </a:r>
            <a:r>
              <a:rPr lang="en" sz="1800">
                <a:solidFill>
                  <a:schemeClr val="dk2"/>
                </a:solidFill>
              </a:rPr>
              <a:t>Broken Power Law, followed by SPL+ Bump and then LogParabola. We reject SPL with respect to BPL with 4.7σ with MESE </a:t>
            </a:r>
            <a:endParaRPr sz="1800">
              <a:solidFill>
                <a:schemeClr val="dk2"/>
              </a:solidFill>
            </a:endParaRPr>
          </a:p>
          <a:p>
            <a:pPr indent="0" lvl="0" marL="457200" rtl="0" algn="l">
              <a:lnSpc>
                <a:spcPct val="50000"/>
              </a:lnSpc>
              <a:spcBef>
                <a:spcPts val="0"/>
              </a:spcBef>
              <a:spcAft>
                <a:spcPts val="0"/>
              </a:spcAft>
              <a:buNone/>
            </a:pPr>
            <a:r>
              <a:t/>
            </a:r>
            <a:endParaRPr>
              <a:solidFill>
                <a:schemeClr val="dk2"/>
              </a:solidFill>
            </a:endParaRPr>
          </a:p>
        </p:txBody>
      </p:sp>
      <p:pic>
        <p:nvPicPr>
          <p:cNvPr id="188" name="Google Shape;188;p22"/>
          <p:cNvPicPr preferRelativeResize="0"/>
          <p:nvPr/>
        </p:nvPicPr>
        <p:blipFill>
          <a:blip r:embed="rId4">
            <a:alphaModFix/>
          </a:blip>
          <a:stretch>
            <a:fillRect/>
          </a:stretch>
        </p:blipFill>
        <p:spPr>
          <a:xfrm>
            <a:off x="82802" y="960650"/>
            <a:ext cx="4489200" cy="4102699"/>
          </a:xfrm>
          <a:prstGeom prst="rect">
            <a:avLst/>
          </a:prstGeom>
          <a:noFill/>
          <a:ln>
            <a:noFill/>
          </a:ln>
        </p:spPr>
      </p:pic>
      <p:pic>
        <p:nvPicPr>
          <p:cNvPr id="189" name="Google Shape;189;p22"/>
          <p:cNvPicPr preferRelativeResize="0"/>
          <p:nvPr/>
        </p:nvPicPr>
        <p:blipFill>
          <a:blip r:embed="rId5">
            <a:alphaModFix/>
          </a:blip>
          <a:stretch>
            <a:fillRect/>
          </a:stretch>
        </p:blipFill>
        <p:spPr>
          <a:xfrm>
            <a:off x="82801" y="967159"/>
            <a:ext cx="4489200" cy="4089679"/>
          </a:xfrm>
          <a:prstGeom prst="rect">
            <a:avLst/>
          </a:prstGeom>
          <a:noFill/>
          <a:ln>
            <a:noFill/>
          </a:ln>
        </p:spPr>
      </p:pic>
      <p:pic>
        <p:nvPicPr>
          <p:cNvPr id="190" name="Google Shape;190;p22"/>
          <p:cNvPicPr preferRelativeResize="0"/>
          <p:nvPr/>
        </p:nvPicPr>
        <p:blipFill rotWithShape="1">
          <a:blip r:embed="rId5">
            <a:alphaModFix/>
          </a:blip>
          <a:srcRect b="64491" l="51913" r="0" t="29398"/>
          <a:stretch/>
        </p:blipFill>
        <p:spPr>
          <a:xfrm>
            <a:off x="2413350" y="2127252"/>
            <a:ext cx="2158650" cy="2498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3"/>
          <p:cNvSpPr txBox="1"/>
          <p:nvPr>
            <p:ph type="title"/>
          </p:nvPr>
        </p:nvSpPr>
        <p:spPr>
          <a:xfrm>
            <a:off x="86675" y="56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Data-MC comparison</a:t>
            </a:r>
            <a:endParaRPr/>
          </a:p>
        </p:txBody>
      </p:sp>
      <p:pic>
        <p:nvPicPr>
          <p:cNvPr id="196" name="Google Shape;196;p23"/>
          <p:cNvPicPr preferRelativeResize="0"/>
          <p:nvPr/>
        </p:nvPicPr>
        <p:blipFill>
          <a:blip r:embed="rId3">
            <a:alphaModFix/>
          </a:blip>
          <a:stretch>
            <a:fillRect/>
          </a:stretch>
        </p:blipFill>
        <p:spPr>
          <a:xfrm>
            <a:off x="3794950" y="626250"/>
            <a:ext cx="2306188" cy="2184502"/>
          </a:xfrm>
          <a:prstGeom prst="rect">
            <a:avLst/>
          </a:prstGeom>
          <a:noFill/>
          <a:ln>
            <a:noFill/>
          </a:ln>
        </p:spPr>
      </p:pic>
      <p:pic>
        <p:nvPicPr>
          <p:cNvPr id="197" name="Google Shape;197;p23"/>
          <p:cNvPicPr preferRelativeResize="0"/>
          <p:nvPr/>
        </p:nvPicPr>
        <p:blipFill>
          <a:blip r:embed="rId4">
            <a:alphaModFix/>
          </a:blip>
          <a:stretch>
            <a:fillRect/>
          </a:stretch>
        </p:blipFill>
        <p:spPr>
          <a:xfrm>
            <a:off x="6306950" y="629053"/>
            <a:ext cx="2300325" cy="2178934"/>
          </a:xfrm>
          <a:prstGeom prst="rect">
            <a:avLst/>
          </a:prstGeom>
          <a:noFill/>
          <a:ln>
            <a:noFill/>
          </a:ln>
        </p:spPr>
      </p:pic>
      <p:sp>
        <p:nvSpPr>
          <p:cNvPr id="198" name="Google Shape;19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23"/>
          <p:cNvPicPr preferRelativeResize="0"/>
          <p:nvPr/>
        </p:nvPicPr>
        <p:blipFill>
          <a:blip r:embed="rId5">
            <a:alphaModFix/>
          </a:blip>
          <a:stretch>
            <a:fillRect/>
          </a:stretch>
        </p:blipFill>
        <p:spPr>
          <a:xfrm>
            <a:off x="3794950" y="2866750"/>
            <a:ext cx="2306202" cy="2190080"/>
          </a:xfrm>
          <a:prstGeom prst="rect">
            <a:avLst/>
          </a:prstGeom>
          <a:noFill/>
          <a:ln>
            <a:noFill/>
          </a:ln>
        </p:spPr>
      </p:pic>
      <p:pic>
        <p:nvPicPr>
          <p:cNvPr id="200" name="Google Shape;200;p23"/>
          <p:cNvPicPr preferRelativeResize="0"/>
          <p:nvPr/>
        </p:nvPicPr>
        <p:blipFill>
          <a:blip r:embed="rId6">
            <a:alphaModFix/>
          </a:blip>
          <a:stretch>
            <a:fillRect/>
          </a:stretch>
        </p:blipFill>
        <p:spPr>
          <a:xfrm>
            <a:off x="6306942" y="2869538"/>
            <a:ext cx="2300343" cy="2184507"/>
          </a:xfrm>
          <a:prstGeom prst="rect">
            <a:avLst/>
          </a:prstGeom>
          <a:noFill/>
          <a:ln>
            <a:noFill/>
          </a:ln>
        </p:spPr>
      </p:pic>
      <p:graphicFrame>
        <p:nvGraphicFramePr>
          <p:cNvPr id="201" name="Google Shape;201;p23"/>
          <p:cNvGraphicFramePr/>
          <p:nvPr/>
        </p:nvGraphicFramePr>
        <p:xfrm>
          <a:off x="86675" y="1462058"/>
          <a:ext cx="3000000" cy="3000000"/>
        </p:xfrm>
        <a:graphic>
          <a:graphicData uri="http://schemas.openxmlformats.org/drawingml/2006/table">
            <a:tbl>
              <a:tblPr>
                <a:noFill/>
                <a:tableStyleId>{39BEC436-5391-45DD-96CA-BD0CCAAC8174}</a:tableStyleId>
              </a:tblPr>
              <a:tblGrid>
                <a:gridCol w="1296325"/>
                <a:gridCol w="1103075"/>
                <a:gridCol w="1103075"/>
              </a:tblGrid>
              <a:tr h="995150">
                <a:tc>
                  <a:txBody>
                    <a:bodyPr/>
                    <a:lstStyle/>
                    <a:p>
                      <a:pPr indent="0" lvl="0" marL="0" rtl="0" algn="l">
                        <a:spcBef>
                          <a:spcPts val="0"/>
                        </a:spcBef>
                        <a:spcAft>
                          <a:spcPts val="0"/>
                        </a:spcAft>
                        <a:buNone/>
                      </a:pPr>
                      <a:r>
                        <a:rPr lang="en" sz="1700"/>
                        <a:t>Event Counts (11.4 yr</a:t>
                      </a:r>
                      <a:r>
                        <a:rPr lang="en" sz="1700">
                          <a:solidFill>
                            <a:srgbClr val="000000"/>
                          </a:solidFill>
                        </a:rPr>
                        <a:t>)</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Expected</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Data</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9050">
                <a:tc>
                  <a:txBody>
                    <a:bodyPr/>
                    <a:lstStyle/>
                    <a:p>
                      <a:pPr indent="0" lvl="0" marL="0" rtl="0" algn="l">
                        <a:spcBef>
                          <a:spcPts val="0"/>
                        </a:spcBef>
                        <a:spcAft>
                          <a:spcPts val="0"/>
                        </a:spcAft>
                        <a:buNone/>
                      </a:pPr>
                      <a:r>
                        <a:rPr lang="en" sz="1700"/>
                        <a:t>Cascades</a:t>
                      </a:r>
                      <a:endParaRPr baseline="30000"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4947.7</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4949</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9050">
                <a:tc>
                  <a:txBody>
                    <a:bodyPr/>
                    <a:lstStyle/>
                    <a:p>
                      <a:pPr indent="0" lvl="0" marL="0" rtl="0" algn="l">
                        <a:spcBef>
                          <a:spcPts val="0"/>
                        </a:spcBef>
                        <a:spcAft>
                          <a:spcPts val="0"/>
                        </a:spcAft>
                        <a:buNone/>
                      </a:pPr>
                      <a:r>
                        <a:rPr lang="en" sz="1700"/>
                        <a:t>Tracks</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4859.9</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4908</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9050">
                <a:tc>
                  <a:txBody>
                    <a:bodyPr/>
                    <a:lstStyle/>
                    <a:p>
                      <a:pPr indent="0" lvl="0" marL="0" rtl="0" algn="l">
                        <a:spcBef>
                          <a:spcPts val="0"/>
                        </a:spcBef>
                        <a:spcAft>
                          <a:spcPts val="0"/>
                        </a:spcAft>
                        <a:buNone/>
                      </a:pPr>
                      <a:r>
                        <a:rPr lang="en" sz="1700"/>
                        <a:t>Total</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9807.6</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9857</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207" name="Google Shape;207;p24"/>
          <p:cNvSpPr txBox="1"/>
          <p:nvPr>
            <p:ph idx="1" type="body"/>
          </p:nvPr>
        </p:nvSpPr>
        <p:spPr>
          <a:xfrm>
            <a:off x="311700" y="644650"/>
            <a:ext cx="8520600" cy="4018800"/>
          </a:xfrm>
          <a:prstGeom prst="rect">
            <a:avLst/>
          </a:prstGeom>
        </p:spPr>
        <p:txBody>
          <a:bodyPr anchorCtr="0" anchor="t" bIns="91425" lIns="91425" spcFirstLastPara="1" rIns="91425" wrap="square" tIns="91425">
            <a:noAutofit/>
          </a:bodyPr>
          <a:lstStyle/>
          <a:p>
            <a:pPr indent="-357346" lvl="0" marL="457200" rtl="0" algn="l">
              <a:lnSpc>
                <a:spcPct val="95000"/>
              </a:lnSpc>
              <a:spcBef>
                <a:spcPts val="0"/>
              </a:spcBef>
              <a:spcAft>
                <a:spcPts val="0"/>
              </a:spcAft>
              <a:buSzPts val="2028"/>
              <a:buChar char="●"/>
            </a:pPr>
            <a:r>
              <a:rPr lang="en" sz="2027"/>
              <a:t>The Medium Energy Starting Event (MESE) event selection</a:t>
            </a:r>
            <a:br>
              <a:rPr lang="en" sz="2027"/>
            </a:br>
            <a:endParaRPr sz="2027"/>
          </a:p>
          <a:p>
            <a:pPr indent="-357346" lvl="0" marL="457200" rtl="0" algn="l">
              <a:lnSpc>
                <a:spcPct val="95000"/>
              </a:lnSpc>
              <a:spcBef>
                <a:spcPts val="0"/>
              </a:spcBef>
              <a:spcAft>
                <a:spcPts val="0"/>
              </a:spcAft>
              <a:buSzPts val="2028"/>
              <a:buChar char="●"/>
            </a:pPr>
            <a:r>
              <a:rPr lang="en" sz="2027"/>
              <a:t>Measurement of the Diffuse Astrophysical Neutrino Flux</a:t>
            </a:r>
            <a:br>
              <a:rPr lang="en" sz="2027"/>
            </a:br>
            <a:endParaRPr sz="2027"/>
          </a:p>
          <a:p>
            <a:pPr indent="-357346" lvl="0" marL="457200" rtl="0" algn="l">
              <a:lnSpc>
                <a:spcPct val="95000"/>
              </a:lnSpc>
              <a:spcBef>
                <a:spcPts val="0"/>
              </a:spcBef>
              <a:spcAft>
                <a:spcPts val="0"/>
              </a:spcAft>
              <a:buSzPts val="2028"/>
              <a:buChar char="●"/>
            </a:pPr>
            <a:r>
              <a:rPr b="1" lang="en" sz="2027"/>
              <a:t>Measurement of the Astrophysical Neutrino Flavor Composition</a:t>
            </a:r>
            <a:br>
              <a:rPr b="1" lang="en" sz="2027"/>
            </a:br>
            <a:endParaRPr b="1" sz="2027"/>
          </a:p>
          <a:p>
            <a:pPr indent="-357346" lvl="0" marL="457200" rtl="0" algn="l">
              <a:lnSpc>
                <a:spcPct val="95000"/>
              </a:lnSpc>
              <a:spcBef>
                <a:spcPts val="0"/>
              </a:spcBef>
              <a:spcAft>
                <a:spcPts val="0"/>
              </a:spcAft>
              <a:buSzPts val="2028"/>
              <a:buChar char="●"/>
            </a:pPr>
            <a:r>
              <a:rPr lang="en" sz="2027"/>
              <a:t>IC190331:The Highest Energy IceCube Event</a:t>
            </a:r>
            <a:br>
              <a:rPr lang="en" sz="2027"/>
            </a:br>
            <a:endParaRPr sz="2027"/>
          </a:p>
          <a:p>
            <a:pPr indent="-357346" lvl="0" marL="457200" rtl="0" algn="l">
              <a:lnSpc>
                <a:spcPct val="95000"/>
              </a:lnSpc>
              <a:spcBef>
                <a:spcPts val="0"/>
              </a:spcBef>
              <a:spcAft>
                <a:spcPts val="0"/>
              </a:spcAft>
              <a:buSzPts val="2028"/>
              <a:buChar char="●"/>
            </a:pPr>
            <a:r>
              <a:rPr lang="en" sz="2027"/>
              <a:t>Summary</a:t>
            </a:r>
            <a:endParaRPr sz="2027"/>
          </a:p>
        </p:txBody>
      </p:sp>
      <p:sp>
        <p:nvSpPr>
          <p:cNvPr id="208" name="Google Shape;20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5"/>
          <p:cNvSpPr txBox="1"/>
          <p:nvPr>
            <p:ph type="title"/>
          </p:nvPr>
        </p:nvSpPr>
        <p:spPr>
          <a:xfrm>
            <a:off x="831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Tau neutrino identification</a:t>
            </a:r>
            <a:endParaRPr/>
          </a:p>
        </p:txBody>
      </p:sp>
      <p:pic>
        <p:nvPicPr>
          <p:cNvPr id="214" name="Google Shape;214;p25"/>
          <p:cNvPicPr preferRelativeResize="0"/>
          <p:nvPr/>
        </p:nvPicPr>
        <p:blipFill>
          <a:blip r:embed="rId3">
            <a:alphaModFix/>
          </a:blip>
          <a:stretch>
            <a:fillRect/>
          </a:stretch>
        </p:blipFill>
        <p:spPr>
          <a:xfrm>
            <a:off x="4969675" y="1610650"/>
            <a:ext cx="3929375" cy="2477075"/>
          </a:xfrm>
          <a:prstGeom prst="rect">
            <a:avLst/>
          </a:prstGeom>
          <a:noFill/>
          <a:ln>
            <a:noFill/>
          </a:ln>
        </p:spPr>
      </p:pic>
      <p:sp>
        <p:nvSpPr>
          <p:cNvPr id="215" name="Google Shape;215;p25"/>
          <p:cNvSpPr txBox="1"/>
          <p:nvPr/>
        </p:nvSpPr>
        <p:spPr>
          <a:xfrm>
            <a:off x="235175" y="622075"/>
            <a:ext cx="7427100" cy="5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Selection </a:t>
            </a:r>
            <a:r>
              <a:rPr lang="en" sz="1800">
                <a:solidFill>
                  <a:schemeClr val="dk2"/>
                </a:solidFill>
              </a:rPr>
              <a:t>strategy</a:t>
            </a:r>
            <a:r>
              <a:rPr lang="en" sz="1800">
                <a:solidFill>
                  <a:schemeClr val="dk2"/>
                </a:solidFill>
              </a:rPr>
              <a:t> focused on double-cascade identification</a:t>
            </a:r>
            <a:endParaRPr sz="1800">
              <a:solidFill>
                <a:schemeClr val="dk2"/>
              </a:solidFill>
            </a:endParaRPr>
          </a:p>
        </p:txBody>
      </p:sp>
      <p:sp>
        <p:nvSpPr>
          <p:cNvPr id="216" name="Google Shape;216;p25"/>
          <p:cNvSpPr txBox="1"/>
          <p:nvPr/>
        </p:nvSpPr>
        <p:spPr>
          <a:xfrm>
            <a:off x="0" y="1312425"/>
            <a:ext cx="4896900" cy="3641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Perform likelihood-based reconstruction</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Additional cuts to select double cascades based on reconstructed energy in both cascades and their relative magnitudes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Retain events that pass the cuts with tau-decay length &gt; 10 m and energy &gt; 30 TeV as double cascades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Remaining events are cascades or tracks (based on a DNN)</a:t>
            </a:r>
            <a:endParaRPr sz="1800">
              <a:solidFill>
                <a:schemeClr val="dk2"/>
              </a:solidFill>
            </a:endParaRPr>
          </a:p>
        </p:txBody>
      </p:sp>
      <p:sp>
        <p:nvSpPr>
          <p:cNvPr id="217" name="Google Shape;21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6"/>
          <p:cNvSpPr txBox="1"/>
          <p:nvPr>
            <p:ph type="title"/>
          </p:nvPr>
        </p:nvSpPr>
        <p:spPr>
          <a:xfrm>
            <a:off x="3117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Measurement of the flavor ratio</a:t>
            </a:r>
            <a:endParaRPr/>
          </a:p>
        </p:txBody>
      </p:sp>
      <p:pic>
        <p:nvPicPr>
          <p:cNvPr id="223" name="Google Shape;223;p26"/>
          <p:cNvPicPr preferRelativeResize="0"/>
          <p:nvPr/>
        </p:nvPicPr>
        <p:blipFill>
          <a:blip r:embed="rId3">
            <a:alphaModFix/>
          </a:blip>
          <a:stretch>
            <a:fillRect/>
          </a:stretch>
        </p:blipFill>
        <p:spPr>
          <a:xfrm>
            <a:off x="609600" y="1486225"/>
            <a:ext cx="3352476" cy="3352476"/>
          </a:xfrm>
          <a:prstGeom prst="rect">
            <a:avLst/>
          </a:prstGeom>
          <a:noFill/>
          <a:ln>
            <a:noFill/>
          </a:ln>
        </p:spPr>
      </p:pic>
      <p:pic>
        <p:nvPicPr>
          <p:cNvPr id="224" name="Google Shape;224;p26"/>
          <p:cNvPicPr preferRelativeResize="0"/>
          <p:nvPr/>
        </p:nvPicPr>
        <p:blipFill>
          <a:blip r:embed="rId4">
            <a:alphaModFix/>
          </a:blip>
          <a:stretch>
            <a:fillRect/>
          </a:stretch>
        </p:blipFill>
        <p:spPr>
          <a:xfrm>
            <a:off x="5158350" y="1411050"/>
            <a:ext cx="3504201" cy="3504201"/>
          </a:xfrm>
          <a:prstGeom prst="rect">
            <a:avLst/>
          </a:prstGeom>
          <a:noFill/>
          <a:ln>
            <a:noFill/>
          </a:ln>
        </p:spPr>
      </p:pic>
      <p:sp>
        <p:nvSpPr>
          <p:cNvPr id="225" name="Google Shape;225;p26"/>
          <p:cNvSpPr txBox="1"/>
          <p:nvPr/>
        </p:nvSpPr>
        <p:spPr>
          <a:xfrm>
            <a:off x="311050" y="622075"/>
            <a:ext cx="8678700" cy="697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BPL assumed as the flux model for the measurement of the flavor ratio</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IceCube obtains a closed 1σ contour for the first time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𝜈</a:t>
            </a:r>
            <a:r>
              <a:rPr baseline="-25000" lang="en" sz="1800">
                <a:solidFill>
                  <a:schemeClr val="dk2"/>
                </a:solidFill>
              </a:rPr>
              <a:t>e</a:t>
            </a:r>
            <a:r>
              <a:rPr lang="en" sz="1800">
                <a:solidFill>
                  <a:schemeClr val="dk2"/>
                </a:solidFill>
              </a:rPr>
              <a:t>-only at source (neutron decay) excluded with 94.8% CL</a:t>
            </a:r>
            <a:endParaRPr sz="1800">
              <a:solidFill>
                <a:schemeClr val="dk2"/>
              </a:solidFill>
            </a:endParaRPr>
          </a:p>
        </p:txBody>
      </p:sp>
      <p:sp>
        <p:nvSpPr>
          <p:cNvPr id="226" name="Google Shape;226;p26"/>
          <p:cNvSpPr txBox="1"/>
          <p:nvPr/>
        </p:nvSpPr>
        <p:spPr>
          <a:xfrm>
            <a:off x="5500050" y="4589375"/>
            <a:ext cx="3162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Comparison of MESE results with previous IC results</a:t>
            </a:r>
            <a:endParaRPr sz="1200">
              <a:solidFill>
                <a:schemeClr val="dk2"/>
              </a:solidFill>
            </a:endParaRPr>
          </a:p>
        </p:txBody>
      </p:sp>
      <p:sp>
        <p:nvSpPr>
          <p:cNvPr id="227" name="Google Shape;22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233" name="Google Shape;233;p27"/>
          <p:cNvSpPr txBox="1"/>
          <p:nvPr>
            <p:ph idx="1" type="body"/>
          </p:nvPr>
        </p:nvSpPr>
        <p:spPr>
          <a:xfrm>
            <a:off x="311700" y="644650"/>
            <a:ext cx="8520600" cy="4018800"/>
          </a:xfrm>
          <a:prstGeom prst="rect">
            <a:avLst/>
          </a:prstGeom>
        </p:spPr>
        <p:txBody>
          <a:bodyPr anchorCtr="0" anchor="t" bIns="91425" lIns="91425" spcFirstLastPara="1" rIns="91425" wrap="square" tIns="91425">
            <a:noAutofit/>
          </a:bodyPr>
          <a:lstStyle/>
          <a:p>
            <a:pPr indent="-357346" lvl="0" marL="457200" rtl="0" algn="l">
              <a:lnSpc>
                <a:spcPct val="95000"/>
              </a:lnSpc>
              <a:spcBef>
                <a:spcPts val="0"/>
              </a:spcBef>
              <a:spcAft>
                <a:spcPts val="0"/>
              </a:spcAft>
              <a:buSzPts val="2028"/>
              <a:buChar char="●"/>
            </a:pPr>
            <a:r>
              <a:rPr lang="en" sz="2027"/>
              <a:t>The Medium Energy Starting Event (MESE) event selection</a:t>
            </a:r>
            <a:br>
              <a:rPr lang="en" sz="2027"/>
            </a:br>
            <a:endParaRPr sz="2027"/>
          </a:p>
          <a:p>
            <a:pPr indent="-357346" lvl="0" marL="457200" rtl="0" algn="l">
              <a:lnSpc>
                <a:spcPct val="95000"/>
              </a:lnSpc>
              <a:spcBef>
                <a:spcPts val="0"/>
              </a:spcBef>
              <a:spcAft>
                <a:spcPts val="0"/>
              </a:spcAft>
              <a:buSzPts val="2028"/>
              <a:buChar char="●"/>
            </a:pPr>
            <a:r>
              <a:rPr lang="en" sz="2027"/>
              <a:t>Measurement of the Diffuse Astrophysical Neutrino Flux</a:t>
            </a:r>
            <a:br>
              <a:rPr lang="en" sz="2027"/>
            </a:br>
            <a:endParaRPr sz="2027"/>
          </a:p>
          <a:p>
            <a:pPr indent="-357346" lvl="0" marL="457200" rtl="0" algn="l">
              <a:lnSpc>
                <a:spcPct val="95000"/>
              </a:lnSpc>
              <a:spcBef>
                <a:spcPts val="0"/>
              </a:spcBef>
              <a:spcAft>
                <a:spcPts val="0"/>
              </a:spcAft>
              <a:buSzPts val="2028"/>
              <a:buChar char="●"/>
            </a:pPr>
            <a:r>
              <a:rPr lang="en" sz="2027"/>
              <a:t>Measurement of the Astrophysical Neutrino Flavor Composition</a:t>
            </a:r>
            <a:br>
              <a:rPr lang="en" sz="2027"/>
            </a:br>
            <a:endParaRPr sz="2027"/>
          </a:p>
          <a:p>
            <a:pPr indent="-357346" lvl="0" marL="457200" rtl="0" algn="l">
              <a:lnSpc>
                <a:spcPct val="95000"/>
              </a:lnSpc>
              <a:spcBef>
                <a:spcPts val="0"/>
              </a:spcBef>
              <a:spcAft>
                <a:spcPts val="0"/>
              </a:spcAft>
              <a:buSzPts val="2028"/>
              <a:buChar char="●"/>
            </a:pPr>
            <a:r>
              <a:rPr b="1" lang="en" sz="2027"/>
              <a:t>IC190331:</a:t>
            </a:r>
            <a:r>
              <a:rPr b="1" lang="en" sz="2027"/>
              <a:t>The Highest Energy IceCube Event</a:t>
            </a:r>
            <a:br>
              <a:rPr lang="en" sz="2027"/>
            </a:br>
            <a:endParaRPr sz="2027"/>
          </a:p>
          <a:p>
            <a:pPr indent="-357346" lvl="0" marL="457200" rtl="0" algn="l">
              <a:lnSpc>
                <a:spcPct val="95000"/>
              </a:lnSpc>
              <a:spcBef>
                <a:spcPts val="0"/>
              </a:spcBef>
              <a:spcAft>
                <a:spcPts val="0"/>
              </a:spcAft>
              <a:buSzPts val="2028"/>
              <a:buChar char="●"/>
            </a:pPr>
            <a:r>
              <a:rPr lang="en" sz="2027"/>
              <a:t>Summary</a:t>
            </a:r>
            <a:endParaRPr sz="2027"/>
          </a:p>
        </p:txBody>
      </p:sp>
      <p:sp>
        <p:nvSpPr>
          <p:cNvPr id="234" name="Google Shape;234;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IceCube’s Highest Energy Event</a:t>
            </a:r>
            <a:endParaRPr/>
          </a:p>
        </p:txBody>
      </p:sp>
      <p:sp>
        <p:nvSpPr>
          <p:cNvPr id="240" name="Google Shape;240;p28"/>
          <p:cNvSpPr txBox="1"/>
          <p:nvPr>
            <p:ph idx="1" type="body"/>
          </p:nvPr>
        </p:nvSpPr>
        <p:spPr>
          <a:xfrm>
            <a:off x="4577575" y="136150"/>
            <a:ext cx="4572000" cy="13935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Starting Track in MESE sample, reconstructed energy 4.8 PeV</a:t>
            </a:r>
            <a:endParaRPr/>
          </a:p>
          <a:p>
            <a:pPr indent="-342900" lvl="0" marL="457200" rtl="0" algn="l">
              <a:spcBef>
                <a:spcPts val="0"/>
              </a:spcBef>
              <a:spcAft>
                <a:spcPts val="0"/>
              </a:spcAft>
              <a:buSzPts val="1800"/>
              <a:buChar char="●"/>
            </a:pPr>
            <a:r>
              <a:rPr lang="en"/>
              <a:t>Primary neutrino energy*:11.4 PeV</a:t>
            </a:r>
            <a:br>
              <a:rPr lang="en"/>
            </a:br>
            <a:endParaRPr/>
          </a:p>
        </p:txBody>
      </p:sp>
      <p:pic>
        <p:nvPicPr>
          <p:cNvPr id="241" name="Google Shape;241;p28"/>
          <p:cNvPicPr preferRelativeResize="0"/>
          <p:nvPr/>
        </p:nvPicPr>
        <p:blipFill rotWithShape="1">
          <a:blip r:embed="rId3">
            <a:alphaModFix/>
          </a:blip>
          <a:srcRect b="0" l="0" r="5320" t="0"/>
          <a:stretch/>
        </p:blipFill>
        <p:spPr>
          <a:xfrm>
            <a:off x="226525" y="572700"/>
            <a:ext cx="4007374" cy="4580374"/>
          </a:xfrm>
          <a:prstGeom prst="rect">
            <a:avLst/>
          </a:prstGeom>
          <a:noFill/>
          <a:ln>
            <a:noFill/>
          </a:ln>
        </p:spPr>
      </p:pic>
      <p:sp>
        <p:nvSpPr>
          <p:cNvPr id="242" name="Google Shape;24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3" name="Google Shape;243;p28"/>
          <p:cNvPicPr preferRelativeResize="0"/>
          <p:nvPr/>
        </p:nvPicPr>
        <p:blipFill>
          <a:blip r:embed="rId4">
            <a:alphaModFix/>
          </a:blip>
          <a:stretch>
            <a:fillRect/>
          </a:stretch>
        </p:blipFill>
        <p:spPr>
          <a:xfrm>
            <a:off x="4763275" y="1529653"/>
            <a:ext cx="3895800" cy="3039047"/>
          </a:xfrm>
          <a:prstGeom prst="rect">
            <a:avLst/>
          </a:prstGeom>
          <a:noFill/>
          <a:ln>
            <a:noFill/>
          </a:ln>
        </p:spPr>
      </p:pic>
      <p:sp>
        <p:nvSpPr>
          <p:cNvPr id="244" name="Google Shape;244;p28"/>
          <p:cNvSpPr txBox="1"/>
          <p:nvPr/>
        </p:nvSpPr>
        <p:spPr>
          <a:xfrm>
            <a:off x="4233900" y="4457700"/>
            <a:ext cx="4787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*Most probable neutrino energy when assuming a BPL spectrum (</a:t>
            </a:r>
            <a:r>
              <a:rPr lang="en" sz="1600">
                <a:solidFill>
                  <a:schemeClr val="dk2"/>
                </a:solidFill>
              </a:rPr>
              <a:t>𝛄</a:t>
            </a:r>
            <a:r>
              <a:rPr baseline="-25000" lang="en" sz="1600">
                <a:solidFill>
                  <a:schemeClr val="dk2"/>
                </a:solidFill>
              </a:rPr>
              <a:t>1</a:t>
            </a:r>
            <a:r>
              <a:rPr lang="en" sz="1600">
                <a:solidFill>
                  <a:schemeClr val="dk2"/>
                </a:solidFill>
              </a:rPr>
              <a:t> ,</a:t>
            </a:r>
            <a:r>
              <a:rPr lang="en" sz="1600">
                <a:solidFill>
                  <a:schemeClr val="dk2"/>
                </a:solidFill>
              </a:rPr>
              <a:t>𝛄</a:t>
            </a:r>
            <a:r>
              <a:rPr baseline="-25000" lang="en" sz="1600">
                <a:solidFill>
                  <a:schemeClr val="dk2"/>
                </a:solidFill>
              </a:rPr>
              <a:t>2</a:t>
            </a:r>
            <a:r>
              <a:rPr lang="en" sz="1600">
                <a:solidFill>
                  <a:schemeClr val="dk2"/>
                </a:solidFill>
              </a:rPr>
              <a:t>)=(1.72,2.84) [</a:t>
            </a:r>
            <a:r>
              <a:rPr lang="en" sz="1600" u="sng">
                <a:solidFill>
                  <a:schemeClr val="hlink"/>
                </a:solidFill>
                <a:hlinkClick r:id="rId5"/>
              </a:rPr>
              <a:t>Data Release</a:t>
            </a:r>
            <a:r>
              <a:rPr lang="en" sz="1600">
                <a:solidFill>
                  <a:schemeClr val="dk2"/>
                </a:solidFill>
              </a:rPr>
              <a:t>]</a:t>
            </a:r>
            <a:endParaRPr sz="1600">
              <a:solidFill>
                <a:schemeClr val="dk2"/>
              </a:solidFill>
            </a:endParaRPr>
          </a:p>
        </p:txBody>
      </p:sp>
      <p:sp>
        <p:nvSpPr>
          <p:cNvPr id="245" name="Google Shape;245;p28"/>
          <p:cNvSpPr txBox="1"/>
          <p:nvPr/>
        </p:nvSpPr>
        <p:spPr>
          <a:xfrm>
            <a:off x="299725" y="995125"/>
            <a:ext cx="1582500" cy="215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251" name="Google Shape;251;p29"/>
          <p:cNvSpPr txBox="1"/>
          <p:nvPr>
            <p:ph idx="1" type="body"/>
          </p:nvPr>
        </p:nvSpPr>
        <p:spPr>
          <a:xfrm>
            <a:off x="311700" y="644650"/>
            <a:ext cx="8520600" cy="4018800"/>
          </a:xfrm>
          <a:prstGeom prst="rect">
            <a:avLst/>
          </a:prstGeom>
        </p:spPr>
        <p:txBody>
          <a:bodyPr anchorCtr="0" anchor="t" bIns="91425" lIns="91425" spcFirstLastPara="1" rIns="91425" wrap="square" tIns="91425">
            <a:noAutofit/>
          </a:bodyPr>
          <a:lstStyle/>
          <a:p>
            <a:pPr indent="-357346" lvl="0" marL="457200" rtl="0" algn="l">
              <a:lnSpc>
                <a:spcPct val="95000"/>
              </a:lnSpc>
              <a:spcBef>
                <a:spcPts val="0"/>
              </a:spcBef>
              <a:spcAft>
                <a:spcPts val="0"/>
              </a:spcAft>
              <a:buSzPts val="2028"/>
              <a:buChar char="●"/>
            </a:pPr>
            <a:r>
              <a:rPr lang="en" sz="2027"/>
              <a:t>The Medium Energy Starting Event (MESE) event selection</a:t>
            </a:r>
            <a:br>
              <a:rPr lang="en" sz="2027"/>
            </a:br>
            <a:endParaRPr sz="2027"/>
          </a:p>
          <a:p>
            <a:pPr indent="-357346" lvl="0" marL="457200" rtl="0" algn="l">
              <a:lnSpc>
                <a:spcPct val="95000"/>
              </a:lnSpc>
              <a:spcBef>
                <a:spcPts val="0"/>
              </a:spcBef>
              <a:spcAft>
                <a:spcPts val="0"/>
              </a:spcAft>
              <a:buSzPts val="2028"/>
              <a:buChar char="●"/>
            </a:pPr>
            <a:r>
              <a:rPr lang="en" sz="2027"/>
              <a:t>Measurement of the Diffuse Astrophysical Neutrino Flux</a:t>
            </a:r>
            <a:br>
              <a:rPr lang="en" sz="2027"/>
            </a:br>
            <a:endParaRPr sz="2027"/>
          </a:p>
          <a:p>
            <a:pPr indent="-357346" lvl="0" marL="457200" rtl="0" algn="l">
              <a:lnSpc>
                <a:spcPct val="95000"/>
              </a:lnSpc>
              <a:spcBef>
                <a:spcPts val="0"/>
              </a:spcBef>
              <a:spcAft>
                <a:spcPts val="0"/>
              </a:spcAft>
              <a:buSzPts val="2028"/>
              <a:buChar char="●"/>
            </a:pPr>
            <a:r>
              <a:rPr lang="en" sz="2027"/>
              <a:t>Measurement of the Astrophysical Neutrino Flavor Composition</a:t>
            </a:r>
            <a:br>
              <a:rPr lang="en" sz="2027"/>
            </a:br>
            <a:endParaRPr sz="2027"/>
          </a:p>
          <a:p>
            <a:pPr indent="-357346" lvl="0" marL="457200" rtl="0" algn="l">
              <a:lnSpc>
                <a:spcPct val="95000"/>
              </a:lnSpc>
              <a:spcBef>
                <a:spcPts val="0"/>
              </a:spcBef>
              <a:spcAft>
                <a:spcPts val="0"/>
              </a:spcAft>
              <a:buSzPts val="2028"/>
              <a:buChar char="●"/>
            </a:pPr>
            <a:r>
              <a:rPr lang="en" sz="2027"/>
              <a:t> </a:t>
            </a:r>
            <a:r>
              <a:rPr lang="en" sz="2027"/>
              <a:t>IC190331:The Highest Energy IceCube Event</a:t>
            </a:r>
            <a:br>
              <a:rPr lang="en" sz="2027"/>
            </a:br>
            <a:endParaRPr sz="2027"/>
          </a:p>
          <a:p>
            <a:pPr indent="-357346" lvl="0" marL="457200" rtl="0" algn="l">
              <a:lnSpc>
                <a:spcPct val="95000"/>
              </a:lnSpc>
              <a:spcBef>
                <a:spcPts val="0"/>
              </a:spcBef>
              <a:spcAft>
                <a:spcPts val="0"/>
              </a:spcAft>
              <a:buSzPts val="2028"/>
              <a:buChar char="●"/>
            </a:pPr>
            <a:r>
              <a:rPr b="1" lang="en" sz="2027"/>
              <a:t>Summary</a:t>
            </a:r>
            <a:endParaRPr b="1" sz="2027"/>
          </a:p>
        </p:txBody>
      </p:sp>
      <p:sp>
        <p:nvSpPr>
          <p:cNvPr id="252" name="Google Shape;25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0"/>
          <p:cNvSpPr txBox="1"/>
          <p:nvPr>
            <p:ph type="title"/>
          </p:nvPr>
        </p:nvSpPr>
        <p:spPr>
          <a:xfrm>
            <a:off x="311700" y="64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sp>
        <p:nvSpPr>
          <p:cNvPr id="258" name="Google Shape;25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9" name="Google Shape;259;p30"/>
          <p:cNvSpPr txBox="1"/>
          <p:nvPr>
            <p:ph idx="1" type="body"/>
          </p:nvPr>
        </p:nvSpPr>
        <p:spPr>
          <a:xfrm>
            <a:off x="0" y="636975"/>
            <a:ext cx="8520600" cy="4419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 study of starting events with 11.4 years of IceCube data reveals evidence for features in the spectrum of astrophysical neutrinos beyond the single power law. </a:t>
            </a:r>
            <a:br>
              <a:rPr lang="en"/>
            </a:br>
            <a:endParaRPr/>
          </a:p>
          <a:p>
            <a:pPr indent="-342900" lvl="0" marL="457200" rtl="0" algn="l">
              <a:spcBef>
                <a:spcPts val="0"/>
              </a:spcBef>
              <a:spcAft>
                <a:spcPts val="0"/>
              </a:spcAft>
              <a:buSzPts val="1800"/>
              <a:buChar char="●"/>
            </a:pPr>
            <a:r>
              <a:rPr lang="en"/>
              <a:t>IceCube observes a steeper spectrum at higher energies, while below ~30 TeV a harder spectrum is measured.</a:t>
            </a:r>
            <a:br>
              <a:rPr lang="en"/>
            </a:br>
            <a:endParaRPr/>
          </a:p>
          <a:p>
            <a:pPr indent="-342900" lvl="0" marL="457200" rtl="0" algn="l">
              <a:spcBef>
                <a:spcPts val="0"/>
              </a:spcBef>
              <a:spcAft>
                <a:spcPts val="0"/>
              </a:spcAft>
              <a:buSzPts val="1800"/>
              <a:buChar char="●"/>
            </a:pPr>
            <a:r>
              <a:rPr lang="en"/>
              <a:t>Flavor ratio of extragalactic neutrinos measured to be consistent with SM, with a closed contour at 68% CL.</a:t>
            </a:r>
            <a:br>
              <a:rPr lang="en"/>
            </a:br>
            <a:r>
              <a:rPr lang="en"/>
              <a:t>We reject production of cosmic neutrinos via neutron-decay with 94.8% CL.</a:t>
            </a:r>
            <a:br>
              <a:rPr lang="en"/>
            </a:br>
            <a:endParaRPr/>
          </a:p>
          <a:p>
            <a:pPr indent="-342900" lvl="0" marL="457200" rtl="0" algn="l">
              <a:spcBef>
                <a:spcPts val="0"/>
              </a:spcBef>
              <a:spcAft>
                <a:spcPts val="0"/>
              </a:spcAft>
              <a:buSzPts val="1800"/>
              <a:buChar char="●"/>
            </a:pPr>
            <a:r>
              <a:rPr lang="en"/>
              <a:t>In addition, a muon neutrino with energy 11. 4 PeV has been observed, IceCube’s highest energy event to date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idx="1" type="body"/>
          </p:nvPr>
        </p:nvSpPr>
        <p:spPr>
          <a:xfrm>
            <a:off x="936700" y="1949500"/>
            <a:ext cx="6692100" cy="863400"/>
          </a:xfrm>
          <a:prstGeom prst="rect">
            <a:avLst/>
          </a:prstGeom>
          <a:noFill/>
          <a:ln>
            <a:noFill/>
          </a:ln>
        </p:spPr>
        <p:txBody>
          <a:bodyPr anchorCtr="0" anchor="t" bIns="0" lIns="0" spcFirstLastPara="1" rIns="0" wrap="square" tIns="0">
            <a:normAutofit/>
          </a:bodyPr>
          <a:lstStyle/>
          <a:p>
            <a:pPr indent="0" lvl="0" marL="457200" rtl="0" algn="l">
              <a:lnSpc>
                <a:spcPct val="100000"/>
              </a:lnSpc>
              <a:spcBef>
                <a:spcPts val="0"/>
              </a:spcBef>
              <a:spcAft>
                <a:spcPts val="0"/>
              </a:spcAft>
              <a:buNone/>
            </a:pPr>
            <a:r>
              <a:rPr b="1" lang="en" sz="2800">
                <a:solidFill>
                  <a:schemeClr val="accent2"/>
                </a:solidFill>
              </a:rPr>
              <a:t>Backup</a:t>
            </a:r>
            <a:endParaRPr>
              <a:solidFill>
                <a:schemeClr val="dk1"/>
              </a:solidFill>
            </a:endParaRPr>
          </a:p>
        </p:txBody>
      </p:sp>
      <p:sp>
        <p:nvSpPr>
          <p:cNvPr id="265" name="Google Shape;265;p31"/>
          <p:cNvSpPr/>
          <p:nvPr/>
        </p:nvSpPr>
        <p:spPr>
          <a:xfrm>
            <a:off x="8531360" y="2289203"/>
            <a:ext cx="338400" cy="1542600"/>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66" name="Google Shape;26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67" name="Google Shape;67;p14"/>
          <p:cNvSpPr txBox="1"/>
          <p:nvPr>
            <p:ph idx="1" type="body"/>
          </p:nvPr>
        </p:nvSpPr>
        <p:spPr>
          <a:xfrm>
            <a:off x="311700" y="644650"/>
            <a:ext cx="8520600" cy="4018800"/>
          </a:xfrm>
          <a:prstGeom prst="rect">
            <a:avLst/>
          </a:prstGeom>
        </p:spPr>
        <p:txBody>
          <a:bodyPr anchorCtr="0" anchor="t" bIns="91425" lIns="91425" spcFirstLastPara="1" rIns="91425" wrap="square" tIns="91425">
            <a:noAutofit/>
          </a:bodyPr>
          <a:lstStyle/>
          <a:p>
            <a:pPr indent="-357346" lvl="0" marL="457200" rtl="0" algn="l">
              <a:lnSpc>
                <a:spcPct val="95000"/>
              </a:lnSpc>
              <a:spcBef>
                <a:spcPts val="0"/>
              </a:spcBef>
              <a:spcAft>
                <a:spcPts val="0"/>
              </a:spcAft>
              <a:buSzPts val="2028"/>
              <a:buChar char="●"/>
            </a:pPr>
            <a:r>
              <a:rPr b="1" lang="en" sz="2027"/>
              <a:t>The Medium Energy Starting Event (MESE)</a:t>
            </a:r>
            <a:r>
              <a:rPr lang="en" sz="2027"/>
              <a:t> </a:t>
            </a:r>
            <a:r>
              <a:rPr b="1" lang="en" sz="2027"/>
              <a:t>event selection</a:t>
            </a:r>
            <a:br>
              <a:rPr lang="en" sz="2027"/>
            </a:br>
            <a:endParaRPr sz="2027"/>
          </a:p>
          <a:p>
            <a:pPr indent="-357346" lvl="0" marL="457200" rtl="0" algn="l">
              <a:lnSpc>
                <a:spcPct val="95000"/>
              </a:lnSpc>
              <a:spcBef>
                <a:spcPts val="0"/>
              </a:spcBef>
              <a:spcAft>
                <a:spcPts val="0"/>
              </a:spcAft>
              <a:buSzPts val="2028"/>
              <a:buChar char="●"/>
            </a:pPr>
            <a:r>
              <a:rPr lang="en" sz="2027"/>
              <a:t>Measurement of the Diffuse Astrophysical Neutrino Flux</a:t>
            </a:r>
            <a:br>
              <a:rPr lang="en" sz="2027"/>
            </a:br>
            <a:endParaRPr sz="2027"/>
          </a:p>
          <a:p>
            <a:pPr indent="-357346" lvl="0" marL="457200" rtl="0" algn="l">
              <a:lnSpc>
                <a:spcPct val="95000"/>
              </a:lnSpc>
              <a:spcBef>
                <a:spcPts val="0"/>
              </a:spcBef>
              <a:spcAft>
                <a:spcPts val="0"/>
              </a:spcAft>
              <a:buSzPts val="2028"/>
              <a:buChar char="●"/>
            </a:pPr>
            <a:r>
              <a:rPr lang="en" sz="2027"/>
              <a:t>Measurement of the Astrophysical Neutrino Flavor Composition</a:t>
            </a:r>
            <a:br>
              <a:rPr b="1" lang="en" sz="2027"/>
            </a:br>
            <a:endParaRPr b="1" sz="2027"/>
          </a:p>
          <a:p>
            <a:pPr indent="-357346" lvl="0" marL="457200" rtl="0" algn="l">
              <a:lnSpc>
                <a:spcPct val="95000"/>
              </a:lnSpc>
              <a:spcBef>
                <a:spcPts val="0"/>
              </a:spcBef>
              <a:spcAft>
                <a:spcPts val="0"/>
              </a:spcAft>
              <a:buSzPts val="2028"/>
              <a:buChar char="●"/>
            </a:pPr>
            <a:r>
              <a:rPr lang="en" sz="2027"/>
              <a:t>IC190331:The Highest Energy IceCube Event</a:t>
            </a:r>
            <a:br>
              <a:rPr lang="en" sz="2027"/>
            </a:br>
            <a:endParaRPr sz="2027"/>
          </a:p>
          <a:p>
            <a:pPr indent="-357346" lvl="0" marL="457200" rtl="0" algn="l">
              <a:lnSpc>
                <a:spcPct val="95000"/>
              </a:lnSpc>
              <a:spcBef>
                <a:spcPts val="0"/>
              </a:spcBef>
              <a:spcAft>
                <a:spcPts val="0"/>
              </a:spcAft>
              <a:buSzPts val="2028"/>
              <a:buChar char="●"/>
            </a:pPr>
            <a:r>
              <a:rPr lang="en" sz="2027"/>
              <a:t>Summary</a:t>
            </a:r>
            <a:endParaRPr sz="2027"/>
          </a:p>
        </p:txBody>
      </p:sp>
      <p:sp>
        <p:nvSpPr>
          <p:cNvPr id="68" name="Google Shape;6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2"/>
          <p:cNvSpPr txBox="1"/>
          <p:nvPr>
            <p:ph type="title"/>
          </p:nvPr>
        </p:nvSpPr>
        <p:spPr>
          <a:xfrm>
            <a:off x="311700" y="64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IceCube Fits</a:t>
            </a:r>
            <a:endParaRPr/>
          </a:p>
        </p:txBody>
      </p:sp>
      <p:sp>
        <p:nvSpPr>
          <p:cNvPr id="272" name="Google Shape;27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3" name="Google Shape;273;p32"/>
          <p:cNvPicPr preferRelativeResize="0"/>
          <p:nvPr/>
        </p:nvPicPr>
        <p:blipFill rotWithShape="1">
          <a:blip r:embed="rId3">
            <a:alphaModFix/>
          </a:blip>
          <a:srcRect b="0" l="0" r="0" t="0"/>
          <a:stretch/>
        </p:blipFill>
        <p:spPr>
          <a:xfrm>
            <a:off x="1835038" y="474279"/>
            <a:ext cx="5473925" cy="46692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3"/>
          <p:cNvPicPr preferRelativeResize="0"/>
          <p:nvPr/>
        </p:nvPicPr>
        <p:blipFill rotWithShape="1">
          <a:blip r:embed="rId3">
            <a:alphaModFix/>
          </a:blip>
          <a:srcRect b="6732" l="0" r="7295" t="6732"/>
          <a:stretch/>
        </p:blipFill>
        <p:spPr>
          <a:xfrm>
            <a:off x="364350" y="1245025"/>
            <a:ext cx="3675149" cy="3754174"/>
          </a:xfrm>
          <a:prstGeom prst="rect">
            <a:avLst/>
          </a:prstGeom>
          <a:noFill/>
          <a:ln>
            <a:noFill/>
          </a:ln>
        </p:spPr>
      </p:pic>
      <p:pic>
        <p:nvPicPr>
          <p:cNvPr id="279" name="Google Shape;279;p33"/>
          <p:cNvPicPr preferRelativeResize="0"/>
          <p:nvPr/>
        </p:nvPicPr>
        <p:blipFill>
          <a:blip r:embed="rId4">
            <a:alphaModFix/>
          </a:blip>
          <a:stretch>
            <a:fillRect/>
          </a:stretch>
        </p:blipFill>
        <p:spPr>
          <a:xfrm>
            <a:off x="4572000" y="1245015"/>
            <a:ext cx="4117700" cy="3754186"/>
          </a:xfrm>
          <a:prstGeom prst="rect">
            <a:avLst/>
          </a:prstGeom>
          <a:noFill/>
          <a:ln>
            <a:noFill/>
          </a:ln>
        </p:spPr>
      </p:pic>
      <p:sp>
        <p:nvSpPr>
          <p:cNvPr id="280" name="Google Shape;280;p3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L3: Outer Layer Veto</a:t>
            </a:r>
            <a:endParaRPr/>
          </a:p>
        </p:txBody>
      </p:sp>
      <p:sp>
        <p:nvSpPr>
          <p:cNvPr id="281" name="Google Shape;281;p33"/>
          <p:cNvSpPr txBox="1"/>
          <p:nvPr>
            <p:ph idx="1" type="body"/>
          </p:nvPr>
        </p:nvSpPr>
        <p:spPr>
          <a:xfrm>
            <a:off x="0" y="495700"/>
            <a:ext cx="9144000" cy="500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770"/>
              <a:buNone/>
            </a:pPr>
            <a:r>
              <a:rPr lang="en"/>
              <a:t>Outer Layer Veto helps reject events starting outside detector, mostly background muons</a:t>
            </a:r>
            <a:endParaRPr/>
          </a:p>
        </p:txBody>
      </p:sp>
      <p:sp>
        <p:nvSpPr>
          <p:cNvPr id="282" name="Google Shape;28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L4: Downgoing Track Veto</a:t>
            </a:r>
            <a:endParaRPr/>
          </a:p>
        </p:txBody>
      </p:sp>
      <p:sp>
        <p:nvSpPr>
          <p:cNvPr id="288" name="Google Shape;288;p34"/>
          <p:cNvSpPr txBox="1"/>
          <p:nvPr/>
        </p:nvSpPr>
        <p:spPr>
          <a:xfrm>
            <a:off x="5438850" y="774788"/>
            <a:ext cx="3582300" cy="335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Post outer-layer veto, muon background dominated by lower energy muons sneaking through veto layer</a:t>
            </a:r>
            <a:br>
              <a:rPr lang="en" sz="1800">
                <a:solidFill>
                  <a:schemeClr val="dk2"/>
                </a:solidFill>
              </a:rPr>
            </a:br>
            <a:br>
              <a:rPr lang="en" sz="1800">
                <a:solidFill>
                  <a:schemeClr val="dk2"/>
                </a:solidFill>
              </a:rPr>
            </a:b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a:solidFill>
                  <a:schemeClr val="dk2"/>
                </a:solidFill>
              </a:rPr>
              <a:t>Try to associate isolated boundary hits with track hypotheses to veto dim muons</a:t>
            </a:r>
            <a:endParaRPr sz="1800">
              <a:solidFill>
                <a:schemeClr val="dk2"/>
              </a:solidFill>
            </a:endParaRPr>
          </a:p>
        </p:txBody>
      </p:sp>
      <p:grpSp>
        <p:nvGrpSpPr>
          <p:cNvPr id="289" name="Google Shape;289;p34"/>
          <p:cNvGrpSpPr/>
          <p:nvPr/>
        </p:nvGrpSpPr>
        <p:grpSpPr>
          <a:xfrm>
            <a:off x="213425" y="779563"/>
            <a:ext cx="5101199" cy="3976576"/>
            <a:chOff x="213425" y="779563"/>
            <a:chExt cx="5101199" cy="3976576"/>
          </a:xfrm>
        </p:grpSpPr>
        <p:pic>
          <p:nvPicPr>
            <p:cNvPr id="290" name="Google Shape;290;p34"/>
            <p:cNvPicPr preferRelativeResize="0"/>
            <p:nvPr/>
          </p:nvPicPr>
          <p:blipFill rotWithShape="1">
            <a:blip r:embed="rId3">
              <a:alphaModFix/>
            </a:blip>
            <a:srcRect b="8780" l="44211" r="0" t="4194"/>
            <a:stretch/>
          </p:blipFill>
          <p:spPr>
            <a:xfrm>
              <a:off x="213425" y="779563"/>
              <a:ext cx="5101199" cy="3976576"/>
            </a:xfrm>
            <a:prstGeom prst="rect">
              <a:avLst/>
            </a:prstGeom>
            <a:noFill/>
            <a:ln>
              <a:noFill/>
            </a:ln>
          </p:spPr>
        </p:pic>
        <p:sp>
          <p:nvSpPr>
            <p:cNvPr id="291" name="Google Shape;291;p34"/>
            <p:cNvSpPr txBox="1"/>
            <p:nvPr/>
          </p:nvSpPr>
          <p:spPr>
            <a:xfrm>
              <a:off x="390725" y="3316712"/>
              <a:ext cx="1714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Helvetica Neue"/>
                  <a:ea typeface="Helvetica Neue"/>
                  <a:cs typeface="Helvetica Neue"/>
                  <a:sym typeface="Helvetica Neue"/>
                </a:rPr>
                <a:t>True Muon Track</a:t>
              </a:r>
              <a:endParaRPr sz="1600">
                <a:solidFill>
                  <a:srgbClr val="FFFFFF"/>
                </a:solidFill>
                <a:latin typeface="Helvetica Neue"/>
                <a:ea typeface="Helvetica Neue"/>
                <a:cs typeface="Helvetica Neue"/>
                <a:sym typeface="Helvetica Neue"/>
              </a:endParaRPr>
            </a:p>
          </p:txBody>
        </p:sp>
        <p:cxnSp>
          <p:nvCxnSpPr>
            <p:cNvPr id="292" name="Google Shape;292;p34"/>
            <p:cNvCxnSpPr>
              <a:stCxn id="291" idx="0"/>
            </p:cNvCxnSpPr>
            <p:nvPr/>
          </p:nvCxnSpPr>
          <p:spPr>
            <a:xfrm flipH="1" rot="10800000">
              <a:off x="1247975" y="2219012"/>
              <a:ext cx="1014300" cy="1097700"/>
            </a:xfrm>
            <a:prstGeom prst="straightConnector1">
              <a:avLst/>
            </a:prstGeom>
            <a:noFill/>
            <a:ln cap="flat" cmpd="sng" w="9525">
              <a:solidFill>
                <a:srgbClr val="FFFFFF"/>
              </a:solidFill>
              <a:prstDash val="solid"/>
              <a:round/>
              <a:headEnd len="med" w="med" type="none"/>
              <a:tailEnd len="med" w="med" type="triangle"/>
            </a:ln>
          </p:spPr>
        </p:cxnSp>
        <p:sp>
          <p:nvSpPr>
            <p:cNvPr id="293" name="Google Shape;293;p34"/>
            <p:cNvSpPr txBox="1"/>
            <p:nvPr/>
          </p:nvSpPr>
          <p:spPr>
            <a:xfrm>
              <a:off x="3339975" y="1041813"/>
              <a:ext cx="1451700" cy="461700"/>
            </a:xfrm>
            <a:prstGeom prst="rect">
              <a:avLst/>
            </a:prstGeom>
            <a:solidFill>
              <a:srgbClr val="21212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Helvetica Neue"/>
                  <a:ea typeface="Helvetica Neue"/>
                  <a:cs typeface="Helvetica Neue"/>
                  <a:sym typeface="Helvetica Neue"/>
                </a:rPr>
                <a:t>Fitted Track</a:t>
              </a:r>
              <a:endParaRPr sz="1800">
                <a:solidFill>
                  <a:srgbClr val="FFFFFF"/>
                </a:solidFill>
                <a:latin typeface="Helvetica Neue"/>
                <a:ea typeface="Helvetica Neue"/>
                <a:cs typeface="Helvetica Neue"/>
                <a:sym typeface="Helvetica Neue"/>
              </a:endParaRPr>
            </a:p>
          </p:txBody>
        </p:sp>
      </p:grpSp>
      <p:sp>
        <p:nvSpPr>
          <p:cNvPr id="294" name="Google Shape;294;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L5: Fiducial Volume Scaling</a:t>
            </a:r>
            <a:endParaRPr/>
          </a:p>
        </p:txBody>
      </p:sp>
      <p:sp>
        <p:nvSpPr>
          <p:cNvPr id="300" name="Google Shape;300;p35"/>
          <p:cNvSpPr txBox="1"/>
          <p:nvPr>
            <p:ph idx="1" type="body"/>
          </p:nvPr>
        </p:nvSpPr>
        <p:spPr>
          <a:xfrm>
            <a:off x="0" y="65550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Downgoing track veto less efficient as muon energy decreases</a:t>
            </a:r>
            <a:endParaRPr/>
          </a:p>
          <a:p>
            <a:pPr indent="-342900" lvl="0" marL="457200" rtl="0" algn="l">
              <a:spcBef>
                <a:spcPts val="0"/>
              </a:spcBef>
              <a:spcAft>
                <a:spcPts val="0"/>
              </a:spcAft>
              <a:buSzPts val="1800"/>
              <a:buChar char="●"/>
            </a:pPr>
            <a:r>
              <a:rPr lang="en"/>
              <a:t>For dim events, search for hits closer to the reconstructed vertex</a:t>
            </a:r>
            <a:endParaRPr/>
          </a:p>
          <a:p>
            <a:pPr indent="-342900" lvl="0" marL="457200" rtl="0" algn="l">
              <a:spcBef>
                <a:spcPts val="0"/>
              </a:spcBef>
              <a:spcAft>
                <a:spcPts val="0"/>
              </a:spcAft>
              <a:buSzPts val="1800"/>
              <a:buChar char="●"/>
            </a:pPr>
            <a:r>
              <a:rPr lang="en"/>
              <a:t>Zenith and morphology dependent cuts</a:t>
            </a:r>
            <a:endParaRPr/>
          </a:p>
        </p:txBody>
      </p:sp>
      <p:sp>
        <p:nvSpPr>
          <p:cNvPr id="301" name="Google Shape;301;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2" name="Google Shape;302;p35"/>
          <p:cNvPicPr preferRelativeResize="0"/>
          <p:nvPr/>
        </p:nvPicPr>
        <p:blipFill>
          <a:blip r:embed="rId3">
            <a:alphaModFix/>
          </a:blip>
          <a:stretch>
            <a:fillRect/>
          </a:stretch>
        </p:blipFill>
        <p:spPr>
          <a:xfrm>
            <a:off x="1077050" y="1799125"/>
            <a:ext cx="3257700" cy="3257700"/>
          </a:xfrm>
          <a:prstGeom prst="rect">
            <a:avLst/>
          </a:prstGeom>
          <a:noFill/>
          <a:ln>
            <a:noFill/>
          </a:ln>
        </p:spPr>
      </p:pic>
      <p:pic>
        <p:nvPicPr>
          <p:cNvPr id="303" name="Google Shape;303;p35"/>
          <p:cNvPicPr preferRelativeResize="0"/>
          <p:nvPr/>
        </p:nvPicPr>
        <p:blipFill>
          <a:blip r:embed="rId4">
            <a:alphaModFix/>
          </a:blip>
          <a:stretch>
            <a:fillRect/>
          </a:stretch>
        </p:blipFill>
        <p:spPr>
          <a:xfrm>
            <a:off x="4863075" y="1926175"/>
            <a:ext cx="3257700" cy="30036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6"/>
          <p:cNvSpPr txBox="1"/>
          <p:nvPr>
            <p:ph type="title"/>
          </p:nvPr>
        </p:nvSpPr>
        <p:spPr>
          <a:xfrm>
            <a:off x="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Event Selection</a:t>
            </a:r>
            <a:endParaRPr/>
          </a:p>
        </p:txBody>
      </p:sp>
      <p:sp>
        <p:nvSpPr>
          <p:cNvPr id="309" name="Google Shape;309;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0" name="Google Shape;310;p36"/>
          <p:cNvPicPr preferRelativeResize="0"/>
          <p:nvPr/>
        </p:nvPicPr>
        <p:blipFill>
          <a:blip r:embed="rId3">
            <a:alphaModFix/>
          </a:blip>
          <a:stretch>
            <a:fillRect/>
          </a:stretch>
        </p:blipFill>
        <p:spPr>
          <a:xfrm>
            <a:off x="853075" y="877500"/>
            <a:ext cx="7667524" cy="4266000"/>
          </a:xfrm>
          <a:prstGeom prst="rect">
            <a:avLst/>
          </a:prstGeom>
          <a:noFill/>
          <a:ln>
            <a:noFill/>
          </a:ln>
        </p:spPr>
      </p:pic>
      <p:sp>
        <p:nvSpPr>
          <p:cNvPr id="311" name="Google Shape;311;p36"/>
          <p:cNvSpPr txBox="1"/>
          <p:nvPr/>
        </p:nvSpPr>
        <p:spPr>
          <a:xfrm>
            <a:off x="733800" y="523000"/>
            <a:ext cx="81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We select starting cascades and starting tracks from the whole sky and with energies above 1 TeV</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7" name="Google Shape;317;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8" name="Google Shape;318;p37"/>
          <p:cNvPicPr preferRelativeResize="0"/>
          <p:nvPr/>
        </p:nvPicPr>
        <p:blipFill>
          <a:blip r:embed="rId3">
            <a:alphaModFix/>
          </a:blip>
          <a:stretch>
            <a:fillRect/>
          </a:stretch>
        </p:blipFill>
        <p:spPr>
          <a:xfrm>
            <a:off x="3346826" y="56925"/>
            <a:ext cx="5680149" cy="5143501"/>
          </a:xfrm>
          <a:prstGeom prst="rect">
            <a:avLst/>
          </a:prstGeom>
          <a:noFill/>
          <a:ln>
            <a:noFill/>
          </a:ln>
        </p:spPr>
      </p:pic>
      <p:pic>
        <p:nvPicPr>
          <p:cNvPr id="319" name="Google Shape;319;p37"/>
          <p:cNvPicPr preferRelativeResize="0"/>
          <p:nvPr/>
        </p:nvPicPr>
        <p:blipFill>
          <a:blip r:embed="rId4">
            <a:alphaModFix/>
          </a:blip>
          <a:stretch>
            <a:fillRect/>
          </a:stretch>
        </p:blipFill>
        <p:spPr>
          <a:xfrm>
            <a:off x="199925" y="2571750"/>
            <a:ext cx="3173301" cy="2558575"/>
          </a:xfrm>
          <a:prstGeom prst="rect">
            <a:avLst/>
          </a:prstGeom>
          <a:noFill/>
          <a:ln>
            <a:noFill/>
          </a:ln>
        </p:spPr>
      </p:pic>
      <p:pic>
        <p:nvPicPr>
          <p:cNvPr id="320" name="Google Shape;320;p37"/>
          <p:cNvPicPr preferRelativeResize="0"/>
          <p:nvPr/>
        </p:nvPicPr>
        <p:blipFill>
          <a:blip r:embed="rId5">
            <a:alphaModFix/>
          </a:blip>
          <a:stretch>
            <a:fillRect/>
          </a:stretch>
        </p:blipFill>
        <p:spPr>
          <a:xfrm>
            <a:off x="168381" y="13001"/>
            <a:ext cx="3209250" cy="2527676"/>
          </a:xfrm>
          <a:prstGeom prst="rect">
            <a:avLst/>
          </a:prstGeom>
          <a:noFill/>
          <a:ln>
            <a:noFill/>
          </a:ln>
        </p:spPr>
      </p:pic>
      <p:sp>
        <p:nvSpPr>
          <p:cNvPr id="321" name="Google Shape;32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38"/>
          <p:cNvPicPr preferRelativeResize="0"/>
          <p:nvPr/>
        </p:nvPicPr>
        <p:blipFill rotWithShape="1">
          <a:blip r:embed="rId3">
            <a:alphaModFix/>
          </a:blip>
          <a:srcRect b="4434" l="18480" r="15730" t="27648"/>
          <a:stretch/>
        </p:blipFill>
        <p:spPr>
          <a:xfrm rot="10800000">
            <a:off x="7035937" y="3154861"/>
            <a:ext cx="1779625" cy="2010301"/>
          </a:xfrm>
          <a:prstGeom prst="rect">
            <a:avLst/>
          </a:prstGeom>
          <a:noFill/>
          <a:ln>
            <a:noFill/>
          </a:ln>
        </p:spPr>
      </p:pic>
      <p:pic>
        <p:nvPicPr>
          <p:cNvPr id="327" name="Google Shape;327;p38"/>
          <p:cNvPicPr preferRelativeResize="0"/>
          <p:nvPr/>
        </p:nvPicPr>
        <p:blipFill rotWithShape="1">
          <a:blip r:embed="rId4">
            <a:alphaModFix/>
          </a:blip>
          <a:srcRect b="4467" l="21614" r="16381" t="32076"/>
          <a:stretch/>
        </p:blipFill>
        <p:spPr>
          <a:xfrm>
            <a:off x="4753988" y="3213500"/>
            <a:ext cx="1866426" cy="1962876"/>
          </a:xfrm>
          <a:prstGeom prst="rect">
            <a:avLst/>
          </a:prstGeom>
          <a:noFill/>
          <a:ln>
            <a:noFill/>
          </a:ln>
        </p:spPr>
      </p:pic>
      <p:pic>
        <p:nvPicPr>
          <p:cNvPr id="328" name="Google Shape;328;p38"/>
          <p:cNvPicPr preferRelativeResize="0"/>
          <p:nvPr/>
        </p:nvPicPr>
        <p:blipFill rotWithShape="1">
          <a:blip r:embed="rId5">
            <a:alphaModFix/>
          </a:blip>
          <a:srcRect b="68697" l="36802" r="47184" t="15367"/>
          <a:stretch/>
        </p:blipFill>
        <p:spPr>
          <a:xfrm>
            <a:off x="7480263" y="3014450"/>
            <a:ext cx="760775" cy="202200"/>
          </a:xfrm>
          <a:prstGeom prst="rect">
            <a:avLst/>
          </a:prstGeom>
          <a:noFill/>
          <a:ln>
            <a:noFill/>
          </a:ln>
        </p:spPr>
      </p:pic>
      <p:pic>
        <p:nvPicPr>
          <p:cNvPr id="329" name="Google Shape;329;p38"/>
          <p:cNvPicPr preferRelativeResize="0"/>
          <p:nvPr/>
        </p:nvPicPr>
        <p:blipFill rotWithShape="1">
          <a:blip r:embed="rId5">
            <a:alphaModFix/>
          </a:blip>
          <a:srcRect b="68697" l="36802" r="47184" t="15367"/>
          <a:stretch/>
        </p:blipFill>
        <p:spPr>
          <a:xfrm>
            <a:off x="5263175" y="2971475"/>
            <a:ext cx="760775" cy="202200"/>
          </a:xfrm>
          <a:prstGeom prst="rect">
            <a:avLst/>
          </a:prstGeom>
          <a:noFill/>
          <a:ln>
            <a:noFill/>
          </a:ln>
        </p:spPr>
      </p:pic>
      <p:pic>
        <p:nvPicPr>
          <p:cNvPr id="330" name="Google Shape;330;p38"/>
          <p:cNvPicPr preferRelativeResize="0"/>
          <p:nvPr/>
        </p:nvPicPr>
        <p:blipFill rotWithShape="1">
          <a:blip r:embed="rId6">
            <a:alphaModFix/>
          </a:blip>
          <a:srcRect b="19641" l="35219" r="28040" t="43024"/>
          <a:stretch/>
        </p:blipFill>
        <p:spPr>
          <a:xfrm rot="10800000">
            <a:off x="7035950" y="681450"/>
            <a:ext cx="1649400" cy="1885575"/>
          </a:xfrm>
          <a:prstGeom prst="rect">
            <a:avLst/>
          </a:prstGeom>
          <a:noFill/>
          <a:ln>
            <a:noFill/>
          </a:ln>
        </p:spPr>
      </p:pic>
      <p:sp>
        <p:nvSpPr>
          <p:cNvPr id="331" name="Google Shape;331;p38"/>
          <p:cNvSpPr txBox="1"/>
          <p:nvPr>
            <p:ph type="title"/>
          </p:nvPr>
        </p:nvSpPr>
        <p:spPr>
          <a:xfrm>
            <a:off x="0" y="0"/>
            <a:ext cx="3585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Event Selections</a:t>
            </a:r>
            <a:endParaRPr/>
          </a:p>
        </p:txBody>
      </p:sp>
      <p:sp>
        <p:nvSpPr>
          <p:cNvPr id="332" name="Google Shape;332;p38"/>
          <p:cNvSpPr txBox="1"/>
          <p:nvPr>
            <p:ph idx="12" type="sldNum"/>
          </p:nvPr>
        </p:nvSpPr>
        <p:spPr>
          <a:xfrm>
            <a:off x="8559283" y="463716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DetectionPrinciple.tiff" id="333" name="Google Shape;333;p38"/>
          <p:cNvPicPr preferRelativeResize="0"/>
          <p:nvPr/>
        </p:nvPicPr>
        <p:blipFill rotWithShape="1">
          <a:blip r:embed="rId7">
            <a:alphaModFix/>
          </a:blip>
          <a:srcRect b="0" l="0" r="0" t="0"/>
          <a:stretch/>
        </p:blipFill>
        <p:spPr>
          <a:xfrm>
            <a:off x="121025" y="1115513"/>
            <a:ext cx="4031175" cy="3941325"/>
          </a:xfrm>
          <a:prstGeom prst="rect">
            <a:avLst/>
          </a:prstGeom>
          <a:noFill/>
          <a:ln>
            <a:noFill/>
          </a:ln>
        </p:spPr>
      </p:pic>
      <p:cxnSp>
        <p:nvCxnSpPr>
          <p:cNvPr id="334" name="Google Shape;334;p38"/>
          <p:cNvCxnSpPr/>
          <p:nvPr/>
        </p:nvCxnSpPr>
        <p:spPr>
          <a:xfrm>
            <a:off x="460100" y="3459375"/>
            <a:ext cx="0" cy="1020000"/>
          </a:xfrm>
          <a:prstGeom prst="straightConnector1">
            <a:avLst/>
          </a:prstGeom>
          <a:noFill/>
          <a:ln cap="flat" cmpd="sng" w="38100">
            <a:solidFill>
              <a:srgbClr val="B45F06"/>
            </a:solidFill>
            <a:prstDash val="solid"/>
            <a:round/>
            <a:headEnd len="med" w="med" type="none"/>
            <a:tailEnd len="med" w="med" type="triangle"/>
          </a:ln>
        </p:spPr>
      </p:cxnSp>
      <p:cxnSp>
        <p:nvCxnSpPr>
          <p:cNvPr id="335" name="Google Shape;335;p38"/>
          <p:cNvCxnSpPr/>
          <p:nvPr/>
        </p:nvCxnSpPr>
        <p:spPr>
          <a:xfrm>
            <a:off x="460100" y="3437675"/>
            <a:ext cx="542700" cy="781200"/>
          </a:xfrm>
          <a:prstGeom prst="straightConnector1">
            <a:avLst/>
          </a:prstGeom>
          <a:noFill/>
          <a:ln cap="flat" cmpd="sng" w="38100">
            <a:solidFill>
              <a:srgbClr val="B45F06"/>
            </a:solidFill>
            <a:prstDash val="solid"/>
            <a:round/>
            <a:headEnd len="med" w="med" type="none"/>
            <a:tailEnd len="med" w="med" type="triangle"/>
          </a:ln>
        </p:spPr>
      </p:cxnSp>
      <p:sp>
        <p:nvSpPr>
          <p:cNvPr id="336" name="Google Shape;336;p38"/>
          <p:cNvSpPr/>
          <p:nvPr/>
        </p:nvSpPr>
        <p:spPr>
          <a:xfrm rot="7920802">
            <a:off x="373314" y="3687126"/>
            <a:ext cx="390854" cy="282303"/>
          </a:xfrm>
          <a:prstGeom prst="arc">
            <a:avLst>
              <a:gd fmla="val 14247177" name="adj1"/>
              <a:gd fmla="val 0" name="adj2"/>
            </a:avLst>
          </a:prstGeom>
          <a:noFill/>
          <a:ln cap="flat" cmpd="sng" w="2857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8"/>
          <p:cNvSpPr txBox="1"/>
          <p:nvPr/>
        </p:nvSpPr>
        <p:spPr>
          <a:xfrm>
            <a:off x="410800" y="3936575"/>
            <a:ext cx="548700" cy="28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θ</a:t>
            </a:r>
            <a:endParaRPr sz="1800"/>
          </a:p>
        </p:txBody>
      </p:sp>
      <p:pic>
        <p:nvPicPr>
          <p:cNvPr id="338" name="Google Shape;338;p38"/>
          <p:cNvPicPr preferRelativeResize="0"/>
          <p:nvPr/>
        </p:nvPicPr>
        <p:blipFill rotWithShape="1">
          <a:blip r:embed="rId8">
            <a:alphaModFix/>
          </a:blip>
          <a:srcRect b="45077" l="6657" r="40086" t="5598"/>
          <a:stretch/>
        </p:blipFill>
        <p:spPr>
          <a:xfrm>
            <a:off x="4333275" y="572700"/>
            <a:ext cx="2138424" cy="1909826"/>
          </a:xfrm>
          <a:prstGeom prst="rect">
            <a:avLst/>
          </a:prstGeom>
          <a:noFill/>
          <a:ln>
            <a:noFill/>
          </a:ln>
        </p:spPr>
      </p:pic>
      <p:sp>
        <p:nvSpPr>
          <p:cNvPr id="339" name="Google Shape;339;p38"/>
          <p:cNvSpPr/>
          <p:nvPr/>
        </p:nvSpPr>
        <p:spPr>
          <a:xfrm>
            <a:off x="6319775" y="963600"/>
            <a:ext cx="260400" cy="15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8"/>
          <p:cNvSpPr/>
          <p:nvPr/>
        </p:nvSpPr>
        <p:spPr>
          <a:xfrm>
            <a:off x="4344850" y="507850"/>
            <a:ext cx="824688" cy="1019952"/>
          </a:xfrm>
          <a:prstGeom prst="cloud">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1" name="Google Shape;341;p38"/>
          <p:cNvCxnSpPr/>
          <p:nvPr/>
        </p:nvCxnSpPr>
        <p:spPr>
          <a:xfrm>
            <a:off x="8102225" y="2113575"/>
            <a:ext cx="477600" cy="542700"/>
          </a:xfrm>
          <a:prstGeom prst="straightConnector1">
            <a:avLst/>
          </a:prstGeom>
          <a:noFill/>
          <a:ln cap="flat" cmpd="sng" w="28575">
            <a:solidFill>
              <a:srgbClr val="6FA8DC"/>
            </a:solidFill>
            <a:prstDash val="dot"/>
            <a:round/>
            <a:headEnd len="med" w="med" type="none"/>
            <a:tailEnd len="med" w="med" type="none"/>
          </a:ln>
        </p:spPr>
      </p:cxnSp>
      <p:pic>
        <p:nvPicPr>
          <p:cNvPr id="342" name="Google Shape;342;p38"/>
          <p:cNvPicPr preferRelativeResize="0"/>
          <p:nvPr/>
        </p:nvPicPr>
        <p:blipFill>
          <a:blip r:embed="rId9">
            <a:alphaModFix/>
          </a:blip>
          <a:stretch>
            <a:fillRect/>
          </a:stretch>
        </p:blipFill>
        <p:spPr>
          <a:xfrm>
            <a:off x="8616600" y="2218664"/>
            <a:ext cx="260400" cy="332511"/>
          </a:xfrm>
          <a:prstGeom prst="rect">
            <a:avLst/>
          </a:prstGeom>
          <a:noFill/>
          <a:ln>
            <a:noFill/>
          </a:ln>
        </p:spPr>
      </p:pic>
      <p:pic>
        <p:nvPicPr>
          <p:cNvPr id="343" name="Google Shape;343;p38"/>
          <p:cNvPicPr preferRelativeResize="0"/>
          <p:nvPr/>
        </p:nvPicPr>
        <p:blipFill>
          <a:blip r:embed="rId10">
            <a:alphaModFix/>
          </a:blip>
          <a:stretch>
            <a:fillRect/>
          </a:stretch>
        </p:blipFill>
        <p:spPr>
          <a:xfrm>
            <a:off x="8559263" y="4346140"/>
            <a:ext cx="260400" cy="291035"/>
          </a:xfrm>
          <a:prstGeom prst="rect">
            <a:avLst/>
          </a:prstGeom>
          <a:noFill/>
          <a:ln>
            <a:noFill/>
          </a:ln>
        </p:spPr>
      </p:pic>
      <p:pic>
        <p:nvPicPr>
          <p:cNvPr id="344" name="Google Shape;344;p38"/>
          <p:cNvPicPr preferRelativeResize="0"/>
          <p:nvPr/>
        </p:nvPicPr>
        <p:blipFill rotWithShape="1">
          <a:blip r:embed="rId5">
            <a:alphaModFix/>
          </a:blip>
          <a:srcRect b="68698" l="36801" r="48537" t="0"/>
          <a:stretch/>
        </p:blipFill>
        <p:spPr>
          <a:xfrm>
            <a:off x="7364383" y="175500"/>
            <a:ext cx="696551" cy="397200"/>
          </a:xfrm>
          <a:prstGeom prst="rect">
            <a:avLst/>
          </a:prstGeom>
          <a:noFill/>
          <a:ln>
            <a:noFill/>
          </a:ln>
        </p:spPr>
      </p:pic>
      <p:pic>
        <p:nvPicPr>
          <p:cNvPr id="345" name="Google Shape;345;p38"/>
          <p:cNvPicPr preferRelativeResize="0"/>
          <p:nvPr/>
        </p:nvPicPr>
        <p:blipFill>
          <a:blip r:embed="rId9">
            <a:alphaModFix/>
          </a:blip>
          <a:stretch>
            <a:fillRect/>
          </a:stretch>
        </p:blipFill>
        <p:spPr>
          <a:xfrm>
            <a:off x="4703900" y="3384139"/>
            <a:ext cx="260400" cy="332511"/>
          </a:xfrm>
          <a:prstGeom prst="rect">
            <a:avLst/>
          </a:prstGeom>
          <a:noFill/>
          <a:ln>
            <a:noFill/>
          </a:ln>
        </p:spPr>
      </p:pic>
      <p:sp>
        <p:nvSpPr>
          <p:cNvPr id="346" name="Google Shape;346;p38"/>
          <p:cNvSpPr txBox="1"/>
          <p:nvPr/>
        </p:nvSpPr>
        <p:spPr>
          <a:xfrm>
            <a:off x="4902697" y="76550"/>
            <a:ext cx="1569000" cy="2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Atmospheric Background</a:t>
            </a:r>
            <a:endParaRPr/>
          </a:p>
        </p:txBody>
      </p:sp>
      <p:sp>
        <p:nvSpPr>
          <p:cNvPr id="347" name="Google Shape;347;p38"/>
          <p:cNvSpPr txBox="1"/>
          <p:nvPr/>
        </p:nvSpPr>
        <p:spPr>
          <a:xfrm>
            <a:off x="7141260" y="76550"/>
            <a:ext cx="1569000" cy="2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Cascades</a:t>
            </a:r>
            <a:endParaRPr/>
          </a:p>
        </p:txBody>
      </p:sp>
      <p:sp>
        <p:nvSpPr>
          <p:cNvPr id="348" name="Google Shape;348;p38"/>
          <p:cNvSpPr txBox="1"/>
          <p:nvPr/>
        </p:nvSpPr>
        <p:spPr>
          <a:xfrm>
            <a:off x="4703900" y="2729450"/>
            <a:ext cx="1498200" cy="2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Starting Tracks</a:t>
            </a:r>
            <a:endParaRPr/>
          </a:p>
        </p:txBody>
      </p:sp>
      <p:sp>
        <p:nvSpPr>
          <p:cNvPr id="349" name="Google Shape;349;p38"/>
          <p:cNvSpPr txBox="1"/>
          <p:nvPr/>
        </p:nvSpPr>
        <p:spPr>
          <a:xfrm>
            <a:off x="6927500" y="2734263"/>
            <a:ext cx="1866300" cy="2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Throughgoing Tracks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3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Cosmic Messengers</a:t>
            </a:r>
            <a:endParaRPr/>
          </a:p>
        </p:txBody>
      </p:sp>
      <p:sp>
        <p:nvSpPr>
          <p:cNvPr id="355" name="Google Shape;355;p39"/>
          <p:cNvSpPr txBox="1"/>
          <p:nvPr/>
        </p:nvSpPr>
        <p:spPr>
          <a:xfrm>
            <a:off x="107425" y="4743300"/>
            <a:ext cx="56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Fig: J. Aguilar and J. Yang  for the IceCube Collaboration</a:t>
            </a:r>
            <a:endParaRPr/>
          </a:p>
        </p:txBody>
      </p:sp>
      <p:sp>
        <p:nvSpPr>
          <p:cNvPr id="356" name="Google Shape;356;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Single Power Law (SPL) Sensitivity</a:t>
            </a:r>
            <a:endParaRPr/>
          </a:p>
        </p:txBody>
      </p:sp>
      <p:sp>
        <p:nvSpPr>
          <p:cNvPr id="362" name="Google Shape;36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3" name="Google Shape;363;p40"/>
          <p:cNvSpPr txBox="1"/>
          <p:nvPr/>
        </p:nvSpPr>
        <p:spPr>
          <a:xfrm>
            <a:off x="4709550" y="603300"/>
            <a:ext cx="4311600" cy="442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dk2"/>
                </a:solidFill>
              </a:rPr>
              <a:t>Physics parameters: Assuming Single Power Law Flux (SPL)</a:t>
            </a:r>
            <a:endParaRPr sz="1800">
              <a:solidFill>
                <a:schemeClr val="dk2"/>
              </a:solidFill>
            </a:endParaRPr>
          </a:p>
          <a:p>
            <a:pPr indent="-342900" lvl="0" marL="457200" rtl="0" algn="l">
              <a:lnSpc>
                <a:spcPct val="100000"/>
              </a:lnSpc>
              <a:spcBef>
                <a:spcPts val="1200"/>
              </a:spcBef>
              <a:spcAft>
                <a:spcPts val="0"/>
              </a:spcAft>
              <a:buClr>
                <a:schemeClr val="dk2"/>
              </a:buClr>
              <a:buSzPts val="1800"/>
              <a:buChar char="●"/>
            </a:pPr>
            <a:r>
              <a:rPr lang="en" sz="1800">
                <a:solidFill>
                  <a:schemeClr val="dk2"/>
                </a:solidFill>
              </a:rPr>
              <a:t>Φ</a:t>
            </a:r>
            <a:r>
              <a:rPr baseline="-25000" lang="en" sz="1800">
                <a:solidFill>
                  <a:schemeClr val="dk2"/>
                </a:solidFill>
              </a:rPr>
              <a:t>astro,</a:t>
            </a:r>
            <a:r>
              <a:rPr lang="en" sz="1800">
                <a:solidFill>
                  <a:schemeClr val="dk2"/>
                </a:solidFill>
              </a:rPr>
              <a:t>γ</a:t>
            </a:r>
            <a:r>
              <a:rPr baseline="-25000" lang="en" sz="1800">
                <a:solidFill>
                  <a:schemeClr val="dk2"/>
                </a:solidFill>
              </a:rPr>
              <a:t>astro</a:t>
            </a:r>
            <a:r>
              <a:rPr lang="en" sz="1800">
                <a:solidFill>
                  <a:schemeClr val="dk2"/>
                </a:solidFill>
              </a:rPr>
              <a:t>: The normalization and spectral index</a:t>
            </a:r>
            <a:br>
              <a:rPr lang="en" sz="1800">
                <a:solidFill>
                  <a:schemeClr val="dk2"/>
                </a:solidFill>
              </a:rPr>
            </a:br>
            <a:endParaRPr sz="1800">
              <a:solidFill>
                <a:schemeClr val="dk2"/>
              </a:solidFill>
            </a:endParaRPr>
          </a:p>
          <a:p>
            <a:pPr indent="-342900" lvl="0" marL="457200" rtl="0" algn="l">
              <a:lnSpc>
                <a:spcPct val="100000"/>
              </a:lnSpc>
              <a:spcBef>
                <a:spcPts val="0"/>
              </a:spcBef>
              <a:spcAft>
                <a:spcPts val="0"/>
              </a:spcAft>
              <a:buClr>
                <a:schemeClr val="dk2"/>
              </a:buClr>
              <a:buSzPts val="1800"/>
              <a:buChar char="●"/>
            </a:pPr>
            <a:r>
              <a:rPr lang="en" sz="1800">
                <a:solidFill>
                  <a:schemeClr val="dk2"/>
                </a:solidFill>
              </a:rPr>
              <a:t>Φ</a:t>
            </a:r>
            <a:r>
              <a:rPr baseline="-25000" lang="en" sz="1800">
                <a:solidFill>
                  <a:schemeClr val="dk2"/>
                </a:solidFill>
              </a:rPr>
              <a:t>μ: </a:t>
            </a:r>
            <a:r>
              <a:rPr lang="en" sz="1800">
                <a:solidFill>
                  <a:schemeClr val="dk2"/>
                </a:solidFill>
              </a:rPr>
              <a:t>: Scaling factor for the atmospheric muon flux assuming GaisserH4a + SIBYLL2.3c </a:t>
            </a:r>
            <a:br>
              <a:rPr lang="en" sz="1800">
                <a:solidFill>
                  <a:schemeClr val="dk2"/>
                </a:solidFill>
              </a:rPr>
            </a:br>
            <a:endParaRPr sz="1800">
              <a:solidFill>
                <a:schemeClr val="dk2"/>
              </a:solidFill>
            </a:endParaRPr>
          </a:p>
          <a:p>
            <a:pPr indent="-342900" lvl="0" marL="457200" rtl="0" algn="l">
              <a:lnSpc>
                <a:spcPct val="100000"/>
              </a:lnSpc>
              <a:spcBef>
                <a:spcPts val="0"/>
              </a:spcBef>
              <a:spcAft>
                <a:spcPts val="0"/>
              </a:spcAft>
              <a:buClr>
                <a:schemeClr val="dk2"/>
              </a:buClr>
              <a:buSzPts val="1800"/>
              <a:buChar char="●"/>
            </a:pPr>
            <a:r>
              <a:rPr lang="en" sz="1800">
                <a:solidFill>
                  <a:schemeClr val="dk2"/>
                </a:solidFill>
              </a:rPr>
              <a:t>Φ</a:t>
            </a:r>
            <a:r>
              <a:rPr baseline="-25000" lang="en" sz="1800">
                <a:solidFill>
                  <a:schemeClr val="dk2"/>
                </a:solidFill>
              </a:rPr>
              <a:t>conv </a:t>
            </a:r>
            <a:r>
              <a:rPr lang="en" sz="1800">
                <a:solidFill>
                  <a:schemeClr val="dk2"/>
                </a:solidFill>
              </a:rPr>
              <a:t>,Φ</a:t>
            </a:r>
            <a:r>
              <a:rPr baseline="-25000" lang="en" sz="1800">
                <a:solidFill>
                  <a:schemeClr val="dk2"/>
                </a:solidFill>
              </a:rPr>
              <a:t>prompt </a:t>
            </a:r>
            <a:r>
              <a:rPr lang="en" sz="1800">
                <a:solidFill>
                  <a:schemeClr val="dk2"/>
                </a:solidFill>
              </a:rPr>
              <a:t>: Atmospheric neutrino flux normalisation</a:t>
            </a:r>
            <a:endParaRPr sz="1800">
              <a:solidFill>
                <a:schemeClr val="dk2"/>
              </a:solidFill>
            </a:endParaRPr>
          </a:p>
          <a:p>
            <a:pPr indent="0" lvl="0" marL="0" rtl="0" algn="l">
              <a:lnSpc>
                <a:spcPct val="100000"/>
              </a:lnSpc>
              <a:spcBef>
                <a:spcPts val="1200"/>
              </a:spcBef>
              <a:spcAft>
                <a:spcPts val="0"/>
              </a:spcAft>
              <a:buNone/>
            </a:pPr>
            <a:r>
              <a:rPr lang="en" sz="1800">
                <a:solidFill>
                  <a:schemeClr val="dk2"/>
                </a:solidFill>
              </a:rPr>
              <a:t>Systematics modelled using the SnowStorm method </a:t>
            </a:r>
            <a:br>
              <a:rPr lang="en" sz="1800">
                <a:solidFill>
                  <a:schemeClr val="dk2"/>
                </a:solidFill>
              </a:rPr>
            </a:br>
            <a:r>
              <a:rPr lang="en">
                <a:solidFill>
                  <a:schemeClr val="dk2"/>
                </a:solidFill>
              </a:rPr>
              <a:t>(M.G. Aartsen et al JCAP10(2019)048)</a:t>
            </a:r>
            <a:endParaRPr>
              <a:solidFill>
                <a:schemeClr val="dk2"/>
              </a:solidFill>
            </a:endParaRPr>
          </a:p>
          <a:p>
            <a:pPr indent="0" lvl="0" marL="0" rtl="0" algn="l">
              <a:lnSpc>
                <a:spcPct val="100000"/>
              </a:lnSpc>
              <a:spcBef>
                <a:spcPts val="1200"/>
              </a:spcBef>
              <a:spcAft>
                <a:spcPts val="1200"/>
              </a:spcAft>
              <a:buNone/>
            </a:pPr>
            <a:r>
              <a:t/>
            </a:r>
            <a:endParaRPr sz="1800">
              <a:solidFill>
                <a:schemeClr val="dk2"/>
              </a:solidFill>
            </a:endParaRPr>
          </a:p>
        </p:txBody>
      </p:sp>
      <p:pic>
        <p:nvPicPr>
          <p:cNvPr id="364" name="Google Shape;364;p40"/>
          <p:cNvPicPr preferRelativeResize="0"/>
          <p:nvPr/>
        </p:nvPicPr>
        <p:blipFill>
          <a:blip r:embed="rId3">
            <a:alphaModFix/>
          </a:blip>
          <a:stretch>
            <a:fillRect/>
          </a:stretch>
        </p:blipFill>
        <p:spPr>
          <a:xfrm>
            <a:off x="260425" y="627150"/>
            <a:ext cx="4311574" cy="43800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SPL Fit Contour</a:t>
            </a:r>
            <a:endParaRPr/>
          </a:p>
        </p:txBody>
      </p:sp>
      <p:pic>
        <p:nvPicPr>
          <p:cNvPr id="370" name="Google Shape;370;p41"/>
          <p:cNvPicPr preferRelativeResize="0"/>
          <p:nvPr/>
        </p:nvPicPr>
        <p:blipFill>
          <a:blip r:embed="rId3">
            <a:alphaModFix/>
          </a:blip>
          <a:stretch>
            <a:fillRect/>
          </a:stretch>
        </p:blipFill>
        <p:spPr>
          <a:xfrm>
            <a:off x="2566063" y="616450"/>
            <a:ext cx="4011872" cy="4265999"/>
          </a:xfrm>
          <a:prstGeom prst="rect">
            <a:avLst/>
          </a:prstGeom>
          <a:noFill/>
          <a:ln>
            <a:noFill/>
          </a:ln>
        </p:spPr>
      </p:pic>
      <p:sp>
        <p:nvSpPr>
          <p:cNvPr id="371" name="Google Shape;371;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b="3465" l="0" r="0" t="0"/>
          <a:stretch/>
        </p:blipFill>
        <p:spPr>
          <a:xfrm>
            <a:off x="41075" y="0"/>
            <a:ext cx="6984556" cy="5056827"/>
          </a:xfrm>
          <a:prstGeom prst="rect">
            <a:avLst/>
          </a:prstGeom>
          <a:noFill/>
          <a:ln>
            <a:noFill/>
          </a:ln>
        </p:spPr>
      </p:pic>
      <p:pic>
        <p:nvPicPr>
          <p:cNvPr id="74" name="Google Shape;74;p15" title="Diagram of an IceCube digital optical module (DOM)"/>
          <p:cNvPicPr preferRelativeResize="0"/>
          <p:nvPr/>
        </p:nvPicPr>
        <p:blipFill>
          <a:blip r:embed="rId4">
            <a:alphaModFix/>
          </a:blip>
          <a:stretch>
            <a:fillRect/>
          </a:stretch>
        </p:blipFill>
        <p:spPr>
          <a:xfrm>
            <a:off x="6158612" y="2571750"/>
            <a:ext cx="2862538" cy="2571749"/>
          </a:xfrm>
          <a:prstGeom prst="rect">
            <a:avLst/>
          </a:prstGeom>
          <a:noFill/>
          <a:ln>
            <a:noFill/>
          </a:ln>
        </p:spPr>
      </p:pic>
      <p:sp>
        <p:nvSpPr>
          <p:cNvPr id="75" name="Google Shape;7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6" name="Google Shape;76;p15"/>
          <p:cNvPicPr preferRelativeResize="0"/>
          <p:nvPr/>
        </p:nvPicPr>
        <p:blipFill>
          <a:blip r:embed="rId5">
            <a:alphaModFix/>
          </a:blip>
          <a:stretch>
            <a:fillRect/>
          </a:stretch>
        </p:blipFill>
        <p:spPr>
          <a:xfrm>
            <a:off x="7191825" y="285275"/>
            <a:ext cx="1883000" cy="1773775"/>
          </a:xfrm>
          <a:prstGeom prst="rect">
            <a:avLst/>
          </a:prstGeom>
          <a:noFill/>
          <a:ln>
            <a:noFill/>
          </a:ln>
        </p:spPr>
      </p:pic>
      <p:sp>
        <p:nvSpPr>
          <p:cNvPr id="77" name="Google Shape;77;p15"/>
          <p:cNvSpPr txBox="1"/>
          <p:nvPr/>
        </p:nvSpPr>
        <p:spPr>
          <a:xfrm>
            <a:off x="7073825" y="2059050"/>
            <a:ext cx="2001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t>D</a:t>
            </a:r>
            <a:r>
              <a:rPr lang="en"/>
              <a:t>igital </a:t>
            </a:r>
            <a:r>
              <a:rPr b="1" lang="en"/>
              <a:t>O</a:t>
            </a:r>
            <a:r>
              <a:rPr lang="en"/>
              <a:t>ptical </a:t>
            </a:r>
            <a:r>
              <a:rPr b="1" lang="en"/>
              <a:t>M</a:t>
            </a:r>
            <a:r>
              <a:rPr lang="en"/>
              <a:t>odule</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p:tgtEl>
                                          <p:spTgt spid="76"/>
                                        </p:tgtEl>
                                        <p:attrNameLst>
                                          <p:attrName>ppt_w</p:attrName>
                                        </p:attrNameLst>
                                      </p:cBhvr>
                                      <p:tavLst>
                                        <p:tav fmla="" tm="0">
                                          <p:val>
                                            <p:strVal val="0"/>
                                          </p:val>
                                        </p:tav>
                                        <p:tav fmla="" tm="100000">
                                          <p:val>
                                            <p:strVal val="#ppt_w"/>
                                          </p:val>
                                        </p:tav>
                                      </p:tavLst>
                                    </p:anim>
                                    <p:anim calcmode="lin" valueType="num">
                                      <p:cBhvr additive="base">
                                        <p:cTn dur="1000"/>
                                        <p:tgtEl>
                                          <p:spTgt spid="7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p:tgtEl>
                                          <p:spTgt spid="77"/>
                                        </p:tgtEl>
                                        <p:attrNameLst>
                                          <p:attrName>ppt_w</p:attrName>
                                        </p:attrNameLst>
                                      </p:cBhvr>
                                      <p:tavLst>
                                        <p:tav fmla="" tm="0">
                                          <p:val>
                                            <p:strVal val="0"/>
                                          </p:val>
                                        </p:tav>
                                        <p:tav fmla="" tm="100000">
                                          <p:val>
                                            <p:strVal val="#ppt_w"/>
                                          </p:val>
                                        </p:tav>
                                      </p:tavLst>
                                    </p:anim>
                                    <p:anim calcmode="lin" valueType="num">
                                      <p:cBhvr additive="base">
                                        <p:cTn dur="1000"/>
                                        <p:tgtEl>
                                          <p:spTgt spid="77"/>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p:tgtEl>
                                          <p:spTgt spid="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BPL Spectral Indices</a:t>
            </a:r>
            <a:endParaRPr/>
          </a:p>
        </p:txBody>
      </p:sp>
      <p:sp>
        <p:nvSpPr>
          <p:cNvPr id="377" name="Google Shape;37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8" name="Google Shape;378;p42"/>
          <p:cNvPicPr preferRelativeResize="0"/>
          <p:nvPr/>
        </p:nvPicPr>
        <p:blipFill>
          <a:blip r:embed="rId3">
            <a:alphaModFix/>
          </a:blip>
          <a:stretch>
            <a:fillRect/>
          </a:stretch>
        </p:blipFill>
        <p:spPr>
          <a:xfrm>
            <a:off x="1627100" y="572700"/>
            <a:ext cx="4919075" cy="4570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43"/>
          <p:cNvPicPr preferRelativeResize="0"/>
          <p:nvPr/>
        </p:nvPicPr>
        <p:blipFill rotWithShape="1">
          <a:blip r:embed="rId3">
            <a:alphaModFix/>
          </a:blip>
          <a:srcRect b="0" l="0" r="1136" t="0"/>
          <a:stretch/>
        </p:blipFill>
        <p:spPr>
          <a:xfrm>
            <a:off x="4102275" y="462675"/>
            <a:ext cx="5041725" cy="4218149"/>
          </a:xfrm>
          <a:prstGeom prst="rect">
            <a:avLst/>
          </a:prstGeom>
          <a:noFill/>
          <a:ln>
            <a:noFill/>
          </a:ln>
        </p:spPr>
      </p:pic>
      <p:sp>
        <p:nvSpPr>
          <p:cNvPr id="384" name="Google Shape;384;p4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Models tested</a:t>
            </a:r>
            <a:endParaRPr/>
          </a:p>
        </p:txBody>
      </p:sp>
      <p:sp>
        <p:nvSpPr>
          <p:cNvPr id="385" name="Google Shape;385;p43"/>
          <p:cNvSpPr txBox="1"/>
          <p:nvPr/>
        </p:nvSpPr>
        <p:spPr>
          <a:xfrm>
            <a:off x="31725" y="639675"/>
            <a:ext cx="3959100" cy="45591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0"/>
              </a:spcAft>
              <a:buNone/>
            </a:pPr>
            <a:r>
              <a:rPr lang="en">
                <a:solidFill>
                  <a:schemeClr val="dk2"/>
                </a:solidFill>
              </a:rPr>
              <a:t>Astrophysical Flux Models:</a:t>
            </a:r>
            <a:endParaRPr>
              <a:solidFill>
                <a:schemeClr val="dk2"/>
              </a:solidFill>
            </a:endParaRPr>
          </a:p>
          <a:p>
            <a:pPr indent="0" lvl="0" marL="0" rtl="0" algn="l">
              <a:lnSpc>
                <a:spcPct val="70000"/>
              </a:lnSpc>
              <a:spcBef>
                <a:spcPts val="0"/>
              </a:spcBef>
              <a:spcAft>
                <a:spcPts val="0"/>
              </a:spcAft>
              <a:buNone/>
            </a:pPr>
            <a:r>
              <a:t/>
            </a:r>
            <a:endParaRPr>
              <a:solidFill>
                <a:schemeClr val="dk2"/>
              </a:solidFill>
            </a:endParaRPr>
          </a:p>
          <a:p>
            <a:pPr indent="-317500" lvl="0" marL="457200" rtl="0" algn="l">
              <a:lnSpc>
                <a:spcPct val="70000"/>
              </a:lnSpc>
              <a:spcBef>
                <a:spcPts val="0"/>
              </a:spcBef>
              <a:spcAft>
                <a:spcPts val="0"/>
              </a:spcAft>
              <a:buClr>
                <a:schemeClr val="dk2"/>
              </a:buClr>
              <a:buSzPts val="1400"/>
              <a:buChar char="●"/>
            </a:pPr>
            <a:r>
              <a:rPr lang="en">
                <a:solidFill>
                  <a:schemeClr val="dk2"/>
                </a:solidFill>
              </a:rPr>
              <a:t>Single Power Law (SPL):</a:t>
            </a:r>
            <a:endParaRPr>
              <a:solidFill>
                <a:schemeClr val="dk2"/>
              </a:solidFill>
            </a:endParaRPr>
          </a:p>
          <a:p>
            <a:pPr indent="0" lvl="0" marL="0" rtl="0" algn="l">
              <a:lnSpc>
                <a:spcPct val="70000"/>
              </a:lnSpc>
              <a:spcBef>
                <a:spcPts val="0"/>
              </a:spcBef>
              <a:spcAft>
                <a:spcPts val="0"/>
              </a:spcAft>
              <a:buNone/>
            </a:pPr>
            <a:br>
              <a:rPr lang="en">
                <a:solidFill>
                  <a:schemeClr val="dk2"/>
                </a:solidFill>
              </a:rPr>
            </a:b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0" lvl="0" marL="457200" rtl="0" algn="l">
              <a:lnSpc>
                <a:spcPct val="70000"/>
              </a:lnSpc>
              <a:spcBef>
                <a:spcPts val="0"/>
              </a:spcBef>
              <a:spcAft>
                <a:spcPts val="0"/>
              </a:spcAft>
              <a:buNone/>
            </a:pPr>
            <a:br>
              <a:rPr lang="en">
                <a:solidFill>
                  <a:schemeClr val="dk2"/>
                </a:solidFill>
              </a:rPr>
            </a:br>
            <a:endParaRPr>
              <a:solidFill>
                <a:schemeClr val="dk2"/>
              </a:solidFill>
            </a:endParaRPr>
          </a:p>
          <a:p>
            <a:pPr indent="-317500" lvl="0" marL="457200" rtl="0" algn="l">
              <a:lnSpc>
                <a:spcPct val="70000"/>
              </a:lnSpc>
              <a:spcBef>
                <a:spcPts val="0"/>
              </a:spcBef>
              <a:spcAft>
                <a:spcPts val="0"/>
              </a:spcAft>
              <a:buClr>
                <a:schemeClr val="dk2"/>
              </a:buClr>
              <a:buSzPts val="1400"/>
              <a:buChar char="●"/>
            </a:pPr>
            <a:r>
              <a:rPr lang="en">
                <a:solidFill>
                  <a:schemeClr val="dk2"/>
                </a:solidFill>
              </a:rPr>
              <a:t>Broken Power Law (BPL):</a:t>
            </a:r>
            <a:endParaRPr>
              <a:solidFill>
                <a:schemeClr val="dk2"/>
              </a:solidFill>
            </a:endParaRPr>
          </a:p>
          <a:p>
            <a:pPr indent="0" lvl="0" marL="0" rtl="0" algn="l">
              <a:lnSpc>
                <a:spcPct val="70000"/>
              </a:lnSpc>
              <a:spcBef>
                <a:spcPts val="0"/>
              </a:spcBef>
              <a:spcAft>
                <a:spcPts val="0"/>
              </a:spcAft>
              <a:buNone/>
            </a:pPr>
            <a:r>
              <a:t/>
            </a:r>
            <a:endParaRPr>
              <a:solidFill>
                <a:schemeClr val="dk2"/>
              </a:solidFill>
            </a:endParaRPr>
          </a:p>
          <a:p>
            <a:pPr indent="0" lvl="0" marL="0" rtl="0" algn="l">
              <a:lnSpc>
                <a:spcPct val="70000"/>
              </a:lnSpc>
              <a:spcBef>
                <a:spcPts val="0"/>
              </a:spcBef>
              <a:spcAft>
                <a:spcPts val="0"/>
              </a:spcAft>
              <a:buNone/>
            </a:pPr>
            <a:r>
              <a:t/>
            </a:r>
            <a:endParaRPr>
              <a:solidFill>
                <a:schemeClr val="dk2"/>
              </a:solidFill>
            </a:endParaRPr>
          </a:p>
          <a:p>
            <a:pPr indent="0" lvl="0" marL="0" rtl="0" algn="l">
              <a:lnSpc>
                <a:spcPct val="70000"/>
              </a:lnSpc>
              <a:spcBef>
                <a:spcPts val="0"/>
              </a:spcBef>
              <a:spcAft>
                <a:spcPts val="0"/>
              </a:spcAft>
              <a:buNone/>
            </a:pPr>
            <a:r>
              <a:t/>
            </a:r>
            <a:endParaRPr>
              <a:solidFill>
                <a:schemeClr val="dk2"/>
              </a:solidFill>
            </a:endParaRPr>
          </a:p>
          <a:p>
            <a:pPr indent="0" lvl="0" marL="457200" rtl="0" algn="l">
              <a:lnSpc>
                <a:spcPct val="70000"/>
              </a:lnSpc>
              <a:spcBef>
                <a:spcPts val="0"/>
              </a:spcBef>
              <a:spcAft>
                <a:spcPts val="0"/>
              </a:spcAft>
              <a:buNone/>
            </a:pPr>
            <a:br>
              <a:rPr lang="en">
                <a:solidFill>
                  <a:schemeClr val="dk2"/>
                </a:solidFill>
              </a:rPr>
            </a:b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317500" lvl="0" marL="457200" rtl="0" algn="l">
              <a:lnSpc>
                <a:spcPct val="70000"/>
              </a:lnSpc>
              <a:spcBef>
                <a:spcPts val="0"/>
              </a:spcBef>
              <a:spcAft>
                <a:spcPts val="0"/>
              </a:spcAft>
              <a:buClr>
                <a:schemeClr val="dk2"/>
              </a:buClr>
              <a:buSzPts val="1400"/>
              <a:buChar char="●"/>
            </a:pPr>
            <a:r>
              <a:rPr lang="en">
                <a:solidFill>
                  <a:schemeClr val="dk2"/>
                </a:solidFill>
              </a:rPr>
              <a:t>Log-parabola:</a:t>
            </a: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0" lvl="0" marL="457200" rtl="0" algn="l">
              <a:lnSpc>
                <a:spcPct val="70000"/>
              </a:lnSpc>
              <a:spcBef>
                <a:spcPts val="0"/>
              </a:spcBef>
              <a:spcAft>
                <a:spcPts val="0"/>
              </a:spcAft>
              <a:buNone/>
            </a:pPr>
            <a:br>
              <a:rPr lang="en">
                <a:solidFill>
                  <a:schemeClr val="dk2"/>
                </a:solidFill>
              </a:rPr>
            </a:b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317500" lvl="0" marL="457200" rtl="0" algn="l">
              <a:lnSpc>
                <a:spcPct val="70000"/>
              </a:lnSpc>
              <a:spcBef>
                <a:spcPts val="0"/>
              </a:spcBef>
              <a:spcAft>
                <a:spcPts val="0"/>
              </a:spcAft>
              <a:buClr>
                <a:schemeClr val="dk2"/>
              </a:buClr>
              <a:buSzPts val="1400"/>
              <a:buChar char="●"/>
            </a:pPr>
            <a:r>
              <a:rPr lang="en">
                <a:solidFill>
                  <a:schemeClr val="dk2"/>
                </a:solidFill>
              </a:rPr>
              <a:t>SPL+Cutoff:</a:t>
            </a: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0" lvl="0" marL="0" rtl="0" algn="l">
              <a:lnSpc>
                <a:spcPct val="70000"/>
              </a:lnSpc>
              <a:spcBef>
                <a:spcPts val="0"/>
              </a:spcBef>
              <a:spcAft>
                <a:spcPts val="0"/>
              </a:spcAft>
              <a:buNone/>
            </a:pPr>
            <a:r>
              <a:t/>
            </a: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317500" lvl="0" marL="457200" rtl="0" algn="l">
              <a:lnSpc>
                <a:spcPct val="70000"/>
              </a:lnSpc>
              <a:spcBef>
                <a:spcPts val="0"/>
              </a:spcBef>
              <a:spcAft>
                <a:spcPts val="0"/>
              </a:spcAft>
              <a:buClr>
                <a:schemeClr val="dk2"/>
              </a:buClr>
              <a:buSzPts val="1400"/>
              <a:buChar char="●"/>
            </a:pPr>
            <a:r>
              <a:rPr lang="en">
                <a:solidFill>
                  <a:schemeClr val="dk2"/>
                </a:solidFill>
              </a:rPr>
              <a:t>AGN core neutrino emission</a:t>
            </a:r>
            <a:endParaRPr>
              <a:solidFill>
                <a:schemeClr val="dk2"/>
              </a:solidFill>
            </a:endParaRPr>
          </a:p>
          <a:p>
            <a:pPr indent="0" lvl="0" marL="457200" rtl="0" algn="l">
              <a:lnSpc>
                <a:spcPct val="70000"/>
              </a:lnSpc>
              <a:spcBef>
                <a:spcPts val="0"/>
              </a:spcBef>
              <a:spcAft>
                <a:spcPts val="0"/>
              </a:spcAft>
              <a:buNone/>
            </a:pPr>
            <a:r>
              <a:t/>
            </a:r>
            <a:endParaRPr>
              <a:solidFill>
                <a:schemeClr val="dk2"/>
              </a:solidFill>
            </a:endParaRPr>
          </a:p>
          <a:p>
            <a:pPr indent="-317500" lvl="0" marL="457200" rtl="0" algn="l">
              <a:lnSpc>
                <a:spcPct val="70000"/>
              </a:lnSpc>
              <a:spcBef>
                <a:spcPts val="0"/>
              </a:spcBef>
              <a:spcAft>
                <a:spcPts val="0"/>
              </a:spcAft>
              <a:buClr>
                <a:schemeClr val="dk2"/>
              </a:buClr>
              <a:buSzPts val="1400"/>
              <a:buChar char="●"/>
            </a:pPr>
            <a:r>
              <a:rPr lang="en">
                <a:solidFill>
                  <a:schemeClr val="dk2"/>
                </a:solidFill>
              </a:rPr>
              <a:t>Neutrino emission from BLLac objects</a:t>
            </a:r>
            <a:endParaRPr>
              <a:solidFill>
                <a:schemeClr val="dk2"/>
              </a:solidFill>
            </a:endParaRPr>
          </a:p>
        </p:txBody>
      </p:sp>
      <p:sp>
        <p:nvSpPr>
          <p:cNvPr id="386" name="Google Shape;38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7" name="Google Shape;387;p43"/>
          <p:cNvPicPr preferRelativeResize="0"/>
          <p:nvPr/>
        </p:nvPicPr>
        <p:blipFill>
          <a:blip r:embed="rId4">
            <a:alphaModFix/>
          </a:blip>
          <a:stretch>
            <a:fillRect/>
          </a:stretch>
        </p:blipFill>
        <p:spPr>
          <a:xfrm>
            <a:off x="671074" y="1280225"/>
            <a:ext cx="2028126" cy="572700"/>
          </a:xfrm>
          <a:prstGeom prst="rect">
            <a:avLst/>
          </a:prstGeom>
          <a:noFill/>
          <a:ln>
            <a:noFill/>
          </a:ln>
        </p:spPr>
      </p:pic>
      <p:pic>
        <p:nvPicPr>
          <p:cNvPr id="388" name="Google Shape;388;p43"/>
          <p:cNvPicPr preferRelativeResize="0"/>
          <p:nvPr/>
        </p:nvPicPr>
        <p:blipFill>
          <a:blip r:embed="rId5">
            <a:alphaModFix/>
          </a:blip>
          <a:stretch>
            <a:fillRect/>
          </a:stretch>
        </p:blipFill>
        <p:spPr>
          <a:xfrm>
            <a:off x="671075" y="2112737"/>
            <a:ext cx="1949374" cy="783675"/>
          </a:xfrm>
          <a:prstGeom prst="rect">
            <a:avLst/>
          </a:prstGeom>
          <a:noFill/>
          <a:ln>
            <a:noFill/>
          </a:ln>
        </p:spPr>
      </p:pic>
      <p:pic>
        <p:nvPicPr>
          <p:cNvPr id="389" name="Google Shape;389;p43"/>
          <p:cNvPicPr preferRelativeResize="0"/>
          <p:nvPr/>
        </p:nvPicPr>
        <p:blipFill>
          <a:blip r:embed="rId6">
            <a:alphaModFix/>
          </a:blip>
          <a:stretch>
            <a:fillRect/>
          </a:stretch>
        </p:blipFill>
        <p:spPr>
          <a:xfrm>
            <a:off x="671087" y="3124900"/>
            <a:ext cx="3431176" cy="650125"/>
          </a:xfrm>
          <a:prstGeom prst="rect">
            <a:avLst/>
          </a:prstGeom>
          <a:noFill/>
          <a:ln>
            <a:noFill/>
          </a:ln>
        </p:spPr>
      </p:pic>
      <p:pic>
        <p:nvPicPr>
          <p:cNvPr id="390" name="Google Shape;390;p43"/>
          <p:cNvPicPr preferRelativeResize="0"/>
          <p:nvPr/>
        </p:nvPicPr>
        <p:blipFill>
          <a:blip r:embed="rId7">
            <a:alphaModFix/>
          </a:blip>
          <a:stretch>
            <a:fillRect/>
          </a:stretch>
        </p:blipFill>
        <p:spPr>
          <a:xfrm>
            <a:off x="671075" y="4003490"/>
            <a:ext cx="3123359" cy="572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Fit results</a:t>
            </a:r>
            <a:endParaRPr/>
          </a:p>
        </p:txBody>
      </p:sp>
      <p:sp>
        <p:nvSpPr>
          <p:cNvPr id="396" name="Google Shape;396;p44"/>
          <p:cNvSpPr txBox="1"/>
          <p:nvPr/>
        </p:nvSpPr>
        <p:spPr>
          <a:xfrm>
            <a:off x="31725" y="639675"/>
            <a:ext cx="3959100" cy="2068800"/>
          </a:xfrm>
          <a:prstGeom prst="rect">
            <a:avLst/>
          </a:prstGeom>
          <a:noFill/>
          <a:ln>
            <a:noFill/>
          </a:ln>
        </p:spPr>
        <p:txBody>
          <a:bodyPr anchorCtr="0" anchor="t" bIns="91425" lIns="91425" spcFirstLastPara="1" rIns="91425" wrap="square" tIns="91425">
            <a:spAutoFit/>
          </a:bodyPr>
          <a:lstStyle/>
          <a:p>
            <a:pPr indent="-342900" lvl="0" marL="457200" rtl="0" algn="l">
              <a:lnSpc>
                <a:spcPct val="95000"/>
              </a:lnSpc>
              <a:spcBef>
                <a:spcPts val="0"/>
              </a:spcBef>
              <a:spcAft>
                <a:spcPts val="0"/>
              </a:spcAft>
              <a:buClr>
                <a:schemeClr val="dk2"/>
              </a:buClr>
              <a:buSzPts val="1800"/>
              <a:buChar char="●"/>
            </a:pPr>
            <a:r>
              <a:rPr lang="en" sz="1800">
                <a:solidFill>
                  <a:schemeClr val="dk2"/>
                </a:solidFill>
              </a:rPr>
              <a:t>Broken Power Law is the best fit model, followed by SPL+ Bump and then Log Parabola flux.</a:t>
            </a:r>
            <a:br>
              <a:rPr lang="en" sz="1800">
                <a:solidFill>
                  <a:schemeClr val="dk2"/>
                </a:solidFill>
              </a:rPr>
            </a:br>
            <a:endParaRPr sz="1800">
              <a:solidFill>
                <a:schemeClr val="dk2"/>
              </a:solidFill>
            </a:endParaRPr>
          </a:p>
          <a:p>
            <a:pPr indent="-342900" lvl="0" marL="457200" rtl="0" algn="l">
              <a:lnSpc>
                <a:spcPct val="95000"/>
              </a:lnSpc>
              <a:spcBef>
                <a:spcPts val="0"/>
              </a:spcBef>
              <a:spcAft>
                <a:spcPts val="0"/>
              </a:spcAft>
              <a:buClr>
                <a:schemeClr val="dk2"/>
              </a:buClr>
              <a:buSzPts val="1800"/>
              <a:buChar char="●"/>
            </a:pPr>
            <a:r>
              <a:rPr lang="en" sz="1800">
                <a:solidFill>
                  <a:schemeClr val="dk2"/>
                </a:solidFill>
              </a:rPr>
              <a:t>We reject single power law by 4.7σ with MESE </a:t>
            </a:r>
            <a:endParaRPr sz="1800">
              <a:solidFill>
                <a:schemeClr val="dk2"/>
              </a:solidFill>
            </a:endParaRPr>
          </a:p>
          <a:p>
            <a:pPr indent="0" lvl="0" marL="457200" rtl="0" algn="l">
              <a:lnSpc>
                <a:spcPct val="70000"/>
              </a:lnSpc>
              <a:spcBef>
                <a:spcPts val="1200"/>
              </a:spcBef>
              <a:spcAft>
                <a:spcPts val="0"/>
              </a:spcAft>
              <a:buNone/>
            </a:pPr>
            <a:r>
              <a:t/>
            </a:r>
            <a:endParaRPr>
              <a:solidFill>
                <a:schemeClr val="dk2"/>
              </a:solidFill>
            </a:endParaRPr>
          </a:p>
        </p:txBody>
      </p:sp>
      <p:sp>
        <p:nvSpPr>
          <p:cNvPr id="397" name="Google Shape;39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44"/>
          <p:cNvPicPr preferRelativeResize="0"/>
          <p:nvPr/>
        </p:nvPicPr>
        <p:blipFill>
          <a:blip r:embed="rId3">
            <a:alphaModFix/>
          </a:blip>
          <a:stretch>
            <a:fillRect/>
          </a:stretch>
        </p:blipFill>
        <p:spPr>
          <a:xfrm>
            <a:off x="3990813" y="0"/>
            <a:ext cx="4686572"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5"/>
          <p:cNvSpPr txBox="1"/>
          <p:nvPr>
            <p:ph idx="1" type="body"/>
          </p:nvPr>
        </p:nvSpPr>
        <p:spPr>
          <a:xfrm>
            <a:off x="0" y="215825"/>
            <a:ext cx="8520600" cy="142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Energy density of high energy neutrinos similar to γ-ray flux, and Ultra High Energy Cosmic Rays (UHECRs) -&gt; could indicate related production mechanisms</a:t>
            </a:r>
            <a:endParaRPr/>
          </a:p>
        </p:txBody>
      </p:sp>
      <p:pic>
        <p:nvPicPr>
          <p:cNvPr id="404" name="Google Shape;404;p45"/>
          <p:cNvPicPr preferRelativeResize="0"/>
          <p:nvPr/>
        </p:nvPicPr>
        <p:blipFill>
          <a:blip r:embed="rId3">
            <a:alphaModFix/>
          </a:blip>
          <a:stretch>
            <a:fillRect/>
          </a:stretch>
        </p:blipFill>
        <p:spPr>
          <a:xfrm>
            <a:off x="0" y="1330450"/>
            <a:ext cx="7615701" cy="3726375"/>
          </a:xfrm>
          <a:prstGeom prst="rect">
            <a:avLst/>
          </a:prstGeom>
          <a:noFill/>
          <a:ln>
            <a:noFill/>
          </a:ln>
        </p:spPr>
      </p:pic>
      <p:sp>
        <p:nvSpPr>
          <p:cNvPr id="405" name="Google Shape;405;p45"/>
          <p:cNvSpPr txBox="1"/>
          <p:nvPr/>
        </p:nvSpPr>
        <p:spPr>
          <a:xfrm>
            <a:off x="7643550" y="3739825"/>
            <a:ext cx="137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Ref: M. </a:t>
            </a:r>
            <a:r>
              <a:rPr lang="en" sz="1200">
                <a:solidFill>
                  <a:schemeClr val="dk2"/>
                </a:solidFill>
              </a:rPr>
              <a:t>Ahlers, and F. Halzen  (arXiv:1805.11112, 2018)</a:t>
            </a:r>
            <a:endParaRPr sz="1200">
              <a:solidFill>
                <a:schemeClr val="dk2"/>
              </a:solidFill>
            </a:endParaRPr>
          </a:p>
        </p:txBody>
      </p:sp>
      <p:sp>
        <p:nvSpPr>
          <p:cNvPr id="406" name="Google Shape;406;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46"/>
          <p:cNvPicPr preferRelativeResize="0"/>
          <p:nvPr/>
        </p:nvPicPr>
        <p:blipFill>
          <a:blip r:embed="rId3">
            <a:alphaModFix/>
          </a:blip>
          <a:stretch>
            <a:fillRect/>
          </a:stretch>
        </p:blipFill>
        <p:spPr>
          <a:xfrm>
            <a:off x="174425" y="1433225"/>
            <a:ext cx="4564224" cy="3614850"/>
          </a:xfrm>
          <a:prstGeom prst="rect">
            <a:avLst/>
          </a:prstGeom>
          <a:noFill/>
          <a:ln>
            <a:noFill/>
          </a:ln>
        </p:spPr>
      </p:pic>
      <p:sp>
        <p:nvSpPr>
          <p:cNvPr id="412" name="Google Shape;412;p4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Expected Rates</a:t>
            </a:r>
            <a:endParaRPr/>
          </a:p>
        </p:txBody>
      </p:sp>
      <p:sp>
        <p:nvSpPr>
          <p:cNvPr id="413" name="Google Shape;413;p46"/>
          <p:cNvSpPr/>
          <p:nvPr/>
        </p:nvSpPr>
        <p:spPr>
          <a:xfrm>
            <a:off x="4030375" y="4043150"/>
            <a:ext cx="359700" cy="5727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14" name="Google Shape;414;p46"/>
          <p:cNvGraphicFramePr/>
          <p:nvPr/>
        </p:nvGraphicFramePr>
        <p:xfrm>
          <a:off x="4738650" y="1658245"/>
          <a:ext cx="3000000" cy="3000000"/>
        </p:xfrm>
        <a:graphic>
          <a:graphicData uri="http://schemas.openxmlformats.org/drawingml/2006/table">
            <a:tbl>
              <a:tblPr>
                <a:noFill/>
                <a:tableStyleId>{39BEC436-5391-45DD-96CA-BD0CCAAC8174}</a:tableStyleId>
              </a:tblPr>
              <a:tblGrid>
                <a:gridCol w="1343100"/>
                <a:gridCol w="947825"/>
                <a:gridCol w="974125"/>
                <a:gridCol w="948100"/>
              </a:tblGrid>
              <a:tr h="942925">
                <a:tc>
                  <a:txBody>
                    <a:bodyPr/>
                    <a:lstStyle/>
                    <a:p>
                      <a:pPr indent="0" lvl="0" marL="0" rtl="0" algn="l">
                        <a:spcBef>
                          <a:spcPts val="0"/>
                        </a:spcBef>
                        <a:spcAft>
                          <a:spcPts val="0"/>
                        </a:spcAft>
                        <a:buNone/>
                      </a:pPr>
                      <a:r>
                        <a:rPr lang="en" sz="1700"/>
                        <a:t>Rates (</a:t>
                      </a:r>
                      <a:r>
                        <a:rPr lang="en" sz="1700">
                          <a:solidFill>
                            <a:srgbClr val="000000"/>
                          </a:solidFill>
                        </a:rPr>
                        <a:t>yr</a:t>
                      </a:r>
                      <a:r>
                        <a:rPr baseline="30000" lang="en" sz="1700">
                          <a:solidFill>
                            <a:srgbClr val="000000"/>
                          </a:solidFill>
                        </a:rPr>
                        <a:t>-1</a:t>
                      </a:r>
                      <a:r>
                        <a:rPr lang="en" sz="1700">
                          <a:solidFill>
                            <a:srgbClr val="000000"/>
                          </a:solidFill>
                        </a:rPr>
                        <a:t>)</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Astro. </a:t>
                      </a:r>
                      <a:r>
                        <a:rPr lang="en" sz="1700">
                          <a:solidFill>
                            <a:schemeClr val="dk1"/>
                          </a:solidFill>
                        </a:rPr>
                        <a:t>ν</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700">
                          <a:solidFill>
                            <a:srgbClr val="000000"/>
                          </a:solidFill>
                        </a:rPr>
                        <a:t>Atm. </a:t>
                      </a:r>
                      <a:r>
                        <a:rPr lang="en" sz="1700">
                          <a:solidFill>
                            <a:schemeClr val="dk1"/>
                          </a:solidFill>
                        </a:rPr>
                        <a:t>ν</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Atm. μ</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5775">
                <a:tc>
                  <a:txBody>
                    <a:bodyPr/>
                    <a:lstStyle/>
                    <a:p>
                      <a:pPr indent="0" lvl="0" marL="0" rtl="0" algn="l">
                        <a:spcBef>
                          <a:spcPts val="0"/>
                        </a:spcBef>
                        <a:spcAft>
                          <a:spcPts val="0"/>
                        </a:spcAft>
                        <a:buNone/>
                      </a:pPr>
                      <a:r>
                        <a:rPr lang="en" sz="1700"/>
                        <a:t>Cascades</a:t>
                      </a:r>
                      <a:endParaRPr baseline="30000"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58.87</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367.68</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28.52</a:t>
                      </a:r>
                      <a:endParaRPr baseline="30000"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0825">
                <a:tc>
                  <a:txBody>
                    <a:bodyPr/>
                    <a:lstStyle/>
                    <a:p>
                      <a:pPr indent="0" lvl="0" marL="0" rtl="0" algn="l">
                        <a:spcBef>
                          <a:spcPts val="0"/>
                        </a:spcBef>
                        <a:spcAft>
                          <a:spcPts val="0"/>
                        </a:spcAft>
                        <a:buNone/>
                      </a:pPr>
                      <a:r>
                        <a:rPr lang="en" sz="1700"/>
                        <a:t>Tracks</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12.83</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412.21</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21.91</a:t>
                      </a:r>
                      <a:endParaRPr baseline="30000"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48075">
                <a:tc>
                  <a:txBody>
                    <a:bodyPr/>
                    <a:lstStyle/>
                    <a:p>
                      <a:pPr indent="0" lvl="0" marL="0" rtl="0" algn="l">
                        <a:spcBef>
                          <a:spcPts val="0"/>
                        </a:spcBef>
                        <a:spcAft>
                          <a:spcPts val="0"/>
                        </a:spcAft>
                        <a:buNone/>
                      </a:pPr>
                      <a:r>
                        <a:rPr lang="en" sz="1700"/>
                        <a:t>Total</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71.71</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779.89</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50.43</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bl>
          </a:graphicData>
        </a:graphic>
      </p:graphicFrame>
      <p:sp>
        <p:nvSpPr>
          <p:cNvPr id="415" name="Google Shape;415;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16" name="Google Shape;416;p46"/>
          <p:cNvSpPr txBox="1"/>
          <p:nvPr/>
        </p:nvSpPr>
        <p:spPr>
          <a:xfrm>
            <a:off x="255825" y="541300"/>
            <a:ext cx="8888100" cy="7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650">
                <a:solidFill>
                  <a:schemeClr val="dk2"/>
                </a:solidFill>
              </a:rPr>
              <a:t>Astro Flux model: Φ</a:t>
            </a:r>
            <a:r>
              <a:rPr baseline="-25000" lang="en" sz="1650">
                <a:solidFill>
                  <a:schemeClr val="dk2"/>
                </a:solidFill>
              </a:rPr>
              <a:t>astro,</a:t>
            </a:r>
            <a:r>
              <a:rPr lang="en" sz="1650">
                <a:solidFill>
                  <a:schemeClr val="dk2"/>
                </a:solidFill>
              </a:rPr>
              <a:t>=2.28, γ</a:t>
            </a:r>
            <a:r>
              <a:rPr baseline="-25000" lang="en" sz="1650">
                <a:solidFill>
                  <a:schemeClr val="dk2"/>
                </a:solidFill>
              </a:rPr>
              <a:t>1</a:t>
            </a:r>
            <a:r>
              <a:rPr lang="en" sz="1650">
                <a:solidFill>
                  <a:schemeClr val="dk2"/>
                </a:solidFill>
              </a:rPr>
              <a:t>= 1.72</a:t>
            </a:r>
            <a:r>
              <a:rPr lang="en" sz="1650">
                <a:solidFill>
                  <a:schemeClr val="dk2"/>
                </a:solidFill>
              </a:rPr>
              <a:t>, γ</a:t>
            </a:r>
            <a:r>
              <a:rPr baseline="-25000" lang="en" sz="1650">
                <a:solidFill>
                  <a:schemeClr val="dk2"/>
                </a:solidFill>
              </a:rPr>
              <a:t>2</a:t>
            </a:r>
            <a:r>
              <a:rPr lang="en" sz="1650">
                <a:solidFill>
                  <a:schemeClr val="dk2"/>
                </a:solidFill>
              </a:rPr>
              <a:t>= 2.84, Log(E</a:t>
            </a:r>
            <a:r>
              <a:rPr baseline="-25000" lang="en" sz="1650">
                <a:solidFill>
                  <a:schemeClr val="dk2"/>
                </a:solidFill>
              </a:rPr>
              <a:t>break</a:t>
            </a:r>
            <a:r>
              <a:rPr lang="en" sz="1650">
                <a:solidFill>
                  <a:schemeClr val="dk2"/>
                </a:solidFill>
              </a:rPr>
              <a:t>/GeV)= 4.52</a:t>
            </a:r>
            <a:r>
              <a:rPr lang="en" sz="1650">
                <a:solidFill>
                  <a:schemeClr val="dk2"/>
                </a:solidFill>
              </a:rPr>
              <a:t> (Best Fit Flux Model)</a:t>
            </a:r>
            <a:br>
              <a:rPr lang="en" sz="1650">
                <a:solidFill>
                  <a:schemeClr val="dk2"/>
                </a:solidFill>
              </a:rPr>
            </a:br>
            <a:r>
              <a:rPr lang="en" sz="1650">
                <a:solidFill>
                  <a:schemeClr val="dk2"/>
                </a:solidFill>
              </a:rPr>
              <a:t>Atm. Flux model: </a:t>
            </a:r>
            <a:r>
              <a:rPr lang="en" sz="1650">
                <a:solidFill>
                  <a:schemeClr val="dk2"/>
                </a:solidFill>
              </a:rPr>
              <a:t>GaisserH4a </a:t>
            </a:r>
            <a:r>
              <a:rPr lang="en" sz="1650">
                <a:solidFill>
                  <a:schemeClr val="dk2"/>
                </a:solidFill>
              </a:rPr>
              <a:t>+SIBYLL 2.3</a:t>
            </a:r>
            <a:endParaRPr sz="18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Flavour Studies</a:t>
            </a:r>
            <a:endParaRPr/>
          </a:p>
          <a:p>
            <a:pPr indent="0" lvl="0" marL="0" rtl="0" algn="l">
              <a:spcBef>
                <a:spcPts val="0"/>
              </a:spcBef>
              <a:spcAft>
                <a:spcPts val="0"/>
              </a:spcAft>
              <a:buNone/>
            </a:pPr>
            <a:r>
              <a:t/>
            </a:r>
            <a:endParaRPr sz="2466"/>
          </a:p>
        </p:txBody>
      </p:sp>
      <p:sp>
        <p:nvSpPr>
          <p:cNvPr id="422" name="Google Shape;422;p47"/>
          <p:cNvSpPr txBox="1"/>
          <p:nvPr>
            <p:ph idx="1" type="body"/>
          </p:nvPr>
        </p:nvSpPr>
        <p:spPr>
          <a:xfrm>
            <a:off x="-101975" y="501925"/>
            <a:ext cx="3969900" cy="4641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With tracks, cascades and tau discrimination, we can study the flavour composition of cosmic neutrinos.</a:t>
            </a:r>
            <a:br>
              <a:rPr lang="en"/>
            </a:br>
            <a:endParaRPr/>
          </a:p>
          <a:p>
            <a:pPr indent="-342900" lvl="0" marL="457200" rtl="0" algn="l">
              <a:spcBef>
                <a:spcPts val="0"/>
              </a:spcBef>
              <a:spcAft>
                <a:spcPts val="0"/>
              </a:spcAft>
              <a:buSzPts val="1800"/>
              <a:buChar char="●"/>
            </a:pPr>
            <a:r>
              <a:rPr lang="en"/>
              <a:t>These observations help constrain the source production mechanisms and possible new physics</a:t>
            </a:r>
            <a:endParaRPr/>
          </a:p>
        </p:txBody>
      </p:sp>
      <p:sp>
        <p:nvSpPr>
          <p:cNvPr id="423" name="Google Shape;423;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4" name="Google Shape;424;p47"/>
          <p:cNvPicPr preferRelativeResize="0"/>
          <p:nvPr/>
        </p:nvPicPr>
        <p:blipFill rotWithShape="1">
          <a:blip r:embed="rId3">
            <a:alphaModFix/>
          </a:blip>
          <a:srcRect b="0" l="16460" r="16460" t="3735"/>
          <a:stretch/>
        </p:blipFill>
        <p:spPr>
          <a:xfrm>
            <a:off x="3867925" y="545275"/>
            <a:ext cx="4231850" cy="4554900"/>
          </a:xfrm>
          <a:prstGeom prst="rect">
            <a:avLst/>
          </a:prstGeom>
          <a:noFill/>
          <a:ln>
            <a:noFill/>
          </a:ln>
        </p:spPr>
      </p:pic>
      <p:cxnSp>
        <p:nvCxnSpPr>
          <p:cNvPr id="425" name="Google Shape;425;p47"/>
          <p:cNvCxnSpPr/>
          <p:nvPr/>
        </p:nvCxnSpPr>
        <p:spPr>
          <a:xfrm flipH="1">
            <a:off x="6365875" y="2016250"/>
            <a:ext cx="464700" cy="971700"/>
          </a:xfrm>
          <a:prstGeom prst="straightConnector1">
            <a:avLst/>
          </a:prstGeom>
          <a:noFill/>
          <a:ln cap="flat" cmpd="sng" w="9525">
            <a:solidFill>
              <a:schemeClr val="dk2"/>
            </a:solidFill>
            <a:prstDash val="solid"/>
            <a:round/>
            <a:headEnd len="med" w="med" type="none"/>
            <a:tailEnd len="med" w="med" type="triangle"/>
          </a:ln>
        </p:spPr>
      </p:cxnSp>
      <p:cxnSp>
        <p:nvCxnSpPr>
          <p:cNvPr id="426" name="Google Shape;426;p47"/>
          <p:cNvCxnSpPr/>
          <p:nvPr/>
        </p:nvCxnSpPr>
        <p:spPr>
          <a:xfrm rot="10800000">
            <a:off x="6839200" y="3479500"/>
            <a:ext cx="1129800" cy="717600"/>
          </a:xfrm>
          <a:prstGeom prst="straightConnector1">
            <a:avLst/>
          </a:prstGeom>
          <a:noFill/>
          <a:ln cap="flat" cmpd="sng" w="9525">
            <a:solidFill>
              <a:schemeClr val="dk2"/>
            </a:solidFill>
            <a:prstDash val="solid"/>
            <a:round/>
            <a:headEnd len="med" w="med" type="none"/>
            <a:tailEnd len="med" w="med" type="triangle"/>
          </a:ln>
        </p:spPr>
      </p:cxnSp>
      <p:cxnSp>
        <p:nvCxnSpPr>
          <p:cNvPr id="427" name="Google Shape;427;p47"/>
          <p:cNvCxnSpPr/>
          <p:nvPr/>
        </p:nvCxnSpPr>
        <p:spPr>
          <a:xfrm flipH="1" rot="10800000">
            <a:off x="4553700" y="3091850"/>
            <a:ext cx="1067100" cy="1064100"/>
          </a:xfrm>
          <a:prstGeom prst="straightConnector1">
            <a:avLst/>
          </a:prstGeom>
          <a:noFill/>
          <a:ln cap="flat" cmpd="sng" w="9525">
            <a:solidFill>
              <a:schemeClr val="dk2"/>
            </a:solidFill>
            <a:prstDash val="solid"/>
            <a:round/>
            <a:headEnd len="med" w="med" type="none"/>
            <a:tailEnd len="med" w="med" type="triangle"/>
          </a:ln>
        </p:spPr>
      </p:cxnSp>
      <p:cxnSp>
        <p:nvCxnSpPr>
          <p:cNvPr id="428" name="Google Shape;428;p47"/>
          <p:cNvCxnSpPr/>
          <p:nvPr/>
        </p:nvCxnSpPr>
        <p:spPr>
          <a:xfrm flipH="1">
            <a:off x="5882875" y="836675"/>
            <a:ext cx="357900" cy="1894200"/>
          </a:xfrm>
          <a:prstGeom prst="straightConnector1">
            <a:avLst/>
          </a:prstGeom>
          <a:noFill/>
          <a:ln cap="flat" cmpd="sng" w="9525">
            <a:solidFill>
              <a:schemeClr val="dk2"/>
            </a:solidFill>
            <a:prstDash val="solid"/>
            <a:round/>
            <a:headEnd len="med" w="med" type="none"/>
            <a:tailEnd len="med" w="med" type="triangle"/>
          </a:ln>
        </p:spPr>
      </p:cxnSp>
      <p:sp>
        <p:nvSpPr>
          <p:cNvPr id="429" name="Google Shape;429;p47"/>
          <p:cNvSpPr txBox="1"/>
          <p:nvPr/>
        </p:nvSpPr>
        <p:spPr>
          <a:xfrm>
            <a:off x="7898975" y="731250"/>
            <a:ext cx="1065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Pion decay</a:t>
            </a:r>
            <a:endParaRPr b="1" sz="1300"/>
          </a:p>
        </p:txBody>
      </p:sp>
      <p:sp>
        <p:nvSpPr>
          <p:cNvPr id="430" name="Google Shape;430;p47"/>
          <p:cNvSpPr txBox="1"/>
          <p:nvPr/>
        </p:nvSpPr>
        <p:spPr>
          <a:xfrm>
            <a:off x="7857425" y="985863"/>
            <a:ext cx="1318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neutron decay</a:t>
            </a:r>
            <a:endParaRPr b="1" sz="1300"/>
          </a:p>
        </p:txBody>
      </p:sp>
      <p:sp>
        <p:nvSpPr>
          <p:cNvPr id="431" name="Google Shape;431;p47"/>
          <p:cNvSpPr txBox="1"/>
          <p:nvPr/>
        </p:nvSpPr>
        <p:spPr>
          <a:xfrm>
            <a:off x="7857425" y="1274700"/>
            <a:ext cx="1401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muon-damping</a:t>
            </a:r>
            <a:endParaRPr b="1" sz="1300"/>
          </a:p>
        </p:txBody>
      </p:sp>
      <p:sp>
        <p:nvSpPr>
          <p:cNvPr id="432" name="Google Shape;432;p47"/>
          <p:cNvSpPr txBox="1"/>
          <p:nvPr/>
        </p:nvSpPr>
        <p:spPr>
          <a:xfrm>
            <a:off x="7898975" y="1512325"/>
            <a:ext cx="1318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Tau dominated</a:t>
            </a:r>
            <a:endParaRPr b="1" sz="1300"/>
          </a:p>
        </p:txBody>
      </p:sp>
      <p:sp>
        <p:nvSpPr>
          <p:cNvPr id="433" name="Google Shape;433;p47"/>
          <p:cNvSpPr txBox="1"/>
          <p:nvPr/>
        </p:nvSpPr>
        <p:spPr>
          <a:xfrm>
            <a:off x="5246334" y="4469600"/>
            <a:ext cx="1847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Fraction of ν</a:t>
            </a:r>
            <a:r>
              <a:rPr baseline="-25000" lang="en" sz="1700"/>
              <a:t>e</a:t>
            </a:r>
            <a:r>
              <a:rPr lang="en" sz="1700"/>
              <a:t> </a:t>
            </a:r>
            <a:endParaRPr sz="1700"/>
          </a:p>
        </p:txBody>
      </p:sp>
      <p:sp>
        <p:nvSpPr>
          <p:cNvPr id="434" name="Google Shape;434;p47"/>
          <p:cNvSpPr txBox="1"/>
          <p:nvPr/>
        </p:nvSpPr>
        <p:spPr>
          <a:xfrm rot="-3561511">
            <a:off x="3800503" y="1960109"/>
            <a:ext cx="1847686" cy="44628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Fraction of ν</a:t>
            </a:r>
            <a:r>
              <a:rPr baseline="-25000" lang="en" sz="1700"/>
              <a:t>τ</a:t>
            </a:r>
            <a:r>
              <a:rPr lang="en" sz="1700"/>
              <a:t> </a:t>
            </a:r>
            <a:endParaRPr sz="1700"/>
          </a:p>
        </p:txBody>
      </p:sp>
      <p:sp>
        <p:nvSpPr>
          <p:cNvPr id="435" name="Google Shape;435;p47"/>
          <p:cNvSpPr txBox="1"/>
          <p:nvPr/>
        </p:nvSpPr>
        <p:spPr>
          <a:xfrm rot="3618284">
            <a:off x="7103583" y="2793876"/>
            <a:ext cx="1847647" cy="44622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Fraction of ν</a:t>
            </a:r>
            <a:r>
              <a:rPr baseline="-25000" lang="en" sz="1700"/>
              <a:t>μ</a:t>
            </a:r>
            <a:r>
              <a:rPr lang="en" sz="1700"/>
              <a:t> </a:t>
            </a:r>
            <a:endParaRPr sz="17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48"/>
          <p:cNvPicPr preferRelativeResize="0"/>
          <p:nvPr/>
        </p:nvPicPr>
        <p:blipFill>
          <a:blip r:embed="rId3">
            <a:alphaModFix/>
          </a:blip>
          <a:stretch>
            <a:fillRect/>
          </a:stretch>
        </p:blipFill>
        <p:spPr>
          <a:xfrm>
            <a:off x="174425" y="1433225"/>
            <a:ext cx="4564224" cy="3614850"/>
          </a:xfrm>
          <a:prstGeom prst="rect">
            <a:avLst/>
          </a:prstGeom>
          <a:noFill/>
          <a:ln>
            <a:noFill/>
          </a:ln>
        </p:spPr>
      </p:pic>
      <p:sp>
        <p:nvSpPr>
          <p:cNvPr id="441" name="Google Shape;441;p4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Expected Rates</a:t>
            </a:r>
            <a:endParaRPr/>
          </a:p>
        </p:txBody>
      </p:sp>
      <p:sp>
        <p:nvSpPr>
          <p:cNvPr id="442" name="Google Shape;442;p48"/>
          <p:cNvSpPr/>
          <p:nvPr/>
        </p:nvSpPr>
        <p:spPr>
          <a:xfrm>
            <a:off x="4030375" y="4043150"/>
            <a:ext cx="359700" cy="5727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43" name="Google Shape;443;p48"/>
          <p:cNvGraphicFramePr/>
          <p:nvPr/>
        </p:nvGraphicFramePr>
        <p:xfrm>
          <a:off x="4738650" y="1658245"/>
          <a:ext cx="3000000" cy="3000000"/>
        </p:xfrm>
        <a:graphic>
          <a:graphicData uri="http://schemas.openxmlformats.org/drawingml/2006/table">
            <a:tbl>
              <a:tblPr>
                <a:noFill/>
                <a:tableStyleId>{39BEC436-5391-45DD-96CA-BD0CCAAC8174}</a:tableStyleId>
              </a:tblPr>
              <a:tblGrid>
                <a:gridCol w="1343100"/>
                <a:gridCol w="947825"/>
                <a:gridCol w="974125"/>
                <a:gridCol w="948100"/>
              </a:tblGrid>
              <a:tr h="942925">
                <a:tc>
                  <a:txBody>
                    <a:bodyPr/>
                    <a:lstStyle/>
                    <a:p>
                      <a:pPr indent="0" lvl="0" marL="0" rtl="0" algn="l">
                        <a:spcBef>
                          <a:spcPts val="0"/>
                        </a:spcBef>
                        <a:spcAft>
                          <a:spcPts val="0"/>
                        </a:spcAft>
                        <a:buNone/>
                      </a:pPr>
                      <a:r>
                        <a:rPr lang="en" sz="1700"/>
                        <a:t>Rates (</a:t>
                      </a:r>
                      <a:r>
                        <a:rPr lang="en" sz="1700">
                          <a:solidFill>
                            <a:srgbClr val="000000"/>
                          </a:solidFill>
                        </a:rPr>
                        <a:t>yr</a:t>
                      </a:r>
                      <a:r>
                        <a:rPr baseline="30000" lang="en" sz="1700">
                          <a:solidFill>
                            <a:srgbClr val="000000"/>
                          </a:solidFill>
                        </a:rPr>
                        <a:t>-1</a:t>
                      </a:r>
                      <a:r>
                        <a:rPr lang="en" sz="1700">
                          <a:solidFill>
                            <a:srgbClr val="000000"/>
                          </a:solidFill>
                        </a:rPr>
                        <a:t>)</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Astro. </a:t>
                      </a:r>
                      <a:r>
                        <a:rPr lang="en" sz="1700">
                          <a:solidFill>
                            <a:schemeClr val="dk1"/>
                          </a:solidFill>
                        </a:rPr>
                        <a:t>ν</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700">
                          <a:solidFill>
                            <a:srgbClr val="000000"/>
                          </a:solidFill>
                        </a:rPr>
                        <a:t>Atm. </a:t>
                      </a:r>
                      <a:r>
                        <a:rPr lang="en" sz="1700">
                          <a:solidFill>
                            <a:schemeClr val="dk1"/>
                          </a:solidFill>
                        </a:rPr>
                        <a:t>ν</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Atm. μ</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5775">
                <a:tc>
                  <a:txBody>
                    <a:bodyPr/>
                    <a:lstStyle/>
                    <a:p>
                      <a:pPr indent="0" lvl="0" marL="0" rtl="0" algn="l">
                        <a:spcBef>
                          <a:spcPts val="0"/>
                        </a:spcBef>
                        <a:spcAft>
                          <a:spcPts val="0"/>
                        </a:spcAft>
                        <a:buNone/>
                      </a:pPr>
                      <a:r>
                        <a:rPr lang="en" sz="1700"/>
                        <a:t>Cascades</a:t>
                      </a:r>
                      <a:endParaRPr baseline="30000"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80.2</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321.1</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24.3</a:t>
                      </a:r>
                      <a:endParaRPr baseline="30000"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80825">
                <a:tc>
                  <a:txBody>
                    <a:bodyPr/>
                    <a:lstStyle/>
                    <a:p>
                      <a:pPr indent="0" lvl="0" marL="0" rtl="0" algn="l">
                        <a:spcBef>
                          <a:spcPts val="0"/>
                        </a:spcBef>
                        <a:spcAft>
                          <a:spcPts val="0"/>
                        </a:spcAft>
                        <a:buNone/>
                      </a:pPr>
                      <a:r>
                        <a:rPr lang="en" sz="1700"/>
                        <a:t>Tracks</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15.05</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323.2</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16.6</a:t>
                      </a:r>
                      <a:endParaRPr baseline="30000"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48075">
                <a:tc>
                  <a:txBody>
                    <a:bodyPr/>
                    <a:lstStyle/>
                    <a:p>
                      <a:pPr indent="0" lvl="0" marL="0" rtl="0" algn="l">
                        <a:spcBef>
                          <a:spcPts val="0"/>
                        </a:spcBef>
                        <a:spcAft>
                          <a:spcPts val="0"/>
                        </a:spcAft>
                        <a:buNone/>
                      </a:pPr>
                      <a:r>
                        <a:rPr lang="en" sz="1700"/>
                        <a:t>Total</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95.25</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644.3</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40.9</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bl>
          </a:graphicData>
        </a:graphic>
      </p:graphicFrame>
      <p:sp>
        <p:nvSpPr>
          <p:cNvPr id="444" name="Google Shape;44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5" name="Google Shape;445;p48"/>
          <p:cNvSpPr txBox="1"/>
          <p:nvPr/>
        </p:nvSpPr>
        <p:spPr>
          <a:xfrm>
            <a:off x="255825" y="541300"/>
            <a:ext cx="8096700" cy="7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650">
                <a:solidFill>
                  <a:schemeClr val="dk2"/>
                </a:solidFill>
              </a:rPr>
              <a:t>Astro Flux model: Φ</a:t>
            </a:r>
            <a:r>
              <a:rPr baseline="-25000" lang="en" sz="1650">
                <a:solidFill>
                  <a:schemeClr val="dk2"/>
                </a:solidFill>
              </a:rPr>
              <a:t>astro,</a:t>
            </a:r>
            <a:r>
              <a:rPr lang="en" sz="1650">
                <a:solidFill>
                  <a:schemeClr val="dk2"/>
                </a:solidFill>
              </a:rPr>
              <a:t>=2.06, γ</a:t>
            </a:r>
            <a:r>
              <a:rPr baseline="-25000" lang="en" sz="1650">
                <a:solidFill>
                  <a:schemeClr val="dk2"/>
                </a:solidFill>
              </a:rPr>
              <a:t>astro</a:t>
            </a:r>
            <a:r>
              <a:rPr lang="en" sz="1650">
                <a:solidFill>
                  <a:schemeClr val="dk2"/>
                </a:solidFill>
              </a:rPr>
              <a:t>= 2.46 (from 2-year MESE analysis)</a:t>
            </a:r>
            <a:br>
              <a:rPr lang="en" sz="1650">
                <a:solidFill>
                  <a:schemeClr val="dk2"/>
                </a:solidFill>
              </a:rPr>
            </a:br>
            <a:r>
              <a:rPr lang="en" sz="1650">
                <a:solidFill>
                  <a:schemeClr val="dk2"/>
                </a:solidFill>
              </a:rPr>
              <a:t>Atm. Flux model: </a:t>
            </a:r>
            <a:r>
              <a:rPr lang="en" sz="1650">
                <a:solidFill>
                  <a:schemeClr val="dk2"/>
                </a:solidFill>
              </a:rPr>
              <a:t>GaisserH4a </a:t>
            </a:r>
            <a:r>
              <a:rPr lang="en" sz="1650">
                <a:solidFill>
                  <a:schemeClr val="dk2"/>
                </a:solidFill>
              </a:rPr>
              <a:t>+SIBYLL 2.3</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9"/>
          <p:cNvSpPr txBox="1"/>
          <p:nvPr>
            <p:ph type="title"/>
          </p:nvPr>
        </p:nvSpPr>
        <p:spPr>
          <a:xfrm>
            <a:off x="311700" y="-12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Energy distributions</a:t>
            </a:r>
            <a:endParaRPr/>
          </a:p>
        </p:txBody>
      </p:sp>
      <p:pic>
        <p:nvPicPr>
          <p:cNvPr id="451" name="Google Shape;451;p49"/>
          <p:cNvPicPr preferRelativeResize="0"/>
          <p:nvPr/>
        </p:nvPicPr>
        <p:blipFill>
          <a:blip r:embed="rId3">
            <a:alphaModFix/>
          </a:blip>
          <a:stretch>
            <a:fillRect/>
          </a:stretch>
        </p:blipFill>
        <p:spPr>
          <a:xfrm>
            <a:off x="152400" y="1272818"/>
            <a:ext cx="2944650" cy="3337283"/>
          </a:xfrm>
          <a:prstGeom prst="rect">
            <a:avLst/>
          </a:prstGeom>
          <a:noFill/>
          <a:ln>
            <a:noFill/>
          </a:ln>
        </p:spPr>
      </p:pic>
      <p:pic>
        <p:nvPicPr>
          <p:cNvPr id="452" name="Google Shape;452;p49"/>
          <p:cNvPicPr preferRelativeResize="0"/>
          <p:nvPr/>
        </p:nvPicPr>
        <p:blipFill>
          <a:blip r:embed="rId4">
            <a:alphaModFix/>
          </a:blip>
          <a:stretch>
            <a:fillRect/>
          </a:stretch>
        </p:blipFill>
        <p:spPr>
          <a:xfrm>
            <a:off x="3060260" y="1272825"/>
            <a:ext cx="2985416" cy="3383451"/>
          </a:xfrm>
          <a:prstGeom prst="rect">
            <a:avLst/>
          </a:prstGeom>
          <a:noFill/>
          <a:ln>
            <a:noFill/>
          </a:ln>
        </p:spPr>
      </p:pic>
      <p:pic>
        <p:nvPicPr>
          <p:cNvPr id="453" name="Google Shape;453;p49"/>
          <p:cNvPicPr preferRelativeResize="0"/>
          <p:nvPr/>
        </p:nvPicPr>
        <p:blipFill>
          <a:blip r:embed="rId5">
            <a:alphaModFix/>
          </a:blip>
          <a:stretch>
            <a:fillRect/>
          </a:stretch>
        </p:blipFill>
        <p:spPr>
          <a:xfrm>
            <a:off x="6046952" y="1322525"/>
            <a:ext cx="2944646" cy="3337266"/>
          </a:xfrm>
          <a:prstGeom prst="rect">
            <a:avLst/>
          </a:prstGeom>
          <a:noFill/>
          <a:ln>
            <a:noFill/>
          </a:ln>
        </p:spPr>
      </p:pic>
      <p:sp>
        <p:nvSpPr>
          <p:cNvPr id="454" name="Google Shape;454;p49"/>
          <p:cNvSpPr txBox="1"/>
          <p:nvPr/>
        </p:nvSpPr>
        <p:spPr>
          <a:xfrm>
            <a:off x="311050" y="469675"/>
            <a:ext cx="8678700" cy="697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Selected 4960 cascades, 4919 tracks and 9 double cascades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MC expectations with best fit BPL model</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Shown here: distributions for the flavor measurement*</a:t>
            </a:r>
            <a:endParaRPr sz="1800">
              <a:solidFill>
                <a:schemeClr val="dk2"/>
              </a:solidFill>
            </a:endParaRPr>
          </a:p>
        </p:txBody>
      </p:sp>
      <p:sp>
        <p:nvSpPr>
          <p:cNvPr id="455" name="Google Shape;45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6" name="Google Shape;456;p49"/>
          <p:cNvSpPr txBox="1"/>
          <p:nvPr/>
        </p:nvSpPr>
        <p:spPr>
          <a:xfrm>
            <a:off x="447600" y="4733500"/>
            <a:ext cx="6797400" cy="2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*cascade and track distributions for spectral measurement looks similar</a:t>
            </a:r>
            <a:endParaRPr sz="15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6"/>
          <p:cNvPicPr preferRelativeResize="0"/>
          <p:nvPr/>
        </p:nvPicPr>
        <p:blipFill rotWithShape="1">
          <a:blip r:embed="rId3">
            <a:alphaModFix/>
          </a:blip>
          <a:srcRect b="0" l="0" r="0" t="1989"/>
          <a:stretch/>
        </p:blipFill>
        <p:spPr>
          <a:xfrm>
            <a:off x="6093737" y="833085"/>
            <a:ext cx="3059550" cy="3727065"/>
          </a:xfrm>
          <a:prstGeom prst="rect">
            <a:avLst/>
          </a:prstGeom>
          <a:noFill/>
          <a:ln>
            <a:noFill/>
          </a:ln>
        </p:spPr>
      </p:pic>
      <p:pic>
        <p:nvPicPr>
          <p:cNvPr id="83" name="Google Shape;83;p16"/>
          <p:cNvPicPr preferRelativeResize="0"/>
          <p:nvPr/>
        </p:nvPicPr>
        <p:blipFill rotWithShape="1">
          <a:blip r:embed="rId4">
            <a:alphaModFix/>
          </a:blip>
          <a:srcRect b="0" l="2789" r="0" t="3679"/>
          <a:stretch/>
        </p:blipFill>
        <p:spPr>
          <a:xfrm>
            <a:off x="3086100" y="790575"/>
            <a:ext cx="3059550" cy="3812075"/>
          </a:xfrm>
          <a:prstGeom prst="rect">
            <a:avLst/>
          </a:prstGeom>
          <a:noFill/>
          <a:ln>
            <a:noFill/>
          </a:ln>
        </p:spPr>
      </p:pic>
      <p:pic>
        <p:nvPicPr>
          <p:cNvPr id="84" name="Google Shape;84;p16"/>
          <p:cNvPicPr preferRelativeResize="0"/>
          <p:nvPr/>
        </p:nvPicPr>
        <p:blipFill rotWithShape="1">
          <a:blip r:embed="rId5">
            <a:alphaModFix/>
          </a:blip>
          <a:srcRect b="0" l="10164" r="4343" t="3203"/>
          <a:stretch/>
        </p:blipFill>
        <p:spPr>
          <a:xfrm>
            <a:off x="0" y="784950"/>
            <a:ext cx="3147300" cy="3688925"/>
          </a:xfrm>
          <a:prstGeom prst="rect">
            <a:avLst/>
          </a:prstGeom>
          <a:noFill/>
          <a:ln>
            <a:noFill/>
          </a:ln>
        </p:spPr>
      </p:pic>
      <p:sp>
        <p:nvSpPr>
          <p:cNvPr id="85" name="Google Shape;85;p16"/>
          <p:cNvSpPr txBox="1"/>
          <p:nvPr>
            <p:ph type="title"/>
          </p:nvPr>
        </p:nvSpPr>
        <p:spPr>
          <a:xfrm>
            <a:off x="0" y="0"/>
            <a:ext cx="5186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IceCube Event Morphologies</a:t>
            </a:r>
            <a:endParaRPr/>
          </a:p>
        </p:txBody>
      </p:sp>
      <p:pic>
        <p:nvPicPr>
          <p:cNvPr id="86" name="Google Shape;86;p16"/>
          <p:cNvPicPr preferRelativeResize="0"/>
          <p:nvPr/>
        </p:nvPicPr>
        <p:blipFill>
          <a:blip r:embed="rId6">
            <a:alphaModFix/>
          </a:blip>
          <a:stretch>
            <a:fillRect/>
          </a:stretch>
        </p:blipFill>
        <p:spPr>
          <a:xfrm>
            <a:off x="6044968" y="-2"/>
            <a:ext cx="3157081" cy="677100"/>
          </a:xfrm>
          <a:prstGeom prst="rect">
            <a:avLst/>
          </a:prstGeom>
          <a:noFill/>
          <a:ln>
            <a:noFill/>
          </a:ln>
        </p:spPr>
      </p:pic>
      <p:sp>
        <p:nvSpPr>
          <p:cNvPr id="87" name="Google Shape;8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8" name="Google Shape;88;p16"/>
          <p:cNvSpPr/>
          <p:nvPr/>
        </p:nvSpPr>
        <p:spPr>
          <a:xfrm>
            <a:off x="19775" y="1180625"/>
            <a:ext cx="9182400" cy="3379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6"/>
          <p:cNvPicPr preferRelativeResize="0"/>
          <p:nvPr/>
        </p:nvPicPr>
        <p:blipFill rotWithShape="1">
          <a:blip r:embed="rId7">
            <a:alphaModFix/>
          </a:blip>
          <a:srcRect b="0" l="4970" r="0" t="0"/>
          <a:stretch/>
        </p:blipFill>
        <p:spPr>
          <a:xfrm>
            <a:off x="5895150" y="1407425"/>
            <a:ext cx="3306900" cy="2255725"/>
          </a:xfrm>
          <a:prstGeom prst="rect">
            <a:avLst/>
          </a:prstGeom>
          <a:noFill/>
          <a:ln>
            <a:noFill/>
          </a:ln>
        </p:spPr>
      </p:pic>
      <p:pic>
        <p:nvPicPr>
          <p:cNvPr id="90" name="Google Shape;90;p16"/>
          <p:cNvPicPr preferRelativeResize="0"/>
          <p:nvPr/>
        </p:nvPicPr>
        <p:blipFill rotWithShape="1">
          <a:blip r:embed="rId8">
            <a:alphaModFix/>
          </a:blip>
          <a:srcRect b="0" l="42284" r="4452" t="0"/>
          <a:stretch/>
        </p:blipFill>
        <p:spPr>
          <a:xfrm>
            <a:off x="3421799" y="1287650"/>
            <a:ext cx="2300399" cy="2402000"/>
          </a:xfrm>
          <a:prstGeom prst="rect">
            <a:avLst/>
          </a:prstGeom>
          <a:noFill/>
          <a:ln>
            <a:noFill/>
          </a:ln>
        </p:spPr>
      </p:pic>
      <p:pic>
        <p:nvPicPr>
          <p:cNvPr id="91" name="Google Shape;91;p16"/>
          <p:cNvPicPr preferRelativeResize="0"/>
          <p:nvPr/>
        </p:nvPicPr>
        <p:blipFill rotWithShape="1">
          <a:blip r:embed="rId9">
            <a:alphaModFix/>
          </a:blip>
          <a:srcRect b="12298" l="11784" r="17985" t="18726"/>
          <a:stretch/>
        </p:blipFill>
        <p:spPr>
          <a:xfrm>
            <a:off x="19775" y="1450900"/>
            <a:ext cx="3147301" cy="2075500"/>
          </a:xfrm>
          <a:prstGeom prst="rect">
            <a:avLst/>
          </a:prstGeom>
          <a:noFill/>
          <a:ln>
            <a:noFill/>
          </a:ln>
        </p:spPr>
      </p:pic>
      <p:pic>
        <p:nvPicPr>
          <p:cNvPr id="92" name="Google Shape;92;p16"/>
          <p:cNvPicPr preferRelativeResize="0"/>
          <p:nvPr/>
        </p:nvPicPr>
        <p:blipFill>
          <a:blip r:embed="rId10">
            <a:alphaModFix/>
          </a:blip>
          <a:stretch>
            <a:fillRect/>
          </a:stretch>
        </p:blipFill>
        <p:spPr>
          <a:xfrm>
            <a:off x="3121587" y="4055399"/>
            <a:ext cx="2819400" cy="242633"/>
          </a:xfrm>
          <a:prstGeom prst="rect">
            <a:avLst/>
          </a:prstGeom>
          <a:noFill/>
          <a:ln>
            <a:noFill/>
          </a:ln>
        </p:spPr>
      </p:pic>
      <p:pic>
        <p:nvPicPr>
          <p:cNvPr id="93" name="Google Shape;93;p16"/>
          <p:cNvPicPr preferRelativeResize="0"/>
          <p:nvPr/>
        </p:nvPicPr>
        <p:blipFill>
          <a:blip r:embed="rId11">
            <a:alphaModFix/>
          </a:blip>
          <a:stretch>
            <a:fillRect/>
          </a:stretch>
        </p:blipFill>
        <p:spPr>
          <a:xfrm>
            <a:off x="3121563" y="3741025"/>
            <a:ext cx="2819425" cy="231975"/>
          </a:xfrm>
          <a:prstGeom prst="rect">
            <a:avLst/>
          </a:prstGeom>
          <a:solidFill>
            <a:schemeClr val="lt1"/>
          </a:solidFill>
          <a:ln cap="flat" cmpd="sng" w="9525">
            <a:solidFill>
              <a:schemeClr val="lt1"/>
            </a:solidFill>
            <a:prstDash val="solid"/>
            <a:round/>
            <a:headEnd len="sm" w="sm" type="none"/>
            <a:tailEnd len="sm" w="sm" type="none"/>
          </a:ln>
        </p:spPr>
      </p:pic>
      <p:pic>
        <p:nvPicPr>
          <p:cNvPr id="94" name="Google Shape;94;p16"/>
          <p:cNvPicPr preferRelativeResize="0"/>
          <p:nvPr/>
        </p:nvPicPr>
        <p:blipFill>
          <a:blip r:embed="rId12">
            <a:alphaModFix/>
          </a:blip>
          <a:stretch>
            <a:fillRect/>
          </a:stretch>
        </p:blipFill>
        <p:spPr>
          <a:xfrm>
            <a:off x="81300" y="3725888"/>
            <a:ext cx="2750801" cy="258554"/>
          </a:xfrm>
          <a:prstGeom prst="rect">
            <a:avLst/>
          </a:prstGeom>
          <a:noFill/>
          <a:ln>
            <a:noFill/>
          </a:ln>
        </p:spPr>
      </p:pic>
      <p:pic>
        <p:nvPicPr>
          <p:cNvPr id="95" name="Google Shape;95;p16"/>
          <p:cNvPicPr preferRelativeResize="0"/>
          <p:nvPr/>
        </p:nvPicPr>
        <p:blipFill>
          <a:blip r:embed="rId13">
            <a:alphaModFix/>
          </a:blip>
          <a:stretch>
            <a:fillRect/>
          </a:stretch>
        </p:blipFill>
        <p:spPr>
          <a:xfrm>
            <a:off x="6093724" y="3731171"/>
            <a:ext cx="3059550" cy="247978"/>
          </a:xfrm>
          <a:prstGeom prst="rect">
            <a:avLst/>
          </a:prstGeom>
          <a:noFill/>
          <a:ln>
            <a:noFill/>
          </a:ln>
        </p:spPr>
      </p:pic>
      <p:pic>
        <p:nvPicPr>
          <p:cNvPr id="96" name="Google Shape;96;p16"/>
          <p:cNvPicPr preferRelativeResize="0"/>
          <p:nvPr/>
        </p:nvPicPr>
        <p:blipFill>
          <a:blip r:embed="rId14">
            <a:alphaModFix/>
          </a:blip>
          <a:stretch>
            <a:fillRect/>
          </a:stretch>
        </p:blipFill>
        <p:spPr>
          <a:xfrm>
            <a:off x="6516447" y="4057031"/>
            <a:ext cx="2064296" cy="258550"/>
          </a:xfrm>
          <a:prstGeom prst="rect">
            <a:avLst/>
          </a:prstGeom>
          <a:noFill/>
          <a:ln>
            <a:noFill/>
          </a:ln>
        </p:spPr>
      </p:pic>
      <p:pic>
        <p:nvPicPr>
          <p:cNvPr id="97" name="Google Shape;97;p16"/>
          <p:cNvPicPr preferRelativeResize="0"/>
          <p:nvPr/>
        </p:nvPicPr>
        <p:blipFill>
          <a:blip r:embed="rId15">
            <a:alphaModFix/>
          </a:blip>
          <a:stretch>
            <a:fillRect/>
          </a:stretch>
        </p:blipFill>
        <p:spPr>
          <a:xfrm>
            <a:off x="6213815" y="4393484"/>
            <a:ext cx="2819399" cy="255190"/>
          </a:xfrm>
          <a:prstGeom prst="rect">
            <a:avLst/>
          </a:prstGeom>
          <a:noFill/>
          <a:ln>
            <a:noFill/>
          </a:ln>
        </p:spPr>
      </p:pic>
      <p:pic>
        <p:nvPicPr>
          <p:cNvPr id="98" name="Google Shape;98;p16"/>
          <p:cNvPicPr preferRelativeResize="0"/>
          <p:nvPr/>
        </p:nvPicPr>
        <p:blipFill>
          <a:blip r:embed="rId16">
            <a:alphaModFix/>
          </a:blip>
          <a:stretch>
            <a:fillRect/>
          </a:stretch>
        </p:blipFill>
        <p:spPr>
          <a:xfrm>
            <a:off x="3063144" y="4395975"/>
            <a:ext cx="2936295" cy="231975"/>
          </a:xfrm>
          <a:prstGeom prst="rect">
            <a:avLst/>
          </a:prstGeom>
          <a:noFill/>
          <a:ln>
            <a:noFill/>
          </a:ln>
        </p:spPr>
      </p:pic>
      <p:pic>
        <p:nvPicPr>
          <p:cNvPr id="99" name="Google Shape;99;p16"/>
          <p:cNvPicPr preferRelativeResize="0"/>
          <p:nvPr/>
        </p:nvPicPr>
        <p:blipFill>
          <a:blip r:embed="rId17">
            <a:alphaModFix/>
          </a:blip>
          <a:stretch>
            <a:fillRect/>
          </a:stretch>
        </p:blipFill>
        <p:spPr>
          <a:xfrm>
            <a:off x="3063150" y="4663775"/>
            <a:ext cx="1826048" cy="231975"/>
          </a:xfrm>
          <a:prstGeom prst="rect">
            <a:avLst/>
          </a:prstGeom>
          <a:noFill/>
          <a:ln>
            <a:noFill/>
          </a:ln>
        </p:spPr>
      </p:pic>
      <p:pic>
        <p:nvPicPr>
          <p:cNvPr id="100" name="Google Shape;100;p16"/>
          <p:cNvPicPr preferRelativeResize="0"/>
          <p:nvPr/>
        </p:nvPicPr>
        <p:blipFill>
          <a:blip r:embed="rId18">
            <a:alphaModFix/>
          </a:blip>
          <a:stretch>
            <a:fillRect/>
          </a:stretch>
        </p:blipFill>
        <p:spPr>
          <a:xfrm>
            <a:off x="46988" y="4059956"/>
            <a:ext cx="2819426" cy="467194"/>
          </a:xfrm>
          <a:prstGeom prst="rect">
            <a:avLst/>
          </a:prstGeom>
          <a:noFill/>
          <a:ln>
            <a:noFill/>
          </a:ln>
        </p:spPr>
      </p:pic>
      <p:pic>
        <p:nvPicPr>
          <p:cNvPr id="101" name="Google Shape;101;p16"/>
          <p:cNvPicPr preferRelativeResize="0"/>
          <p:nvPr/>
        </p:nvPicPr>
        <p:blipFill>
          <a:blip r:embed="rId19">
            <a:alphaModFix/>
          </a:blip>
          <a:stretch>
            <a:fillRect/>
          </a:stretch>
        </p:blipFill>
        <p:spPr>
          <a:xfrm>
            <a:off x="47000" y="4527150"/>
            <a:ext cx="2019375" cy="231975"/>
          </a:xfrm>
          <a:prstGeom prst="rect">
            <a:avLst/>
          </a:prstGeom>
          <a:noFill/>
          <a:ln>
            <a:noFill/>
          </a:ln>
        </p:spPr>
      </p:pic>
      <p:sp>
        <p:nvSpPr>
          <p:cNvPr id="102" name="Google Shape;102;p16"/>
          <p:cNvSpPr txBox="1"/>
          <p:nvPr/>
        </p:nvSpPr>
        <p:spPr>
          <a:xfrm>
            <a:off x="0" y="4759113"/>
            <a:ext cx="548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chemeClr val="hlink"/>
                </a:solidFill>
                <a:hlinkClick r:id="rId20"/>
              </a:rPr>
              <a:t>Ref</a:t>
            </a:r>
            <a:r>
              <a:rPr lang="en" sz="1500">
                <a:solidFill>
                  <a:schemeClr val="dk2"/>
                </a:solidFill>
              </a:rPr>
              <a:t>.</a:t>
            </a:r>
            <a:endParaRPr sz="15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7"/>
          <p:cNvPicPr preferRelativeResize="0"/>
          <p:nvPr/>
        </p:nvPicPr>
        <p:blipFill rotWithShape="1">
          <a:blip r:embed="rId3">
            <a:alphaModFix/>
          </a:blip>
          <a:srcRect b="19641" l="35219" r="28040" t="43024"/>
          <a:stretch/>
        </p:blipFill>
        <p:spPr>
          <a:xfrm rot="10800000">
            <a:off x="4202416" y="1752499"/>
            <a:ext cx="2087338" cy="2332454"/>
          </a:xfrm>
          <a:prstGeom prst="rect">
            <a:avLst/>
          </a:prstGeom>
          <a:noFill/>
          <a:ln>
            <a:noFill/>
          </a:ln>
        </p:spPr>
      </p:pic>
      <p:sp>
        <p:nvSpPr>
          <p:cNvPr id="108" name="Google Shape;108;p1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IceCube Starting Events</a:t>
            </a:r>
            <a:endParaRPr/>
          </a:p>
        </p:txBody>
      </p:sp>
      <p:sp>
        <p:nvSpPr>
          <p:cNvPr id="109" name="Google Shape;109;p17"/>
          <p:cNvSpPr txBox="1"/>
          <p:nvPr>
            <p:ph idx="1" type="body"/>
          </p:nvPr>
        </p:nvSpPr>
        <p:spPr>
          <a:xfrm>
            <a:off x="0" y="813250"/>
            <a:ext cx="3968700" cy="36825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Identify neutrinos with interaction vertex contained within the detector (Starting Events)</a:t>
            </a:r>
            <a:br>
              <a:rPr lang="en"/>
            </a:br>
            <a:endParaRPr/>
          </a:p>
          <a:p>
            <a:pPr indent="-342900" lvl="0" marL="457200" rtl="0" algn="l">
              <a:lnSpc>
                <a:spcPct val="100000"/>
              </a:lnSpc>
              <a:spcBef>
                <a:spcPts val="0"/>
              </a:spcBef>
              <a:spcAft>
                <a:spcPts val="0"/>
              </a:spcAft>
              <a:buSzPts val="1800"/>
              <a:buChar char="●"/>
            </a:pPr>
            <a:r>
              <a:rPr lang="en"/>
              <a:t>Sensitive to all neutrino flavours with different event topologies, from the entire sky</a:t>
            </a:r>
            <a:br>
              <a:rPr lang="en"/>
            </a:br>
            <a:endParaRPr/>
          </a:p>
          <a:p>
            <a:pPr indent="-342900" lvl="0" marL="457200" rtl="0" algn="l">
              <a:lnSpc>
                <a:spcPct val="100000"/>
              </a:lnSpc>
              <a:spcBef>
                <a:spcPts val="0"/>
              </a:spcBef>
              <a:spcAft>
                <a:spcPts val="0"/>
              </a:spcAft>
              <a:buSzPts val="1800"/>
              <a:buChar char="●"/>
            </a:pPr>
            <a:r>
              <a:rPr lang="en"/>
              <a:t>Published analyses using starting events include </a:t>
            </a:r>
            <a:r>
              <a:rPr b="1" lang="en"/>
              <a:t>HESE</a:t>
            </a:r>
            <a:r>
              <a:rPr lang="en"/>
              <a:t> (High Energy Starting Events) and </a:t>
            </a:r>
            <a:r>
              <a:rPr b="1" lang="en"/>
              <a:t>ESTES </a:t>
            </a:r>
            <a:r>
              <a:rPr lang="en"/>
              <a:t>(Enhanced Starting Track Event Selection)</a:t>
            </a:r>
            <a:endParaRPr/>
          </a:p>
          <a:p>
            <a:pPr indent="0" lvl="0" marL="457200" rtl="0" algn="l">
              <a:spcBef>
                <a:spcPts val="0"/>
              </a:spcBef>
              <a:spcAft>
                <a:spcPts val="0"/>
              </a:spcAft>
              <a:buNone/>
            </a:pPr>
            <a:r>
              <a:t/>
            </a:r>
            <a:endParaRPr/>
          </a:p>
          <a:p>
            <a:pPr indent="0" lvl="0" marL="457200" rtl="0" algn="l">
              <a:spcBef>
                <a:spcPts val="1200"/>
              </a:spcBef>
              <a:spcAft>
                <a:spcPts val="1200"/>
              </a:spcAft>
              <a:buNone/>
            </a:pPr>
            <a:r>
              <a:t/>
            </a:r>
            <a:endParaRPr/>
          </a:p>
        </p:txBody>
      </p:sp>
      <p:sp>
        <p:nvSpPr>
          <p:cNvPr id="110" name="Google Shape;110;p17"/>
          <p:cNvSpPr txBox="1"/>
          <p:nvPr>
            <p:ph idx="12" type="sldNum"/>
          </p:nvPr>
        </p:nvSpPr>
        <p:spPr>
          <a:xfrm>
            <a:off x="852060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1" name="Google Shape;111;p17"/>
          <p:cNvSpPr txBox="1"/>
          <p:nvPr/>
        </p:nvSpPr>
        <p:spPr>
          <a:xfrm>
            <a:off x="4150650" y="1764450"/>
            <a:ext cx="1961100" cy="219300"/>
          </a:xfrm>
          <a:prstGeom prst="rect">
            <a:avLst/>
          </a:prstGeom>
          <a:solidFill>
            <a:srgbClr val="EE0B0B">
              <a:alpha val="3799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p>
        </p:txBody>
      </p:sp>
      <p:sp>
        <p:nvSpPr>
          <p:cNvPr id="112" name="Google Shape;112;p17"/>
          <p:cNvSpPr txBox="1"/>
          <p:nvPr/>
        </p:nvSpPr>
        <p:spPr>
          <a:xfrm>
            <a:off x="4150650" y="3901800"/>
            <a:ext cx="1961100" cy="219300"/>
          </a:xfrm>
          <a:prstGeom prst="rect">
            <a:avLst/>
          </a:prstGeom>
          <a:solidFill>
            <a:srgbClr val="EE0B0B">
              <a:alpha val="3799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p>
        </p:txBody>
      </p:sp>
      <p:sp>
        <p:nvSpPr>
          <p:cNvPr id="113" name="Google Shape;113;p17"/>
          <p:cNvSpPr txBox="1"/>
          <p:nvPr/>
        </p:nvSpPr>
        <p:spPr>
          <a:xfrm rot="-5400000">
            <a:off x="3221576" y="2734064"/>
            <a:ext cx="164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VETO LAYER</a:t>
            </a:r>
            <a:endParaRPr b="1"/>
          </a:p>
        </p:txBody>
      </p:sp>
      <p:cxnSp>
        <p:nvCxnSpPr>
          <p:cNvPr id="114" name="Google Shape;114;p17"/>
          <p:cNvCxnSpPr/>
          <p:nvPr/>
        </p:nvCxnSpPr>
        <p:spPr>
          <a:xfrm>
            <a:off x="5790838" y="3783008"/>
            <a:ext cx="411300" cy="456900"/>
          </a:xfrm>
          <a:prstGeom prst="straightConnector1">
            <a:avLst/>
          </a:prstGeom>
          <a:noFill/>
          <a:ln cap="flat" cmpd="sng" w="28575">
            <a:solidFill>
              <a:srgbClr val="6FA8DC"/>
            </a:solidFill>
            <a:prstDash val="dot"/>
            <a:round/>
            <a:headEnd len="med" w="med" type="none"/>
            <a:tailEnd len="med" w="med" type="none"/>
          </a:ln>
        </p:spPr>
      </p:cxnSp>
      <p:pic>
        <p:nvPicPr>
          <p:cNvPr id="115" name="Google Shape;115;p17"/>
          <p:cNvPicPr preferRelativeResize="0"/>
          <p:nvPr/>
        </p:nvPicPr>
        <p:blipFill>
          <a:blip r:embed="rId4">
            <a:alphaModFix/>
          </a:blip>
          <a:stretch>
            <a:fillRect/>
          </a:stretch>
        </p:blipFill>
        <p:spPr>
          <a:xfrm>
            <a:off x="5884342" y="4151422"/>
            <a:ext cx="224315" cy="279978"/>
          </a:xfrm>
          <a:prstGeom prst="rect">
            <a:avLst/>
          </a:prstGeom>
          <a:noFill/>
          <a:ln>
            <a:noFill/>
          </a:ln>
        </p:spPr>
      </p:pic>
      <p:pic>
        <p:nvPicPr>
          <p:cNvPr id="116" name="Google Shape;116;p17"/>
          <p:cNvPicPr preferRelativeResize="0"/>
          <p:nvPr/>
        </p:nvPicPr>
        <p:blipFill rotWithShape="1">
          <a:blip r:embed="rId5">
            <a:alphaModFix/>
          </a:blip>
          <a:srcRect b="68698" l="36801" r="48537" t="0"/>
          <a:stretch/>
        </p:blipFill>
        <p:spPr>
          <a:xfrm>
            <a:off x="4946078" y="1332250"/>
            <a:ext cx="600026" cy="334447"/>
          </a:xfrm>
          <a:prstGeom prst="rect">
            <a:avLst/>
          </a:prstGeom>
          <a:noFill/>
          <a:ln>
            <a:noFill/>
          </a:ln>
        </p:spPr>
      </p:pic>
      <p:sp>
        <p:nvSpPr>
          <p:cNvPr id="117" name="Google Shape;117;p17"/>
          <p:cNvSpPr txBox="1"/>
          <p:nvPr/>
        </p:nvSpPr>
        <p:spPr>
          <a:xfrm rot="5400000">
            <a:off x="5042550" y="2828150"/>
            <a:ext cx="2357700" cy="219300"/>
          </a:xfrm>
          <a:prstGeom prst="rect">
            <a:avLst/>
          </a:prstGeom>
          <a:solidFill>
            <a:srgbClr val="EE0B0B">
              <a:alpha val="3799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p>
        </p:txBody>
      </p:sp>
      <p:pic>
        <p:nvPicPr>
          <p:cNvPr id="118" name="Google Shape;118;p17"/>
          <p:cNvPicPr preferRelativeResize="0"/>
          <p:nvPr/>
        </p:nvPicPr>
        <p:blipFill rotWithShape="1">
          <a:blip r:embed="rId6">
            <a:alphaModFix/>
          </a:blip>
          <a:srcRect b="7930" l="21616" r="18121" t="32077"/>
          <a:stretch/>
        </p:blipFill>
        <p:spPr>
          <a:xfrm>
            <a:off x="6440800" y="1514312"/>
            <a:ext cx="2703968" cy="2680924"/>
          </a:xfrm>
          <a:prstGeom prst="rect">
            <a:avLst/>
          </a:prstGeom>
          <a:noFill/>
          <a:ln>
            <a:noFill/>
          </a:ln>
        </p:spPr>
      </p:pic>
      <p:pic>
        <p:nvPicPr>
          <p:cNvPr id="119" name="Google Shape;119;p17"/>
          <p:cNvPicPr preferRelativeResize="0"/>
          <p:nvPr/>
        </p:nvPicPr>
        <p:blipFill>
          <a:blip r:embed="rId4">
            <a:alphaModFix/>
          </a:blip>
          <a:stretch>
            <a:fillRect/>
          </a:stretch>
        </p:blipFill>
        <p:spPr>
          <a:xfrm>
            <a:off x="6440798" y="1514302"/>
            <a:ext cx="224300" cy="277597"/>
          </a:xfrm>
          <a:prstGeom prst="rect">
            <a:avLst/>
          </a:prstGeom>
          <a:noFill/>
          <a:ln>
            <a:noFill/>
          </a:ln>
        </p:spPr>
      </p:pic>
      <p:sp>
        <p:nvSpPr>
          <p:cNvPr id="120" name="Google Shape;120;p17"/>
          <p:cNvSpPr txBox="1"/>
          <p:nvPr/>
        </p:nvSpPr>
        <p:spPr>
          <a:xfrm rot="5400000">
            <a:off x="3300600" y="2832850"/>
            <a:ext cx="1919400" cy="219300"/>
          </a:xfrm>
          <a:prstGeom prst="rect">
            <a:avLst/>
          </a:prstGeom>
          <a:solidFill>
            <a:srgbClr val="EE0B0B">
              <a:alpha val="3799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p>
        </p:txBody>
      </p:sp>
      <p:pic>
        <p:nvPicPr>
          <p:cNvPr id="121" name="Google Shape;121;p17"/>
          <p:cNvPicPr preferRelativeResize="0"/>
          <p:nvPr/>
        </p:nvPicPr>
        <p:blipFill rotWithShape="1">
          <a:blip r:embed="rId5">
            <a:alphaModFix/>
          </a:blip>
          <a:srcRect b="68698" l="36801" r="48537" t="0"/>
          <a:stretch/>
        </p:blipFill>
        <p:spPr>
          <a:xfrm>
            <a:off x="7333678" y="1332250"/>
            <a:ext cx="600026" cy="3344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8"/>
          <p:cNvPicPr preferRelativeResize="0"/>
          <p:nvPr/>
        </p:nvPicPr>
        <p:blipFill>
          <a:blip r:embed="rId3">
            <a:alphaModFix/>
          </a:blip>
          <a:stretch>
            <a:fillRect/>
          </a:stretch>
        </p:blipFill>
        <p:spPr>
          <a:xfrm>
            <a:off x="4571998" y="746488"/>
            <a:ext cx="4438448" cy="4119127"/>
          </a:xfrm>
          <a:prstGeom prst="rect">
            <a:avLst/>
          </a:prstGeom>
          <a:noFill/>
          <a:ln>
            <a:noFill/>
          </a:ln>
        </p:spPr>
      </p:pic>
      <p:sp>
        <p:nvSpPr>
          <p:cNvPr id="127" name="Google Shape;127;p1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Medium Energy Starting Events (MESE)</a:t>
            </a:r>
            <a:endParaRPr/>
          </a:p>
        </p:txBody>
      </p:sp>
      <p:sp>
        <p:nvSpPr>
          <p:cNvPr id="128" name="Google Shape;128;p18"/>
          <p:cNvSpPr txBox="1"/>
          <p:nvPr>
            <p:ph idx="1" type="body"/>
          </p:nvPr>
        </p:nvSpPr>
        <p:spPr>
          <a:xfrm>
            <a:off x="-82300" y="1044150"/>
            <a:ext cx="4164900" cy="35238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SzPts val="1800"/>
              <a:buChar char="●"/>
            </a:pPr>
            <a:r>
              <a:rPr lang="en"/>
              <a:t>E</a:t>
            </a:r>
            <a:r>
              <a:rPr lang="en"/>
              <a:t>xtend HESE concept to lower energies, while retaining high signal purity, with additional veto steps</a:t>
            </a:r>
            <a:endParaRPr/>
          </a:p>
          <a:p>
            <a:pPr indent="-342900" lvl="0" marL="457200" rtl="0" algn="l">
              <a:lnSpc>
                <a:spcPct val="95000"/>
              </a:lnSpc>
              <a:spcBef>
                <a:spcPts val="0"/>
              </a:spcBef>
              <a:spcAft>
                <a:spcPts val="0"/>
              </a:spcAft>
              <a:buSzPts val="1800"/>
              <a:buChar char="●"/>
            </a:pPr>
            <a:r>
              <a:rPr lang="en"/>
              <a:t>Neutrinos of all flavors and the whole sky included in this dataset with events having energy &gt; 1 TeV</a:t>
            </a:r>
            <a:endParaRPr/>
          </a:p>
          <a:p>
            <a:pPr indent="-342900" lvl="0" marL="457200" rtl="0" algn="l">
              <a:lnSpc>
                <a:spcPct val="95000"/>
              </a:lnSpc>
              <a:spcBef>
                <a:spcPts val="0"/>
              </a:spcBef>
              <a:spcAft>
                <a:spcPts val="0"/>
              </a:spcAft>
              <a:buSzPts val="1800"/>
              <a:buChar char="●"/>
            </a:pPr>
            <a:r>
              <a:rPr lang="en"/>
              <a:t>Use the dataset to measure astrophysical neutrino spectrum and astrophysical flavor ratio</a:t>
            </a:r>
            <a:endParaRPr/>
          </a:p>
        </p:txBody>
      </p:sp>
      <p:sp>
        <p:nvSpPr>
          <p:cNvPr id="129" name="Google Shape;12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0" name="Google Shape;130;p18"/>
          <p:cNvPicPr preferRelativeResize="0"/>
          <p:nvPr/>
        </p:nvPicPr>
        <p:blipFill>
          <a:blip r:embed="rId4">
            <a:alphaModFix/>
          </a:blip>
          <a:stretch>
            <a:fillRect/>
          </a:stretch>
        </p:blipFill>
        <p:spPr>
          <a:xfrm>
            <a:off x="4571998" y="746485"/>
            <a:ext cx="4438448" cy="41191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0" y="0"/>
            <a:ext cx="8520600" cy="544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Event Selection</a:t>
            </a:r>
            <a:endParaRPr/>
          </a:p>
        </p:txBody>
      </p:sp>
      <p:grpSp>
        <p:nvGrpSpPr>
          <p:cNvPr id="136" name="Google Shape;136;p19"/>
          <p:cNvGrpSpPr/>
          <p:nvPr/>
        </p:nvGrpSpPr>
        <p:grpSpPr>
          <a:xfrm>
            <a:off x="36325" y="475796"/>
            <a:ext cx="2121300" cy="4595349"/>
            <a:chOff x="36325" y="544850"/>
            <a:chExt cx="2121300" cy="4526100"/>
          </a:xfrm>
        </p:grpSpPr>
        <p:sp>
          <p:nvSpPr>
            <p:cNvPr id="137" name="Google Shape;137;p19"/>
            <p:cNvSpPr/>
            <p:nvPr/>
          </p:nvSpPr>
          <p:spPr>
            <a:xfrm>
              <a:off x="36325" y="544850"/>
              <a:ext cx="2121300" cy="4526100"/>
            </a:xfrm>
            <a:prstGeom prst="roundRect">
              <a:avLst>
                <a:gd fmla="val 6545"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19"/>
            <p:cNvPicPr preferRelativeResize="0"/>
            <p:nvPr/>
          </p:nvPicPr>
          <p:blipFill rotWithShape="1">
            <a:blip r:embed="rId3">
              <a:alphaModFix/>
            </a:blip>
            <a:srcRect b="6732" l="24541" r="20603" t="30697"/>
            <a:stretch/>
          </p:blipFill>
          <p:spPr>
            <a:xfrm>
              <a:off x="102625" y="635673"/>
              <a:ext cx="1965976" cy="2453676"/>
            </a:xfrm>
            <a:prstGeom prst="rect">
              <a:avLst/>
            </a:prstGeom>
            <a:noFill/>
            <a:ln>
              <a:noFill/>
            </a:ln>
          </p:spPr>
        </p:pic>
        <p:sp>
          <p:nvSpPr>
            <p:cNvPr id="139" name="Google Shape;139;p19"/>
            <p:cNvSpPr txBox="1"/>
            <p:nvPr/>
          </p:nvSpPr>
          <p:spPr>
            <a:xfrm>
              <a:off x="102625" y="3279849"/>
              <a:ext cx="1988700" cy="15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L3: </a:t>
              </a:r>
              <a:r>
                <a:rPr b="1" lang="en" sz="1800">
                  <a:solidFill>
                    <a:schemeClr val="dk2"/>
                  </a:solidFill>
                </a:rPr>
                <a:t>Outer Layer Veto</a:t>
              </a:r>
              <a:r>
                <a:rPr lang="en" sz="1800">
                  <a:solidFill>
                    <a:schemeClr val="dk2"/>
                  </a:solidFill>
                </a:rPr>
                <a:t>,  reject atmospheric muons starting outside detector</a:t>
              </a:r>
              <a:endParaRPr sz="1800">
                <a:solidFill>
                  <a:schemeClr val="dk2"/>
                </a:solidFill>
              </a:endParaRPr>
            </a:p>
          </p:txBody>
        </p:sp>
      </p:grpSp>
      <p:grpSp>
        <p:nvGrpSpPr>
          <p:cNvPr id="140" name="Google Shape;140;p19"/>
          <p:cNvGrpSpPr/>
          <p:nvPr/>
        </p:nvGrpSpPr>
        <p:grpSpPr>
          <a:xfrm>
            <a:off x="4705841" y="304650"/>
            <a:ext cx="4394416" cy="4748225"/>
            <a:chOff x="4872850" y="304650"/>
            <a:chExt cx="4228246" cy="4748225"/>
          </a:xfrm>
        </p:grpSpPr>
        <p:sp>
          <p:nvSpPr>
            <p:cNvPr id="141" name="Google Shape;141;p19"/>
            <p:cNvSpPr/>
            <p:nvPr/>
          </p:nvSpPr>
          <p:spPr>
            <a:xfrm>
              <a:off x="6410696" y="1774475"/>
              <a:ext cx="2690400" cy="3278400"/>
            </a:xfrm>
            <a:prstGeom prst="roundRect">
              <a:avLst>
                <a:gd fmla="val 16255"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4872850" y="304650"/>
              <a:ext cx="4228200" cy="2267100"/>
            </a:xfrm>
            <a:prstGeom prst="roundRect">
              <a:avLst>
                <a:gd fmla="val 16667" name="adj"/>
              </a:avLst>
            </a:prstGeom>
            <a:solidFill>
              <a:schemeClr val="lt1"/>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txBox="1"/>
            <p:nvPr/>
          </p:nvSpPr>
          <p:spPr>
            <a:xfrm>
              <a:off x="6570925" y="2885725"/>
              <a:ext cx="2419500" cy="194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rPr>
                <a:t>L5: </a:t>
              </a:r>
              <a:r>
                <a:rPr b="1" lang="en" sz="1800">
                  <a:solidFill>
                    <a:schemeClr val="dk2"/>
                  </a:solidFill>
                </a:rPr>
                <a:t>Fiducial Volume Scaling</a:t>
              </a:r>
              <a:r>
                <a:rPr lang="en" sz="1800">
                  <a:solidFill>
                    <a:schemeClr val="dk2"/>
                  </a:solidFill>
                </a:rPr>
                <a:t> for dim events, veto hits closer to the reconstructed vertex. </a:t>
              </a:r>
              <a:endParaRPr sz="1800">
                <a:solidFill>
                  <a:schemeClr val="dk2"/>
                </a:solidFill>
              </a:endParaRPr>
            </a:p>
          </p:txBody>
        </p:sp>
        <p:cxnSp>
          <p:nvCxnSpPr>
            <p:cNvPr id="144" name="Google Shape;144;p19"/>
            <p:cNvCxnSpPr/>
            <p:nvPr/>
          </p:nvCxnSpPr>
          <p:spPr>
            <a:xfrm>
              <a:off x="6451446" y="2568225"/>
              <a:ext cx="2639100" cy="3900"/>
            </a:xfrm>
            <a:prstGeom prst="straightConnector1">
              <a:avLst/>
            </a:prstGeom>
            <a:noFill/>
            <a:ln cap="flat" cmpd="sng" w="38100">
              <a:solidFill>
                <a:schemeClr val="lt1"/>
              </a:solidFill>
              <a:prstDash val="solid"/>
              <a:round/>
              <a:headEnd len="med" w="med" type="none"/>
              <a:tailEnd len="med" w="med" type="none"/>
            </a:ln>
          </p:spPr>
        </p:cxnSp>
        <p:cxnSp>
          <p:nvCxnSpPr>
            <p:cNvPr id="145" name="Google Shape;145;p19"/>
            <p:cNvCxnSpPr/>
            <p:nvPr/>
          </p:nvCxnSpPr>
          <p:spPr>
            <a:xfrm>
              <a:off x="5723988" y="3784975"/>
              <a:ext cx="686700" cy="7500"/>
            </a:xfrm>
            <a:prstGeom prst="straightConnector1">
              <a:avLst/>
            </a:prstGeom>
            <a:noFill/>
            <a:ln cap="flat" cmpd="sng" w="28575">
              <a:solidFill>
                <a:srgbClr val="6AA84F"/>
              </a:solidFill>
              <a:prstDash val="solid"/>
              <a:round/>
              <a:headEnd len="med" w="med" type="none"/>
              <a:tailEnd len="med" w="med" type="triangle"/>
            </a:ln>
          </p:spPr>
        </p:cxnSp>
        <p:sp>
          <p:nvSpPr>
            <p:cNvPr id="146" name="Google Shape;146;p19"/>
            <p:cNvSpPr/>
            <p:nvPr/>
          </p:nvSpPr>
          <p:spPr>
            <a:xfrm>
              <a:off x="9048850" y="2189475"/>
              <a:ext cx="38100" cy="209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7" name="Google Shape;147;p19"/>
          <p:cNvPicPr preferRelativeResize="0"/>
          <p:nvPr/>
        </p:nvPicPr>
        <p:blipFill rotWithShape="1">
          <a:blip r:embed="rId4">
            <a:alphaModFix/>
          </a:blip>
          <a:srcRect b="2577" l="2081" r="1995" t="1600"/>
          <a:stretch/>
        </p:blipFill>
        <p:spPr>
          <a:xfrm>
            <a:off x="4826000" y="405700"/>
            <a:ext cx="2034875" cy="2032700"/>
          </a:xfrm>
          <a:prstGeom prst="rect">
            <a:avLst/>
          </a:prstGeom>
          <a:noFill/>
          <a:ln>
            <a:noFill/>
          </a:ln>
        </p:spPr>
      </p:pic>
      <p:grpSp>
        <p:nvGrpSpPr>
          <p:cNvPr id="148" name="Google Shape;148;p19"/>
          <p:cNvGrpSpPr/>
          <p:nvPr/>
        </p:nvGrpSpPr>
        <p:grpSpPr>
          <a:xfrm>
            <a:off x="2157625" y="475796"/>
            <a:ext cx="3432800" cy="4629639"/>
            <a:chOff x="2236050" y="494000"/>
            <a:chExt cx="3432800" cy="4595175"/>
          </a:xfrm>
        </p:grpSpPr>
        <p:sp>
          <p:nvSpPr>
            <p:cNvPr id="149" name="Google Shape;149;p19"/>
            <p:cNvSpPr/>
            <p:nvPr/>
          </p:nvSpPr>
          <p:spPr>
            <a:xfrm>
              <a:off x="2706175" y="494000"/>
              <a:ext cx="1912200" cy="2608200"/>
            </a:xfrm>
            <a:prstGeom prst="roundRect">
              <a:avLst>
                <a:gd fmla="val 16667"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2324750" y="2651675"/>
              <a:ext cx="3344100" cy="2437500"/>
            </a:xfrm>
            <a:prstGeom prst="roundRect">
              <a:avLst>
                <a:gd fmla="val 13802" name="adj"/>
              </a:avLst>
            </a:prstGeom>
            <a:solidFill>
              <a:schemeClr val="lt1"/>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txBox="1"/>
            <p:nvPr/>
          </p:nvSpPr>
          <p:spPr>
            <a:xfrm>
              <a:off x="2794175" y="597513"/>
              <a:ext cx="1824300" cy="155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L4: </a:t>
              </a:r>
              <a:r>
                <a:rPr b="1" lang="en" sz="1800">
                  <a:solidFill>
                    <a:schemeClr val="dk2"/>
                  </a:solidFill>
                </a:rPr>
                <a:t>Downgoing Track Veto</a:t>
              </a:r>
              <a:r>
                <a:rPr lang="en" sz="1800">
                  <a:solidFill>
                    <a:schemeClr val="dk2"/>
                  </a:solidFill>
                </a:rPr>
                <a:t>, link isolated hits with muon hypotheses</a:t>
              </a:r>
              <a:endParaRPr sz="1800">
                <a:solidFill>
                  <a:schemeClr val="dk2"/>
                </a:solidFill>
              </a:endParaRPr>
            </a:p>
          </p:txBody>
        </p:sp>
        <p:cxnSp>
          <p:nvCxnSpPr>
            <p:cNvPr id="152" name="Google Shape;152;p19"/>
            <p:cNvCxnSpPr/>
            <p:nvPr/>
          </p:nvCxnSpPr>
          <p:spPr>
            <a:xfrm>
              <a:off x="2236050" y="1798100"/>
              <a:ext cx="479700" cy="0"/>
            </a:xfrm>
            <a:prstGeom prst="straightConnector1">
              <a:avLst/>
            </a:prstGeom>
            <a:noFill/>
            <a:ln cap="flat" cmpd="sng" w="28575">
              <a:solidFill>
                <a:schemeClr val="accent1"/>
              </a:solidFill>
              <a:prstDash val="solid"/>
              <a:round/>
              <a:headEnd len="med" w="med" type="none"/>
              <a:tailEnd len="med" w="med" type="triangle"/>
            </a:ln>
          </p:spPr>
        </p:cxnSp>
        <p:cxnSp>
          <p:nvCxnSpPr>
            <p:cNvPr id="153" name="Google Shape;153;p19"/>
            <p:cNvCxnSpPr/>
            <p:nvPr/>
          </p:nvCxnSpPr>
          <p:spPr>
            <a:xfrm>
              <a:off x="2723450" y="2663475"/>
              <a:ext cx="1905000" cy="0"/>
            </a:xfrm>
            <a:prstGeom prst="straightConnector1">
              <a:avLst/>
            </a:prstGeom>
            <a:noFill/>
            <a:ln cap="flat" cmpd="sng" w="38100">
              <a:solidFill>
                <a:schemeClr val="lt1"/>
              </a:solidFill>
              <a:prstDash val="solid"/>
              <a:round/>
              <a:headEnd len="med" w="med" type="none"/>
              <a:tailEnd len="med" w="med" type="none"/>
            </a:ln>
          </p:spPr>
        </p:cxnSp>
        <p:grpSp>
          <p:nvGrpSpPr>
            <p:cNvPr id="154" name="Google Shape;154;p19"/>
            <p:cNvGrpSpPr/>
            <p:nvPr/>
          </p:nvGrpSpPr>
          <p:grpSpPr>
            <a:xfrm>
              <a:off x="2477672" y="2769136"/>
              <a:ext cx="3038274" cy="2195730"/>
              <a:chOff x="213425" y="779563"/>
              <a:chExt cx="5101199" cy="4034784"/>
            </a:xfrm>
          </p:grpSpPr>
          <p:pic>
            <p:nvPicPr>
              <p:cNvPr id="155" name="Google Shape;155;p19"/>
              <p:cNvPicPr preferRelativeResize="0"/>
              <p:nvPr/>
            </p:nvPicPr>
            <p:blipFill rotWithShape="1">
              <a:blip r:embed="rId5">
                <a:alphaModFix/>
              </a:blip>
              <a:srcRect b="8780" l="44211" r="0" t="4194"/>
              <a:stretch/>
            </p:blipFill>
            <p:spPr>
              <a:xfrm>
                <a:off x="213425" y="779563"/>
                <a:ext cx="5101199" cy="3976576"/>
              </a:xfrm>
              <a:prstGeom prst="rect">
                <a:avLst/>
              </a:prstGeom>
              <a:noFill/>
              <a:ln>
                <a:noFill/>
              </a:ln>
            </p:spPr>
          </p:pic>
          <p:sp>
            <p:nvSpPr>
              <p:cNvPr id="156" name="Google Shape;156;p19"/>
              <p:cNvSpPr txBox="1"/>
              <p:nvPr/>
            </p:nvSpPr>
            <p:spPr>
              <a:xfrm>
                <a:off x="378494" y="3129847"/>
                <a:ext cx="1714500" cy="168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Helvetica Neue"/>
                    <a:ea typeface="Helvetica Neue"/>
                    <a:cs typeface="Helvetica Neue"/>
                    <a:sym typeface="Helvetica Neue"/>
                  </a:rPr>
                  <a:t>True Muon Track</a:t>
                </a:r>
                <a:endParaRPr sz="1600">
                  <a:solidFill>
                    <a:srgbClr val="FFFFFF"/>
                  </a:solidFill>
                  <a:latin typeface="Helvetica Neue"/>
                  <a:ea typeface="Helvetica Neue"/>
                  <a:cs typeface="Helvetica Neue"/>
                  <a:sym typeface="Helvetica Neue"/>
                </a:endParaRPr>
              </a:p>
            </p:txBody>
          </p:sp>
          <p:cxnSp>
            <p:nvCxnSpPr>
              <p:cNvPr id="157" name="Google Shape;157;p19"/>
              <p:cNvCxnSpPr>
                <a:stCxn id="156" idx="0"/>
              </p:cNvCxnSpPr>
              <p:nvPr/>
            </p:nvCxnSpPr>
            <p:spPr>
              <a:xfrm flipH="1" rot="10800000">
                <a:off x="1235744" y="2350447"/>
                <a:ext cx="1001700" cy="779400"/>
              </a:xfrm>
              <a:prstGeom prst="straightConnector1">
                <a:avLst/>
              </a:prstGeom>
              <a:noFill/>
              <a:ln cap="flat" cmpd="sng" w="9525">
                <a:solidFill>
                  <a:srgbClr val="FFFFFF"/>
                </a:solidFill>
                <a:prstDash val="solid"/>
                <a:round/>
                <a:headEnd len="med" w="med" type="none"/>
                <a:tailEnd len="med" w="med" type="triangle"/>
              </a:ln>
            </p:spPr>
          </p:cxnSp>
          <p:sp>
            <p:nvSpPr>
              <p:cNvPr id="158" name="Google Shape;158;p19"/>
              <p:cNvSpPr txBox="1"/>
              <p:nvPr/>
            </p:nvSpPr>
            <p:spPr>
              <a:xfrm>
                <a:off x="3339975" y="1041813"/>
                <a:ext cx="1451700" cy="1347600"/>
              </a:xfrm>
              <a:prstGeom prst="rect">
                <a:avLst/>
              </a:prstGeom>
              <a:solidFill>
                <a:srgbClr val="21212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Helvetica Neue"/>
                    <a:ea typeface="Helvetica Neue"/>
                    <a:cs typeface="Helvetica Neue"/>
                    <a:sym typeface="Helvetica Neue"/>
                  </a:rPr>
                  <a:t>Fitted Track</a:t>
                </a:r>
                <a:endParaRPr sz="1800">
                  <a:solidFill>
                    <a:srgbClr val="FFFFFF"/>
                  </a:solidFill>
                  <a:latin typeface="Helvetica Neue"/>
                  <a:ea typeface="Helvetica Neue"/>
                  <a:cs typeface="Helvetica Neue"/>
                  <a:sym typeface="Helvetica Neue"/>
                </a:endParaRPr>
              </a:p>
            </p:txBody>
          </p:sp>
        </p:grpSp>
      </p:grpSp>
      <p:pic>
        <p:nvPicPr>
          <p:cNvPr id="159" name="Google Shape;159;p19"/>
          <p:cNvPicPr preferRelativeResize="0"/>
          <p:nvPr/>
        </p:nvPicPr>
        <p:blipFill rotWithShape="1">
          <a:blip r:embed="rId6">
            <a:alphaModFix/>
          </a:blip>
          <a:srcRect b="1801" l="1681" r="0" t="1336"/>
          <a:stretch/>
        </p:blipFill>
        <p:spPr>
          <a:xfrm>
            <a:off x="6802487" y="405700"/>
            <a:ext cx="2297764" cy="2087225"/>
          </a:xfrm>
          <a:prstGeom prst="rect">
            <a:avLst/>
          </a:prstGeom>
          <a:noFill/>
          <a:ln>
            <a:noFill/>
          </a:ln>
        </p:spPr>
      </p:pic>
      <p:sp>
        <p:nvSpPr>
          <p:cNvPr id="160" name="Google Shape;16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1" name="Google Shape;161;p19"/>
          <p:cNvPicPr preferRelativeResize="0"/>
          <p:nvPr/>
        </p:nvPicPr>
        <p:blipFill rotWithShape="1">
          <a:blip r:embed="rId3">
            <a:alphaModFix/>
          </a:blip>
          <a:srcRect b="82813" l="10669" r="83402" t="10348"/>
          <a:stretch/>
        </p:blipFill>
        <p:spPr>
          <a:xfrm>
            <a:off x="234450" y="544850"/>
            <a:ext cx="158749" cy="200399"/>
          </a:xfrm>
          <a:prstGeom prst="rect">
            <a:avLst/>
          </a:prstGeom>
          <a:noFill/>
          <a:ln>
            <a:noFill/>
          </a:ln>
        </p:spPr>
      </p:pic>
      <p:sp>
        <p:nvSpPr>
          <p:cNvPr id="162" name="Google Shape;162;p19"/>
          <p:cNvSpPr txBox="1"/>
          <p:nvPr/>
        </p:nvSpPr>
        <p:spPr>
          <a:xfrm>
            <a:off x="8719850" y="2402388"/>
            <a:ext cx="380400" cy="338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0"/>
          <p:cNvPicPr preferRelativeResize="0"/>
          <p:nvPr/>
        </p:nvPicPr>
        <p:blipFill>
          <a:blip r:embed="rId4">
            <a:alphaModFix/>
          </a:blip>
          <a:stretch>
            <a:fillRect/>
          </a:stretch>
        </p:blipFill>
        <p:spPr>
          <a:xfrm>
            <a:off x="174425" y="1048375"/>
            <a:ext cx="4564224" cy="3614850"/>
          </a:xfrm>
          <a:prstGeom prst="rect">
            <a:avLst/>
          </a:prstGeom>
          <a:noFill/>
          <a:ln>
            <a:noFill/>
          </a:ln>
        </p:spPr>
      </p:pic>
      <p:sp>
        <p:nvSpPr>
          <p:cNvPr id="168" name="Google Shape;168;p2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Expected Rates</a:t>
            </a:r>
            <a:endParaRPr/>
          </a:p>
        </p:txBody>
      </p:sp>
      <p:sp>
        <p:nvSpPr>
          <p:cNvPr id="169" name="Google Shape;169;p20"/>
          <p:cNvSpPr/>
          <p:nvPr/>
        </p:nvSpPr>
        <p:spPr>
          <a:xfrm>
            <a:off x="4080450" y="3651300"/>
            <a:ext cx="359700" cy="5727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70" name="Google Shape;170;p20"/>
          <p:cNvGraphicFramePr/>
          <p:nvPr/>
        </p:nvGraphicFramePr>
        <p:xfrm>
          <a:off x="4738650" y="2060295"/>
          <a:ext cx="3000000" cy="3000000"/>
        </p:xfrm>
        <a:graphic>
          <a:graphicData uri="http://schemas.openxmlformats.org/drawingml/2006/table">
            <a:tbl>
              <a:tblPr>
                <a:noFill/>
                <a:tableStyleId>{39BEC436-5391-45DD-96CA-BD0CCAAC8174}</a:tableStyleId>
              </a:tblPr>
              <a:tblGrid>
                <a:gridCol w="1343100"/>
                <a:gridCol w="947825"/>
                <a:gridCol w="974125"/>
                <a:gridCol w="948100"/>
              </a:tblGrid>
              <a:tr h="942925">
                <a:tc>
                  <a:txBody>
                    <a:bodyPr/>
                    <a:lstStyle/>
                    <a:p>
                      <a:pPr indent="0" lvl="0" marL="0" rtl="0" algn="l">
                        <a:spcBef>
                          <a:spcPts val="0"/>
                        </a:spcBef>
                        <a:spcAft>
                          <a:spcPts val="0"/>
                        </a:spcAft>
                        <a:buNone/>
                      </a:pPr>
                      <a:r>
                        <a:rPr lang="en" sz="1700"/>
                        <a:t>Rates (</a:t>
                      </a:r>
                      <a:r>
                        <a:rPr lang="en" sz="1700">
                          <a:solidFill>
                            <a:srgbClr val="000000"/>
                          </a:solidFill>
                        </a:rPr>
                        <a:t>yr</a:t>
                      </a:r>
                      <a:r>
                        <a:rPr baseline="30000" lang="en" sz="1700">
                          <a:solidFill>
                            <a:srgbClr val="000000"/>
                          </a:solidFill>
                        </a:rPr>
                        <a:t>-1</a:t>
                      </a:r>
                      <a:r>
                        <a:rPr lang="en" sz="1700">
                          <a:solidFill>
                            <a:srgbClr val="000000"/>
                          </a:solidFill>
                        </a:rPr>
                        <a:t>)</a:t>
                      </a:r>
                      <a:br>
                        <a:rPr lang="en" sz="1700">
                          <a:solidFill>
                            <a:srgbClr val="000000"/>
                          </a:solidFill>
                        </a:rPr>
                      </a:br>
                      <a:r>
                        <a:rPr lang="en" sz="1700">
                          <a:solidFill>
                            <a:srgbClr val="000000"/>
                          </a:solidFill>
                        </a:rPr>
                        <a:t>(MC)</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Astro. </a:t>
                      </a:r>
                      <a:r>
                        <a:rPr lang="en" sz="1700">
                          <a:solidFill>
                            <a:schemeClr val="dk1"/>
                          </a:solidFill>
                        </a:rPr>
                        <a:t>ν</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700">
                          <a:solidFill>
                            <a:srgbClr val="000000"/>
                          </a:solidFill>
                        </a:rPr>
                        <a:t>Atm. </a:t>
                      </a:r>
                      <a:r>
                        <a:rPr lang="en" sz="1700">
                          <a:solidFill>
                            <a:schemeClr val="dk1"/>
                          </a:solidFill>
                        </a:rPr>
                        <a:t>ν</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700"/>
                        <a:t>Atm. μ</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r h="648075">
                <a:tc>
                  <a:txBody>
                    <a:bodyPr/>
                    <a:lstStyle/>
                    <a:p>
                      <a:pPr indent="0" lvl="0" marL="0" rtl="0" algn="l">
                        <a:spcBef>
                          <a:spcPts val="0"/>
                        </a:spcBef>
                        <a:spcAft>
                          <a:spcPts val="0"/>
                        </a:spcAft>
                        <a:buNone/>
                      </a:pPr>
                      <a:r>
                        <a:rPr lang="en" sz="1700"/>
                        <a:t>Total</a:t>
                      </a:r>
                      <a:endParaRPr sz="17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95.3</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644.3</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rtl="0" algn="l">
                        <a:spcBef>
                          <a:spcPts val="0"/>
                        </a:spcBef>
                        <a:spcAft>
                          <a:spcPts val="0"/>
                        </a:spcAft>
                        <a:buNone/>
                      </a:pPr>
                      <a:r>
                        <a:rPr lang="en" sz="1800"/>
                        <a:t>40.9</a:t>
                      </a:r>
                      <a:endParaRPr sz="1800"/>
                    </a:p>
                  </a:txBody>
                  <a:tcPr marT="91425" marB="91425" marR="91425" marL="91425">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r>
            </a:tbl>
          </a:graphicData>
        </a:graphic>
      </p:graphicFrame>
      <p:sp>
        <p:nvSpPr>
          <p:cNvPr id="171" name="Google Shape;17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2" name="Google Shape;172;p20"/>
          <p:cNvSpPr txBox="1"/>
          <p:nvPr/>
        </p:nvSpPr>
        <p:spPr>
          <a:xfrm>
            <a:off x="4738650" y="541300"/>
            <a:ext cx="4405200" cy="102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650">
                <a:solidFill>
                  <a:schemeClr val="dk2"/>
                </a:solidFill>
              </a:rPr>
              <a:t>Astro Flux model: Φ</a:t>
            </a:r>
            <a:r>
              <a:rPr baseline="-25000" lang="en" sz="1650">
                <a:solidFill>
                  <a:schemeClr val="dk2"/>
                </a:solidFill>
              </a:rPr>
              <a:t>astro,</a:t>
            </a:r>
            <a:r>
              <a:rPr lang="en" sz="1650">
                <a:solidFill>
                  <a:schemeClr val="dk2"/>
                </a:solidFill>
              </a:rPr>
              <a:t>=2.06, γ</a:t>
            </a:r>
            <a:r>
              <a:rPr baseline="-25000" lang="en" sz="1650">
                <a:solidFill>
                  <a:schemeClr val="dk2"/>
                </a:solidFill>
              </a:rPr>
              <a:t>astro</a:t>
            </a:r>
            <a:r>
              <a:rPr lang="en" sz="1650">
                <a:solidFill>
                  <a:schemeClr val="dk2"/>
                </a:solidFill>
              </a:rPr>
              <a:t>= 2.46 (from 2-year MESE analysis)</a:t>
            </a:r>
            <a:br>
              <a:rPr lang="en" sz="1650">
                <a:solidFill>
                  <a:schemeClr val="dk2"/>
                </a:solidFill>
              </a:rPr>
            </a:br>
            <a:r>
              <a:rPr lang="en" sz="1650">
                <a:solidFill>
                  <a:schemeClr val="dk2"/>
                </a:solidFill>
              </a:rPr>
              <a:t>Atm. Flux model: </a:t>
            </a:r>
            <a:r>
              <a:rPr lang="en" sz="1650">
                <a:solidFill>
                  <a:schemeClr val="dk2"/>
                </a:solidFill>
              </a:rPr>
              <a:t>GaisserH4a </a:t>
            </a:r>
            <a:r>
              <a:rPr lang="en" sz="1650">
                <a:solidFill>
                  <a:schemeClr val="dk2"/>
                </a:solidFill>
              </a:rPr>
              <a:t>+SIBYLL 2.3</a:t>
            </a:r>
            <a:endParaRPr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178" name="Google Shape;178;p21"/>
          <p:cNvSpPr txBox="1"/>
          <p:nvPr>
            <p:ph idx="1" type="body"/>
          </p:nvPr>
        </p:nvSpPr>
        <p:spPr>
          <a:xfrm>
            <a:off x="311700" y="644650"/>
            <a:ext cx="8520600" cy="4018800"/>
          </a:xfrm>
          <a:prstGeom prst="rect">
            <a:avLst/>
          </a:prstGeom>
        </p:spPr>
        <p:txBody>
          <a:bodyPr anchorCtr="0" anchor="t" bIns="91425" lIns="91425" spcFirstLastPara="1" rIns="91425" wrap="square" tIns="91425">
            <a:noAutofit/>
          </a:bodyPr>
          <a:lstStyle/>
          <a:p>
            <a:pPr indent="-357346" lvl="0" marL="457200" rtl="0" algn="l">
              <a:lnSpc>
                <a:spcPct val="95000"/>
              </a:lnSpc>
              <a:spcBef>
                <a:spcPts val="0"/>
              </a:spcBef>
              <a:spcAft>
                <a:spcPts val="0"/>
              </a:spcAft>
              <a:buSzPts val="2028"/>
              <a:buChar char="●"/>
            </a:pPr>
            <a:r>
              <a:rPr lang="en" sz="2027"/>
              <a:t>The Medium Energy Starting Event (MESE) event selection</a:t>
            </a:r>
            <a:br>
              <a:rPr lang="en" sz="2027"/>
            </a:br>
            <a:endParaRPr sz="2027"/>
          </a:p>
          <a:p>
            <a:pPr indent="-357346" lvl="0" marL="457200" rtl="0" algn="l">
              <a:lnSpc>
                <a:spcPct val="95000"/>
              </a:lnSpc>
              <a:spcBef>
                <a:spcPts val="0"/>
              </a:spcBef>
              <a:spcAft>
                <a:spcPts val="0"/>
              </a:spcAft>
              <a:buSzPts val="2028"/>
              <a:buChar char="●"/>
            </a:pPr>
            <a:r>
              <a:rPr b="1" lang="en" sz="2027"/>
              <a:t>Measurement of the Diffuse Astrophysical Neutrino Flux</a:t>
            </a:r>
            <a:br>
              <a:rPr lang="en" sz="2027"/>
            </a:br>
            <a:endParaRPr sz="2027"/>
          </a:p>
          <a:p>
            <a:pPr indent="-357346" lvl="0" marL="457200" rtl="0" algn="l">
              <a:lnSpc>
                <a:spcPct val="95000"/>
              </a:lnSpc>
              <a:spcBef>
                <a:spcPts val="0"/>
              </a:spcBef>
              <a:spcAft>
                <a:spcPts val="0"/>
              </a:spcAft>
              <a:buSzPts val="2028"/>
              <a:buChar char="●"/>
            </a:pPr>
            <a:r>
              <a:rPr lang="en" sz="2027"/>
              <a:t>Measurement of the Astrophysical Neutrino Flavor Composition</a:t>
            </a:r>
            <a:br>
              <a:rPr b="1" lang="en" sz="2027"/>
            </a:br>
            <a:endParaRPr b="1" sz="2027"/>
          </a:p>
          <a:p>
            <a:pPr indent="-357346" lvl="0" marL="457200" rtl="0" algn="l">
              <a:lnSpc>
                <a:spcPct val="95000"/>
              </a:lnSpc>
              <a:spcBef>
                <a:spcPts val="0"/>
              </a:spcBef>
              <a:spcAft>
                <a:spcPts val="0"/>
              </a:spcAft>
              <a:buSzPts val="2028"/>
              <a:buChar char="●"/>
            </a:pPr>
            <a:r>
              <a:rPr lang="en" sz="2027"/>
              <a:t>IC190331:The Highest Energy IceCube Event</a:t>
            </a:r>
            <a:br>
              <a:rPr lang="en" sz="2027"/>
            </a:br>
            <a:endParaRPr sz="2027"/>
          </a:p>
          <a:p>
            <a:pPr indent="-357346" lvl="0" marL="457200" rtl="0" algn="l">
              <a:lnSpc>
                <a:spcPct val="95000"/>
              </a:lnSpc>
              <a:spcBef>
                <a:spcPts val="0"/>
              </a:spcBef>
              <a:spcAft>
                <a:spcPts val="0"/>
              </a:spcAft>
              <a:buSzPts val="2028"/>
              <a:buChar char="●"/>
            </a:pPr>
            <a:r>
              <a:rPr lang="en" sz="2027"/>
              <a:t>Summary</a:t>
            </a:r>
            <a:endParaRPr sz="2027"/>
          </a:p>
        </p:txBody>
      </p:sp>
      <p:sp>
        <p:nvSpPr>
          <p:cNvPr id="179" name="Google Shape;17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