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8" r:id="rId2"/>
    <p:sldId id="260" r:id="rId3"/>
    <p:sldId id="264" r:id="rId4"/>
    <p:sldId id="265" r:id="rId5"/>
    <p:sldId id="288" r:id="rId6"/>
    <p:sldId id="444" r:id="rId7"/>
    <p:sldId id="443" r:id="rId8"/>
    <p:sldId id="445" r:id="rId9"/>
    <p:sldId id="441" r:id="rId10"/>
    <p:sldId id="446" r:id="rId11"/>
    <p:sldId id="447" r:id="rId12"/>
    <p:sldId id="448" r:id="rId13"/>
    <p:sldId id="449" r:id="rId14"/>
    <p:sldId id="442" r:id="rId15"/>
    <p:sldId id="450" r:id="rId16"/>
    <p:sldId id="453" r:id="rId17"/>
    <p:sldId id="452" r:id="rId18"/>
    <p:sldId id="451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958FF-255D-4059-BD09-1D7DE193BE77}" type="datetimeFigureOut">
              <a:rPr lang="en-NZ" smtClean="0"/>
              <a:t>22/08/2024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DAFA9B-6F11-404B-804C-0AD151F8C0A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18348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CC219-55A5-2630-0653-EA6C52DBFD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165019-813B-DAE4-0C9E-25493FC701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7D1CA9-85B2-C627-55E0-9719C41BA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B3746-2D18-4BE7-A8DC-6ABD0BA0D216}" type="datetime1">
              <a:rPr lang="en-NZ" smtClean="0"/>
              <a:t>22/08/2024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1A5E6-5E36-DE51-5007-B064B953B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40071-854D-3E00-A4BE-459941444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D66A-544D-4059-81F7-69F4B27F42C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2122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B527B-21BB-07FD-009A-0673B0D0F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5848B2-E173-499E-5ECE-9959FB5576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A05EB8-EA71-0F9C-8C81-CC79F6B44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5290-ECAB-4B55-AE26-A6D8C98B500E}" type="datetime1">
              <a:rPr lang="en-NZ" smtClean="0"/>
              <a:t>22/08/2024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E422B1-1BAA-BE02-5972-2DAD66BA1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18AC7-E64D-BDED-0FB3-A71A038CC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D66A-544D-4059-81F7-69F4B27F42C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62216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266F75-35F7-A9B6-E92C-DF3ADA76D7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0ACAA9-D416-288B-2C5B-D3A39123F0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4D23A-7A4E-1205-58D1-F4EA061C9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BB686-BD99-4433-BAC6-0EA67ADEFBA1}" type="datetime1">
              <a:rPr lang="en-NZ" smtClean="0"/>
              <a:t>22/08/2024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2B26F6-1CD8-5099-2E9E-249C8035C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B2A08E-EAC0-C758-F389-68816901C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D66A-544D-4059-81F7-69F4B27F42C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90470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1F8A2-E443-8FAC-C701-61A02EF52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786C1-BED1-A4DD-1914-1093B5430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AE195-E261-08A8-3944-751EA2A6A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0416-E5E5-45BC-B04B-A814D2B2C578}" type="datetime1">
              <a:rPr lang="en-NZ" smtClean="0"/>
              <a:t>22/08/2024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AA0919-AFD9-A205-E177-0C85ACCB0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5F358E-43E9-E6BB-5E30-1A31A90A2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D66A-544D-4059-81F7-69F4B27F42C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7274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6EC7B-CF19-9451-CF07-CFFE3EFCA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7686BF-3FAE-12FC-064F-900757F2D8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77CB3-2161-AEAA-BB08-B158BBC7B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E0272-D448-41DE-98BB-EB375ED4D52F}" type="datetime1">
              <a:rPr lang="en-NZ" smtClean="0"/>
              <a:t>22/08/2024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43ED6C-66CA-0A0F-F8AE-FD935DC84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607451-5845-31E6-2639-3A5A2DA02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D66A-544D-4059-81F7-69F4B27F42C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50296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15C83-C2FB-F167-4E4E-465911223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6CC7F7-62F2-1EBC-F5A8-251F33BECB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1AA791-7E60-4869-F188-8153518977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692981-240D-8F11-4D05-19801AED6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4DA8E-E4DF-4D5C-93AD-E10A781993A9}" type="datetime1">
              <a:rPr lang="en-NZ" smtClean="0"/>
              <a:t>22/08/2024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27D5FB-571C-B06D-3B2D-210F193D0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5F82CA-1399-4602-2467-39C17CAC0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D66A-544D-4059-81F7-69F4B27F42C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22624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97B7D-8D7C-4EA2-F1AC-0E6242DF9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7EBCF7-0ADF-AB59-7608-10B620450D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043783-95B5-C5BB-A13E-44EADE08EA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74EBE6-267C-A7AC-0BCB-AE37CF405C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97D347-EEE1-F55F-AB3F-52199E45C0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449A3C-F879-D4D2-E1CE-48C3EDA2E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33DBD-5613-4028-8F4C-BE2002DF6EFE}" type="datetime1">
              <a:rPr lang="en-NZ" smtClean="0"/>
              <a:t>22/08/2024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25D2EA-8472-2C37-EFFD-13441908D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2ED946-2475-C67E-18A0-0A2FDBE16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D66A-544D-4059-81F7-69F4B27F42C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35200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35BE1-1917-41BF-CBDD-627F081E3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D5413B-42AA-48CC-BF66-266579F62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2DE2-9608-43C3-A6E8-8984D97B9210}" type="datetime1">
              <a:rPr lang="en-NZ" smtClean="0"/>
              <a:t>22/08/2024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29C5DA-C12E-D089-70FF-AD87F27DE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EF6CFC-2FAA-AEA4-E2D4-E741834ED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D66A-544D-4059-81F7-69F4B27F42C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58222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1A99D0-AF7A-592F-C5AB-099A1B1BB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180EC-017A-43C6-9FC2-513F567E7AE2}" type="datetime1">
              <a:rPr lang="en-NZ" smtClean="0"/>
              <a:t>22/08/2024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2FB0E7-4148-9539-757D-48622DA72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D6215-C4DD-665C-C01C-93775EFE3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D66A-544D-4059-81F7-69F4B27F42C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08986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82117-C7D9-D56D-30C9-587DE3B4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3341D-0525-4F1C-8D14-663909D81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14BBD-72C3-0BA5-8481-46BB1B7E7F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7D6F6E-7ADE-14C0-F3E9-8736616F3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F66E8-144A-49A5-AAC5-C4BF962036EA}" type="datetime1">
              <a:rPr lang="en-NZ" smtClean="0"/>
              <a:t>22/08/2024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811E00-5EA7-7825-99E3-46C898686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AFDCB3-BD6B-FC2D-3179-E5DDE92CF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D66A-544D-4059-81F7-69F4B27F42C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17897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4A0BB-9F06-81FE-C1F9-7F987B5D9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179464-D576-268E-9829-B35770DAA7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A835FD-423E-7052-5C8F-FDA20708CC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91C01B-8945-DE50-11AC-3FDE7CFB1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E5E9-270B-43B8-A6A8-5A2D2B367C34}" type="datetime1">
              <a:rPr lang="en-NZ" smtClean="0"/>
              <a:t>22/08/2024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9D47AD-D41A-0B2B-CE0D-15936E585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439AE5-F375-F41B-36F5-589364902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D66A-544D-4059-81F7-69F4B27F42C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01433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B5C1E2-9B8E-00B9-3B4B-A0B02D2C8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F0D238-EB04-DB84-944D-50A52A91AA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628CE5-D25A-A6B9-34FA-B99823E170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8D6CD9-29B9-4D50-91C7-F33D6C7069C8}" type="datetime1">
              <a:rPr lang="en-NZ" smtClean="0"/>
              <a:t>22/08/2024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D58BC9-5ABA-2AFF-DA56-D80BD1A88F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698F29-56C4-30A7-63F1-40BF67F962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039D66A-544D-4059-81F7-69F4B27F42C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73801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E94F9-2603-E7CF-4A7D-675E9E28A7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796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NZ" dirty="0"/>
              <a:t>Disruption of Dark Matter Minihalos by Successive Stellar Encounters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E58051-36AA-47E9-42CA-8A162E2CB2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973139"/>
          </a:xfrm>
        </p:spPr>
        <p:txBody>
          <a:bodyPr>
            <a:normAutofit/>
          </a:bodyPr>
          <a:lstStyle/>
          <a:p>
            <a:r>
              <a:rPr lang="en-NZ" sz="2800" b="1" dirty="0"/>
              <a:t>Ian DSouza</a:t>
            </a:r>
          </a:p>
          <a:p>
            <a:r>
              <a:rPr lang="en-NZ" dirty="0"/>
              <a:t>University of Canterbury</a:t>
            </a:r>
          </a:p>
          <a:p>
            <a:r>
              <a:rPr lang="en-NZ" dirty="0"/>
              <a:t>PhD advisor: </a:t>
            </a:r>
            <a:r>
              <a:rPr lang="en-NZ" dirty="0" err="1"/>
              <a:t>Dr.</a:t>
            </a:r>
            <a:r>
              <a:rPr lang="en-NZ" dirty="0"/>
              <a:t> Chris Gordon</a:t>
            </a:r>
          </a:p>
          <a:p>
            <a:r>
              <a:rPr lang="en-NZ" dirty="0"/>
              <a:t>Collaboration with Dr. John Forbes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CE64B9-0C7D-E6AF-9B80-4D3AC40489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7853" y="4363480"/>
            <a:ext cx="1371719" cy="1664352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C7F632-46C3-D1FA-7BAA-F2EA3955A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3CB44-3CFC-43C3-B317-AEA947DFD637}" type="slidenum">
              <a:rPr lang="en-NZ" smtClean="0"/>
              <a:t>1</a:t>
            </a:fld>
            <a:endParaRPr lang="en-NZ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FE6BB4-4BCD-54C0-965E-36AB66AFA2D6}"/>
              </a:ext>
            </a:extLst>
          </p:cNvPr>
          <p:cNvSpPr txBox="1"/>
          <p:nvPr/>
        </p:nvSpPr>
        <p:spPr>
          <a:xfrm>
            <a:off x="3604334" y="6027832"/>
            <a:ext cx="4643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dirty="0">
                <a:solidFill>
                  <a:srgbClr val="FF0000"/>
                </a:solidFill>
              </a:rPr>
              <a:t>PHYSICAL REVIEW D 109, 123035 (2024)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3BCEDF-29FA-2398-2F11-37DACDCD5717}"/>
              </a:ext>
            </a:extLst>
          </p:cNvPr>
          <p:cNvSpPr txBox="1"/>
          <p:nvPr/>
        </p:nvSpPr>
        <p:spPr>
          <a:xfrm>
            <a:off x="4776185" y="6433338"/>
            <a:ext cx="2450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dirty="0"/>
              <a:t>+ Ongoing work</a:t>
            </a:r>
          </a:p>
        </p:txBody>
      </p:sp>
    </p:spTree>
    <p:extLst>
      <p:ext uri="{BB962C8B-B14F-4D97-AF65-F5344CB8AC3E}">
        <p14:creationId xmlns:p14="http://schemas.microsoft.com/office/powerpoint/2010/main" val="1663394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6401E-5BA7-1D93-830D-9A9EA4FE6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/>
              <a:t>Summing energy injection for multiple disk passes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5D693-D5AD-3405-0A7F-4A1E48CF00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52728"/>
          </a:xfrm>
        </p:spPr>
        <p:txBody>
          <a:bodyPr/>
          <a:lstStyle/>
          <a:p>
            <a:r>
              <a:rPr lang="en-NZ" dirty="0"/>
              <a:t>Time scale of relaxation (post-encounter) for a minihalo is called the dynamical time:</a:t>
            </a:r>
          </a:p>
          <a:p>
            <a:endParaRPr lang="en-NZ" dirty="0"/>
          </a:p>
          <a:p>
            <a:r>
              <a:rPr lang="en-NZ" dirty="0"/>
              <a:t>If time between consecutive disk passes &lt; dynamical time, energy injection parameters are added up linearly (p=2):</a:t>
            </a:r>
          </a:p>
          <a:p>
            <a:endParaRPr lang="en-NZ" dirty="0"/>
          </a:p>
          <a:p>
            <a:r>
              <a:rPr lang="en-NZ" dirty="0"/>
              <a:t>If time between consecutive disk passes &gt; dynamical time, energy injection parameters are added non-linearly (p=1):</a:t>
            </a:r>
          </a:p>
          <a:p>
            <a:endParaRPr lang="en-NZ" dirty="0"/>
          </a:p>
          <a:p>
            <a:endParaRPr lang="en-NZ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A020F3-43EB-05C2-3ACF-6015BC09EA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143" y="4027794"/>
            <a:ext cx="4761905" cy="571429"/>
          </a:xfrm>
          <a:prstGeom prst="rect">
            <a:avLst/>
          </a:prstGeom>
        </p:spPr>
      </p:pic>
      <p:pic>
        <p:nvPicPr>
          <p:cNvPr id="9" name="Picture 8" descr="A black text with black letters&#10;&#10;Description automatically generated">
            <a:extLst>
              <a:ext uri="{FF2B5EF4-FFF2-40B4-BE49-F238E27FC236}">
                <a16:creationId xmlns:a16="http://schemas.microsoft.com/office/drawing/2014/main" id="{C2B27FD9-713D-0D30-3EB9-89DF2DD34B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3476" y="5510954"/>
            <a:ext cx="5495238" cy="10000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5A606D-D3FA-ADB6-4E47-098BC8474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D66A-544D-4059-81F7-69F4B27F42C1}" type="slidenum">
              <a:rPr lang="en-NZ" smtClean="0"/>
              <a:t>10</a:t>
            </a:fld>
            <a:endParaRPr lang="en-NZ"/>
          </a:p>
        </p:txBody>
      </p:sp>
      <p:pic>
        <p:nvPicPr>
          <p:cNvPr id="8" name="Picture 7" descr="A square root of a mathematical problem">
            <a:extLst>
              <a:ext uri="{FF2B5EF4-FFF2-40B4-BE49-F238E27FC236}">
                <a16:creationId xmlns:a16="http://schemas.microsoft.com/office/drawing/2014/main" id="{263649C1-D073-A23A-1DC1-15250BC50D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4977" y="2241159"/>
            <a:ext cx="2526503" cy="927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446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A43B5-096D-8EF5-488E-325ADE5F8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/>
              <a:t>Mass today after stellar disruption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E5E9B-64FA-15D4-7673-13A156AD4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r>
              <a:rPr lang="en-NZ" dirty="0"/>
              <a:t>To find the mass contained in minihalos in the Milky Way galaxy:</a:t>
            </a:r>
          </a:p>
          <a:p>
            <a:endParaRPr lang="en-NZ" dirty="0"/>
          </a:p>
          <a:p>
            <a:endParaRPr lang="en-NZ" dirty="0"/>
          </a:p>
          <a:p>
            <a:pPr algn="just"/>
            <a:r>
              <a:rPr lang="en-NZ" dirty="0"/>
              <a:t>We compute the mass in minihalos both in the presence of stellar disruption (</a:t>
            </a:r>
            <a:r>
              <a:rPr lang="en-NZ" i="1" dirty="0" err="1"/>
              <a:t>M</a:t>
            </a:r>
            <a:r>
              <a:rPr lang="en-NZ" baseline="-25000" dirty="0" err="1"/>
              <a:t>surv</a:t>
            </a:r>
            <a:r>
              <a:rPr lang="en-NZ" dirty="0"/>
              <a:t>) and separately without considering stellar disruption (</a:t>
            </a:r>
            <a:r>
              <a:rPr lang="en-NZ" i="1" dirty="0"/>
              <a:t>M</a:t>
            </a:r>
            <a:r>
              <a:rPr lang="en-NZ" baseline="-25000" dirty="0"/>
              <a:t>ori</a:t>
            </a:r>
            <a:r>
              <a:rPr lang="en-NZ" dirty="0"/>
              <a:t>). We compute the percentage of minihalo mass that survives today as:</a:t>
            </a:r>
          </a:p>
          <a:p>
            <a:r>
              <a:rPr lang="en-NZ" dirty="0"/>
              <a:t>S2024 finds this value ~ 58%</a:t>
            </a:r>
          </a:p>
          <a:p>
            <a:r>
              <a:rPr lang="en-NZ" dirty="0"/>
              <a:t>Our result ~ </a:t>
            </a:r>
            <a:r>
              <a:rPr lang="en-NZ" b="1" dirty="0"/>
              <a:t>30%</a:t>
            </a:r>
            <a:r>
              <a:rPr lang="en-NZ" dirty="0"/>
              <a:t> </a:t>
            </a:r>
          </a:p>
        </p:txBody>
      </p:sp>
      <p:pic>
        <p:nvPicPr>
          <p:cNvPr id="5" name="Picture 4" descr="A black text on a white background">
            <a:extLst>
              <a:ext uri="{FF2B5EF4-FFF2-40B4-BE49-F238E27FC236}">
                <a16:creationId xmlns:a16="http://schemas.microsoft.com/office/drawing/2014/main" id="{574CA5BC-A6A7-F457-A143-24EAB3FEEE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0405" y="2338144"/>
            <a:ext cx="5115703" cy="96278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F951C43-11C9-C433-331A-059701EF46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632" y="4500275"/>
            <a:ext cx="3908280" cy="480096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6F9D80-90F0-65CA-4F08-ABADF85A3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D66A-544D-4059-81F7-69F4B27F42C1}" type="slidenum">
              <a:rPr lang="en-NZ" smtClean="0"/>
              <a:t>11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46234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BDBDB-7F8A-F55D-D190-DCF96DEA3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105E9-DF00-2F5A-D920-23D8B9849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23750"/>
          </a:xfrm>
        </p:spPr>
        <p:txBody>
          <a:bodyPr>
            <a:normAutofit lnSpcReduction="10000"/>
          </a:bodyPr>
          <a:lstStyle/>
          <a:p>
            <a:pPr algn="just"/>
            <a:r>
              <a:rPr lang="en-NZ" dirty="0"/>
              <a:t>We improved upon the K2021 analytical model by introducing the sequential stripping method, and minihalo relaxation.</a:t>
            </a:r>
          </a:p>
          <a:p>
            <a:pPr algn="just"/>
            <a:r>
              <a:rPr lang="en-NZ" dirty="0"/>
              <a:t>We explored successive encounters and found the mass loss is more severe than simply adding up the energy injection parameters, given enough time for minihalo relaxation.</a:t>
            </a:r>
          </a:p>
          <a:p>
            <a:pPr algn="just"/>
            <a:r>
              <a:rPr lang="en-NZ" dirty="0"/>
              <a:t>We developed a new code to evolve the minihalo orbit.</a:t>
            </a:r>
          </a:p>
          <a:p>
            <a:pPr algn="just"/>
            <a:r>
              <a:rPr lang="en-NZ" dirty="0"/>
              <a:t>We compared the time between consecutive stellar disk passes to the dynamical time, to more accurately add energy injection parameters.</a:t>
            </a:r>
          </a:p>
          <a:p>
            <a:pPr algn="just"/>
            <a:r>
              <a:rPr lang="en-NZ" dirty="0"/>
              <a:t>We found that the percentage of minihalo mass that survives today is significantly smaller than that reported in the literature.</a:t>
            </a:r>
          </a:p>
          <a:p>
            <a:pPr algn="just"/>
            <a:endParaRPr lang="en-N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DFC7B6-8423-CCC3-8E51-F8ABE8C68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D66A-544D-4059-81F7-69F4B27F42C1}" type="slidenum">
              <a:rPr lang="en-NZ" smtClean="0"/>
              <a:t>12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45186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003B1-E89F-522A-3814-7DC6EF8CB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8B4CE6-BF4B-9886-0E83-349E18976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1F2860-1D74-FB0E-9EFA-1BDC09975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D66A-544D-4059-81F7-69F4B27F42C1}" type="slidenum">
              <a:rPr lang="en-NZ" smtClean="0"/>
              <a:t>13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20603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30A8A-BABC-22B8-BFD3-9D79C6905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/>
              <a:t>Mass Function of Minihalos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340415-CD0F-229F-2E38-A64ECD449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NZ" dirty="0"/>
              <a:t>Primordial adiabatic perturbations of axion collapse to form large adiabatic halos which become hosts to galaxies.</a:t>
            </a:r>
          </a:p>
          <a:p>
            <a:pPr algn="just"/>
            <a:r>
              <a:rPr lang="en-NZ" dirty="0"/>
              <a:t>For a population of minihalos, the mass function tells us the number density of minihalos in a unit mass interval (S2024, Xiao et al - </a:t>
            </a:r>
            <a:r>
              <a:rPr lang="en-NZ" i="1" dirty="0"/>
              <a:t>PRD 104, 023515</a:t>
            </a:r>
            <a:r>
              <a:rPr lang="en-NZ" dirty="0"/>
              <a:t>).</a:t>
            </a:r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</p:txBody>
      </p:sp>
      <p:pic>
        <p:nvPicPr>
          <p:cNvPr id="5" name="Picture 4" descr="A black text on a white background">
            <a:extLst>
              <a:ext uri="{FF2B5EF4-FFF2-40B4-BE49-F238E27FC236}">
                <a16:creationId xmlns:a16="http://schemas.microsoft.com/office/drawing/2014/main" id="{DCCCB66B-73CE-4D19-00AB-57CA8438EF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814" y="4086230"/>
            <a:ext cx="8746752" cy="1376648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6BF642-17D9-75B0-2205-36C365989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D66A-544D-4059-81F7-69F4B27F42C1}" type="slidenum">
              <a:rPr lang="en-NZ" smtClean="0"/>
              <a:t>14</a:t>
            </a:fld>
            <a:endParaRPr lang="en-NZ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4F1D878-2E9A-06FD-C017-1C33B5CA57C3}"/>
              </a:ext>
            </a:extLst>
          </p:cNvPr>
          <p:cNvCxnSpPr>
            <a:cxnSpLocks/>
          </p:cNvCxnSpPr>
          <p:nvPr/>
        </p:nvCxnSpPr>
        <p:spPr>
          <a:xfrm flipV="1">
            <a:off x="5953957" y="5379868"/>
            <a:ext cx="284085" cy="64617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1E53E61-DFD0-72A6-530E-6020BE121006}"/>
              </a:ext>
            </a:extLst>
          </p:cNvPr>
          <p:cNvCxnSpPr/>
          <p:nvPr/>
        </p:nvCxnSpPr>
        <p:spPr>
          <a:xfrm flipH="1" flipV="1">
            <a:off x="8490857" y="5379868"/>
            <a:ext cx="373225" cy="64617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9508FCE-C67E-92D1-D5B9-143B013DBD55}"/>
              </a:ext>
            </a:extLst>
          </p:cNvPr>
          <p:cNvSpPr txBox="1"/>
          <p:nvPr/>
        </p:nvSpPr>
        <p:spPr>
          <a:xfrm>
            <a:off x="5441755" y="5996446"/>
            <a:ext cx="1118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>
                <a:solidFill>
                  <a:srgbClr val="FF0000"/>
                </a:solidFill>
              </a:rPr>
              <a:t>adiabatic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1FAA10B-ED8B-8E27-7A50-C93AA2817DFA}"/>
              </a:ext>
            </a:extLst>
          </p:cNvPr>
          <p:cNvSpPr txBox="1"/>
          <p:nvPr/>
        </p:nvSpPr>
        <p:spPr>
          <a:xfrm>
            <a:off x="8389161" y="6026043"/>
            <a:ext cx="1432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>
                <a:solidFill>
                  <a:srgbClr val="FF0000"/>
                </a:solidFill>
              </a:rPr>
              <a:t>isocurvature</a:t>
            </a:r>
          </a:p>
        </p:txBody>
      </p:sp>
    </p:spTree>
    <p:extLst>
      <p:ext uri="{BB962C8B-B14F-4D97-AF65-F5344CB8AC3E}">
        <p14:creationId xmlns:p14="http://schemas.microsoft.com/office/powerpoint/2010/main" val="11821514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2A4E4-D8E2-82BD-2130-68B84FB78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C93D6-616C-ADF3-7F7E-E47760BBB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m_\kappa is the characteristic mass of the most effective disruptor. It is derived from the present-day stellar mass function.</a:t>
            </a:r>
          </a:p>
          <a:p>
            <a:r>
              <a:rPr lang="en-NZ" dirty="0"/>
              <a:t>It is unlikely that we would be inside a minihalo. So, lower the value of M_{</a:t>
            </a:r>
            <a:r>
              <a:rPr lang="en-NZ" dirty="0" err="1"/>
              <a:t>surv</a:t>
            </a:r>
            <a:r>
              <a:rPr lang="en-NZ" dirty="0"/>
              <a:t>}/M_{</a:t>
            </a:r>
            <a:r>
              <a:rPr lang="en-NZ" dirty="0" err="1"/>
              <a:t>ori</a:t>
            </a:r>
            <a:r>
              <a:rPr lang="en-NZ" dirty="0"/>
              <a:t>}(&gt; 1e-12 </a:t>
            </a:r>
            <a:r>
              <a:rPr lang="en-NZ" dirty="0" err="1"/>
              <a:t>MSolar</a:t>
            </a:r>
            <a:r>
              <a:rPr lang="en-NZ" dirty="0"/>
              <a:t>), the more likely that dark matter will be detected in direct detection experiments because the mass that has been disrupted ends up becoming part of the background dark matter density.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E21B02-4AEC-590D-72B0-D6EE4AF83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D66A-544D-4059-81F7-69F4B27F42C1}" type="slidenum">
              <a:rPr lang="en-NZ" smtClean="0"/>
              <a:t>15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688399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D7F4F-5D98-73A8-8626-CF554FA7B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/>
              <a:t>Compare to K2021</a:t>
            </a:r>
          </a:p>
        </p:txBody>
      </p:sp>
      <p:pic>
        <p:nvPicPr>
          <p:cNvPr id="6" name="Content Placeholder 5" descr="A graph of a function">
            <a:extLst>
              <a:ext uri="{FF2B5EF4-FFF2-40B4-BE49-F238E27FC236}">
                <a16:creationId xmlns:a16="http://schemas.microsoft.com/office/drawing/2014/main" id="{B588EC66-9C82-8B87-68C2-019DD9010B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5700" y="1453429"/>
            <a:ext cx="7092385" cy="519519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B96C39-0B30-0B22-83F4-90201262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D66A-544D-4059-81F7-69F4B27F42C1}" type="slidenum">
              <a:rPr lang="en-NZ" smtClean="0"/>
              <a:t>16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358659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861AF-5BA1-20C9-0832-728DA304B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/>
              <a:t>Compare to S2024</a:t>
            </a:r>
          </a:p>
        </p:txBody>
      </p:sp>
      <p:pic>
        <p:nvPicPr>
          <p:cNvPr id="6" name="Content Placeholder 5" descr="A diagram of a graph">
            <a:extLst>
              <a:ext uri="{FF2B5EF4-FFF2-40B4-BE49-F238E27FC236}">
                <a16:creationId xmlns:a16="http://schemas.microsoft.com/office/drawing/2014/main" id="{B01E791D-3BD4-C77F-8B17-9CAD4C0625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6044" y="1515034"/>
            <a:ext cx="8264499" cy="5206441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B36C7B-A566-5B45-B531-FB36C7D3C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D66A-544D-4059-81F7-69F4B27F42C1}" type="slidenum">
              <a:rPr lang="en-NZ" smtClean="0"/>
              <a:t>17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358909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A graph of a graph">
            <a:extLst>
              <a:ext uri="{FF2B5EF4-FFF2-40B4-BE49-F238E27FC236}">
                <a16:creationId xmlns:a16="http://schemas.microsoft.com/office/drawing/2014/main" id="{6E25C560-B35C-59A5-A7AD-81FD08DBFF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6090" y="774440"/>
            <a:ext cx="9704702" cy="5670372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997C03-BFE0-10A8-41C0-727D366F6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D66A-544D-4059-81F7-69F4B27F42C1}" type="slidenum">
              <a:rPr lang="en-NZ" smtClean="0"/>
              <a:t>18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58478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76C23-D79F-F27C-2C6B-CC8036AE6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Axion Minihalo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75BB8-D395-73E3-E589-B46CCD664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QCD axions solve the Strong CP problem and are a candidate for cold dark matter.</a:t>
            </a:r>
          </a:p>
          <a:p>
            <a:pPr algn="just"/>
            <a:r>
              <a:rPr lang="en-IN" dirty="0"/>
              <a:t>During the matter-radiation equality, isocurvature axion density fluctuations decouple from Hubble flow and collapse to form a virialized gravitational structure called the axion minihalo.</a:t>
            </a:r>
          </a:p>
          <a:p>
            <a:pPr algn="just"/>
            <a:r>
              <a:rPr lang="en-IN" dirty="0"/>
              <a:t>Primordial axion minihalos undergo hierarchical merging.</a:t>
            </a:r>
          </a:p>
          <a:p>
            <a:pPr algn="just"/>
            <a:r>
              <a:rPr lang="en-NZ" dirty="0"/>
              <a:t>Axion minihalos can affect the chances for direct dark matter detection.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DDBBF9-A5BF-E71D-7833-CFDF1EAC8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3CB44-3CFC-43C3-B317-AEA947DFD637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11415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E7FB7-4981-8B17-AF8A-B32B3599F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/>
              <a:t>Axion minihalos – NFW Profile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CD00D35-16FC-A3EA-54C3-038360E4B7C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/>
                <a:r>
                  <a:rPr lang="en-NZ" dirty="0"/>
                  <a:t>Simulations show that the minihalos have a spherically symmetric Navarro–Frenk–White (NFW) density profile:     </a:t>
                </a:r>
                <a14:m>
                  <m:oMath xmlns:m="http://schemas.openxmlformats.org/officeDocument/2006/math">
                    <m:r>
                      <a:rPr lang="en-US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𝜌</m:t>
                    </m:r>
                    <m:r>
                      <a:rPr lang="en-US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en-US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)=</m:t>
                    </m:r>
                    <m:f>
                      <m:fPr>
                        <m:ctrlPr>
                          <a:rPr lang="en-N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NZ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sub>
                        </m:sSub>
                      </m:num>
                      <m:den>
                        <m:r>
                          <a:rPr lang="en-NZ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</m:t>
                        </m:r>
                        <m:r>
                          <a:rPr lang="en-US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/</m:t>
                        </m:r>
                        <m:sSub>
                          <m:sSubPr>
                            <m:ctrlPr>
                              <a:rPr lang="en-NZ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sub>
                        </m:sSub>
                        <m:sSup>
                          <m:sSupPr>
                            <m:ctrlPr>
                              <a:rPr lang="en-NZ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NZ" b="0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  <m:d>
                              <m:dPr>
                                <m:ctrlPr>
                                  <a:rPr lang="en-NZ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1+</m:t>
                                </m:r>
                                <m:r>
                                  <a:rPr lang="en-US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𝑟</m:t>
                                </m:r>
                                <m:r>
                                  <a:rPr lang="en-US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/</m:t>
                                </m:r>
                                <m:sSub>
                                  <m:sSubPr>
                                    <m:ctrlPr>
                                      <a:rPr lang="en-NZ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𝑠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NZ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NZ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𝜌</m:t>
                        </m:r>
                      </m:e>
                      <m:sub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NZ" dirty="0"/>
                  <a:t> is the scale density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NZ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NZ" dirty="0"/>
                  <a:t> is the scale radius.</a:t>
                </a:r>
              </a:p>
              <a:p>
                <a:pPr algn="just"/>
                <a:r>
                  <a:rPr lang="en-NZ" dirty="0"/>
                  <a:t>Concentration parameter is defined as </a:t>
                </a:r>
                <a14:m>
                  <m:oMath xmlns:m="http://schemas.openxmlformats.org/officeDocument/2006/math">
                    <m:r>
                      <a:rPr lang="en-US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≡</m:t>
                    </m:r>
                    <m:sSub>
                      <m:sSubPr>
                        <m:ctrlPr>
                          <a:rPr lang="en-N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</m:t>
                        </m:r>
                      </m:e>
                      <m:sub>
                        <m:r>
                          <m:rPr>
                            <m:nor/>
                          </m:rPr>
                          <a:rPr lang="en-US"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vir</m:t>
                        </m:r>
                        <m:r>
                          <m:rPr>
                            <m:nor/>
                          </m:rPr>
                          <a:rPr lang="en-US" i="1"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</m:sub>
                    </m:sSub>
                    <m:r>
                      <a:rPr lang="en-US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/</m:t>
                    </m:r>
                    <m:sSub>
                      <m:sSubPr>
                        <m:ctrlPr>
                          <a:rPr lang="en-N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NZ" dirty="0"/>
                  <a:t> . </a:t>
                </a:r>
              </a:p>
              <a:p>
                <a:pPr algn="just"/>
                <a:endParaRPr lang="en-NZ" dirty="0"/>
              </a:p>
              <a:p>
                <a:pPr algn="just"/>
                <a:endParaRPr lang="en-NZ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CD00D35-16FC-A3EA-54C3-038360E4B7C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381" r="-1159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0C9756-4ED1-DCA4-20C9-596EF2343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3CB44-3CFC-43C3-B317-AEA947DFD637}" type="slidenum">
              <a:rPr lang="en-NZ" smtClean="0"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66312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7907B-374C-594B-FAE0-83A47045E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/>
              <a:t>Model of mass disruption due to stellar encounters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3421D27-8278-9AA2-3DBC-F22C768ECAD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667250"/>
              </a:xfrm>
            </p:spPr>
            <p:txBody>
              <a:bodyPr>
                <a:normAutofit lnSpcReduction="10000"/>
              </a:bodyPr>
              <a:lstStyle/>
              <a:p>
                <a:pPr algn="just"/>
                <a:r>
                  <a:rPr lang="en-NZ" dirty="0"/>
                  <a:t>Kavanagh et al. (</a:t>
                </a:r>
                <a:r>
                  <a:rPr lang="en-NZ" i="1" dirty="0"/>
                  <a:t>PRD 104, 063038</a:t>
                </a:r>
                <a:r>
                  <a:rPr lang="en-NZ" dirty="0"/>
                  <a:t>) (K2021) proposed an analytical model of mass loss using the phase-space distribution of axions in the minihalo.</a:t>
                </a:r>
              </a:p>
              <a:p>
                <a:pPr marL="0" indent="0" algn="just">
                  <a:buNone/>
                </a:pPr>
                <a:r>
                  <a:rPr lang="en-NZ" u="sng" dirty="0"/>
                  <a:t>Our improvements</a:t>
                </a:r>
                <a:r>
                  <a:rPr lang="en-NZ" dirty="0"/>
                  <a:t>:</a:t>
                </a:r>
              </a:p>
              <a:p>
                <a:pPr algn="just"/>
                <a:r>
                  <a:rPr lang="en-NZ" dirty="0"/>
                  <a:t>Sequential stripping model: Outer shells are stripped off first before an inner shell is stripped off. This affects the gravitational potential of each axion.</a:t>
                </a:r>
              </a:p>
              <a:p>
                <a:pPr algn="just"/>
                <a:r>
                  <a:rPr lang="en-NZ" dirty="0"/>
                  <a:t>After stellar interaction, the remnant minihalo is assumed (based on numerical simulations) to gravitationally relax into a Hernquist density profile: 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𝜌</m:t>
                      </m:r>
                      <m:r>
                        <a:rPr lang="en-US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US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𝑟</m:t>
                      </m:r>
                      <m:r>
                        <a:rPr lang="en-US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)=</m:t>
                      </m:r>
                      <m:f>
                        <m:fPr>
                          <m:ctrlPr>
                            <a:rPr lang="en-NZ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NZ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n-NZ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NZ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/</m:t>
                          </m:r>
                          <m:sSub>
                            <m:sSubPr>
                              <m:ctrlPr>
                                <a:rPr lang="en-NZ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NZ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NZ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)</m:t>
                          </m:r>
                          <m:sSup>
                            <m:sSupPr>
                              <m:ctrlPr>
                                <a:rPr lang="en-NZ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NZ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1+</m:t>
                                  </m:r>
                                  <m:r>
                                    <a:rPr lang="en-US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  <m:r>
                                    <a:rPr lang="en-US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/</m:t>
                                  </m:r>
                                  <m:sSub>
                                    <m:sSubPr>
                                      <m:ctrlPr>
                                        <a:rPr lang="en-NZ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n-NZ" b="0" i="1" smtClea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NZ" b="0" i="0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NZ" dirty="0"/>
              </a:p>
              <a:p>
                <a:pPr algn="just"/>
                <a:endParaRPr lang="en-NZ" dirty="0"/>
              </a:p>
              <a:p>
                <a:endParaRPr lang="en-NZ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3421D27-8278-9AA2-3DBC-F22C768ECAD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667250"/>
              </a:xfrm>
              <a:blipFill>
                <a:blip r:embed="rId2"/>
                <a:stretch>
                  <a:fillRect l="-1217" t="-2872" r="-1159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5D8F00-BBA1-F744-B060-A87A11175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3CB44-3CFC-43C3-B317-AEA947DFD637}" type="slidenum">
              <a:rPr lang="en-NZ" smtClean="0"/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39406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720BE-986A-DF06-A8C0-85D887EA0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/>
              <a:t>Successive Stellar Encounters</a:t>
            </a:r>
          </a:p>
        </p:txBody>
      </p:sp>
      <p:pic>
        <p:nvPicPr>
          <p:cNvPr id="4" name="Content Placeholder 4" descr="A group of black text">
            <a:extLst>
              <a:ext uri="{FF2B5EF4-FFF2-40B4-BE49-F238E27FC236}">
                <a16:creationId xmlns:a16="http://schemas.microsoft.com/office/drawing/2014/main" id="{4D4C4AD3-188F-BA53-ECCD-2E17FBE65B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384" y="1418195"/>
            <a:ext cx="8704762" cy="1228571"/>
          </a:xfr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7A20B6D-2FE9-B1E1-0BC5-A9542FD37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3CB44-3CFC-43C3-B317-AEA947DFD637}" type="slidenum">
              <a:rPr lang="en-NZ" smtClean="0"/>
              <a:t>5</a:t>
            </a:fld>
            <a:endParaRPr lang="en-NZ"/>
          </a:p>
        </p:txBody>
      </p:sp>
      <p:pic>
        <p:nvPicPr>
          <p:cNvPr id="6" name="Picture 5" descr="A picture containing font, white, diagram, text">
            <a:extLst>
              <a:ext uri="{FF2B5EF4-FFF2-40B4-BE49-F238E27FC236}">
                <a16:creationId xmlns:a16="http://schemas.microsoft.com/office/drawing/2014/main" id="{D5F87A2E-D290-BBB7-C30C-910BC974DA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518328"/>
            <a:ext cx="2063968" cy="98322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70CA483-92F9-1446-683E-9F2251AE96A1}"/>
              </a:ext>
            </a:extLst>
          </p:cNvPr>
          <p:cNvSpPr txBox="1"/>
          <p:nvPr/>
        </p:nvSpPr>
        <p:spPr>
          <a:xfrm>
            <a:off x="133486" y="6308209"/>
            <a:ext cx="3879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Shen et al - APJ </a:t>
            </a:r>
            <a:r>
              <a:rPr lang="en-NZ" sz="1800" b="0" i="0" u="none" strike="noStrike" baseline="0" dirty="0">
                <a:latin typeface="AdvOTf9433e2d"/>
              </a:rPr>
              <a:t>962:9 </a:t>
            </a:r>
            <a:r>
              <a:rPr lang="en-NZ" sz="1800" b="0" i="0" u="none" strike="noStrike" baseline="0" dirty="0">
                <a:latin typeface="AdvOTb0c9bf5d"/>
              </a:rPr>
              <a:t>(</a:t>
            </a:r>
            <a:r>
              <a:rPr lang="en-NZ" sz="1800" b="0" i="0" u="none" strike="noStrike" baseline="0" dirty="0">
                <a:latin typeface="AdvOTf9433e2d"/>
              </a:rPr>
              <a:t>25pp</a:t>
            </a:r>
            <a:r>
              <a:rPr lang="en-NZ" sz="1800" b="0" i="0" u="none" strike="noStrike" baseline="0" dirty="0">
                <a:latin typeface="AdvOTb0c9bf5d"/>
              </a:rPr>
              <a:t>)</a:t>
            </a:r>
            <a:r>
              <a:rPr lang="en-NZ" dirty="0">
                <a:latin typeface="AdvOTf9433e2d"/>
              </a:rPr>
              <a:t> – (S2024)</a:t>
            </a:r>
            <a:endParaRPr lang="en-NZ" dirty="0"/>
          </a:p>
        </p:txBody>
      </p:sp>
      <p:pic>
        <p:nvPicPr>
          <p:cNvPr id="9" name="Picture 8" descr="A graph of a graph">
            <a:extLst>
              <a:ext uri="{FF2B5EF4-FFF2-40B4-BE49-F238E27FC236}">
                <a16:creationId xmlns:a16="http://schemas.microsoft.com/office/drawing/2014/main" id="{0C35A6D4-90C6-A0B9-C6EE-614B6C4E23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7315" y="2589700"/>
            <a:ext cx="5549942" cy="413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224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0D95C-CD65-7570-EEDA-56099FC4E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/>
              <a:t>Code to Evolve Minihalo Trajectory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AA00F-FE25-7065-9E86-97E9074B8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NZ" i="1" dirty="0"/>
              <a:t>lbparticles</a:t>
            </a:r>
            <a:r>
              <a:rPr lang="en-NZ" dirty="0"/>
              <a:t> is a Python implementation of an epicyclic orbit solver proposed by Lynden-Bell (2015) for bound orbits in a spherically symmetric potential.</a:t>
            </a:r>
          </a:p>
          <a:p>
            <a:pPr algn="just"/>
            <a:r>
              <a:rPr lang="en-NZ" dirty="0"/>
              <a:t>Given the initial state (position and velocity) of the minihalo, and a known potential, </a:t>
            </a:r>
            <a:r>
              <a:rPr lang="en-NZ" i="1" dirty="0"/>
              <a:t>lbparticles</a:t>
            </a:r>
            <a:r>
              <a:rPr lang="en-NZ" dirty="0"/>
              <a:t> derives a set of coefficients that can be used to evaluate the minihalo’s state at an arbitrary time in the future.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982209-7A1F-FE4F-ACEC-81DB6A5CF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D66A-544D-4059-81F7-69F4B27F42C1}" type="slidenum">
              <a:rPr lang="en-NZ" smtClean="0"/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09356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41BC8-B04F-6237-B736-3A403427F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/>
              <a:t>Energy injection during a disk pass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03AAD2-C3CD-EA28-E206-A1684FFBB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0484"/>
          </a:xfrm>
        </p:spPr>
        <p:txBody>
          <a:bodyPr/>
          <a:lstStyle/>
          <a:p>
            <a:r>
              <a:rPr lang="en-NZ" dirty="0"/>
              <a:t>For a single disk pass, the energy injection parameter is (S2024):</a:t>
            </a:r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r>
              <a:rPr lang="en-NZ" dirty="0"/>
              <a:t>        is the stellar surface density for one disk pass.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E255FBC-C70A-ADEC-8115-2AD1B3ECEA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443" y="2498936"/>
            <a:ext cx="9623394" cy="1075826"/>
          </a:xfrm>
          <a:prstGeom prst="rect">
            <a:avLst/>
          </a:prstGeom>
        </p:spPr>
      </p:pic>
      <p:pic>
        <p:nvPicPr>
          <p:cNvPr id="9" name="Picture 8" descr="A black and white symbol&#10;&#10;Description automatically generated">
            <a:extLst>
              <a:ext uri="{FF2B5EF4-FFF2-40B4-BE49-F238E27FC236}">
                <a16:creationId xmlns:a16="http://schemas.microsoft.com/office/drawing/2014/main" id="{3D10BB1D-5691-FFD2-B7B8-B5371355F4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929" y="3797871"/>
            <a:ext cx="523810" cy="485714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5CB142-1B8B-4D9A-D850-9110F76E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D66A-544D-4059-81F7-69F4B27F42C1}" type="slidenum">
              <a:rPr lang="en-NZ" smtClean="0"/>
              <a:t>7</a:t>
            </a:fld>
            <a:endParaRPr lang="en-NZ"/>
          </a:p>
        </p:txBody>
      </p:sp>
      <p:pic>
        <p:nvPicPr>
          <p:cNvPr id="10" name="Picture 9" descr="A close-up of a text">
            <a:extLst>
              <a:ext uri="{FF2B5EF4-FFF2-40B4-BE49-F238E27FC236}">
                <a16:creationId xmlns:a16="http://schemas.microsoft.com/office/drawing/2014/main" id="{3E2418CC-710E-F5F1-CF33-BA345D126F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929" y="4330774"/>
            <a:ext cx="7389579" cy="2265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160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CD451-3DBB-6F0E-E0D1-B816A9C2C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/>
              <a:t>Energy injection during a disk pass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41638-E4E1-A349-E73A-C1759D7E9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761" y="1825624"/>
            <a:ext cx="10901039" cy="4837137"/>
          </a:xfrm>
        </p:spPr>
        <p:txBody>
          <a:bodyPr/>
          <a:lstStyle/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pPr marL="0" indent="0">
              <a:buNone/>
            </a:pPr>
            <a:r>
              <a:rPr lang="en-NZ" dirty="0"/>
              <a:t>      </a:t>
            </a:r>
          </a:p>
          <a:p>
            <a:r>
              <a:rPr lang="en-NZ" dirty="0"/>
              <a:t>         - stellar volume density</a:t>
            </a:r>
          </a:p>
          <a:p>
            <a:r>
              <a:rPr lang="en-NZ" dirty="0"/>
              <a:t>         - central surface density</a:t>
            </a:r>
          </a:p>
          <a:p>
            <a:r>
              <a:rPr lang="en-NZ" dirty="0"/>
              <a:t>      - scale height</a:t>
            </a:r>
          </a:p>
          <a:p>
            <a:r>
              <a:rPr lang="en-NZ" dirty="0"/>
              <a:t>      - scale length</a:t>
            </a:r>
          </a:p>
          <a:p>
            <a:endParaRPr lang="en-NZ" dirty="0"/>
          </a:p>
        </p:txBody>
      </p:sp>
      <p:pic>
        <p:nvPicPr>
          <p:cNvPr id="5" name="Picture 4" descr="A math equation with black text">
            <a:extLst>
              <a:ext uri="{FF2B5EF4-FFF2-40B4-BE49-F238E27FC236}">
                <a16:creationId xmlns:a16="http://schemas.microsoft.com/office/drawing/2014/main" id="{F8D0672A-D694-BD49-91AB-6DDDF11964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057" y="1619972"/>
            <a:ext cx="4066801" cy="841407"/>
          </a:xfrm>
          <a:prstGeom prst="rect">
            <a:avLst/>
          </a:prstGeom>
        </p:spPr>
      </p:pic>
      <p:pic>
        <p:nvPicPr>
          <p:cNvPr id="9" name="Picture 8" descr="A graph of a graph&#10;&#10;Description automatically generated">
            <a:extLst>
              <a:ext uri="{FF2B5EF4-FFF2-40B4-BE49-F238E27FC236}">
                <a16:creationId xmlns:a16="http://schemas.microsoft.com/office/drawing/2014/main" id="{F3BFEC48-50E6-FD27-C29F-6E97286543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4066" y="1482336"/>
            <a:ext cx="6517069" cy="4837137"/>
          </a:xfrm>
          <a:prstGeom prst="rect">
            <a:avLst/>
          </a:prstGeom>
        </p:spPr>
      </p:pic>
      <p:pic>
        <p:nvPicPr>
          <p:cNvPr id="11" name="Picture 10" descr="A mathematical equation with numbers">
            <a:extLst>
              <a:ext uri="{FF2B5EF4-FFF2-40B4-BE49-F238E27FC236}">
                <a16:creationId xmlns:a16="http://schemas.microsoft.com/office/drawing/2014/main" id="{8E900AEE-710D-19E6-725F-3ED118D43A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901" y="2948506"/>
            <a:ext cx="4503957" cy="767720"/>
          </a:xfrm>
          <a:prstGeom prst="rect">
            <a:avLst/>
          </a:prstGeom>
        </p:spPr>
      </p:pic>
      <p:pic>
        <p:nvPicPr>
          <p:cNvPr id="13" name="Picture 12" descr="A black letter with a white background&#10;&#10;Description automatically generated">
            <a:extLst>
              <a:ext uri="{FF2B5EF4-FFF2-40B4-BE49-F238E27FC236}">
                <a16:creationId xmlns:a16="http://schemas.microsoft.com/office/drawing/2014/main" id="{BDD2B115-3676-ECD6-D151-1B5AE4774FB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901" y="4952964"/>
            <a:ext cx="684067" cy="44543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655E975-D7BF-451D-956D-E54CF6B605F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901" y="5438327"/>
            <a:ext cx="476190" cy="447619"/>
          </a:xfrm>
          <a:prstGeom prst="rect">
            <a:avLst/>
          </a:prstGeom>
        </p:spPr>
      </p:pic>
      <p:pic>
        <p:nvPicPr>
          <p:cNvPr id="18" name="Picture 17" descr="A black letter on a white background&#10;&#10;Description automatically generated">
            <a:extLst>
              <a:ext uri="{FF2B5EF4-FFF2-40B4-BE49-F238E27FC236}">
                <a16:creationId xmlns:a16="http://schemas.microsoft.com/office/drawing/2014/main" id="{BE1F4480-77B4-4F2D-382C-37CFAC222C7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705" y="5971558"/>
            <a:ext cx="420352" cy="35729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25A030-3428-1B95-7077-D2E0C74EA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D66A-544D-4059-81F7-69F4B27F42C1}" type="slidenum">
              <a:rPr lang="en-NZ" smtClean="0"/>
              <a:t>8</a:t>
            </a:fld>
            <a:endParaRPr lang="en-NZ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AA76B39-90C9-D753-9536-8D02FA14277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172" y="4340224"/>
            <a:ext cx="409524" cy="43809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0E598D1-4961-712C-2E3C-0928F1B5CB4E}"/>
              </a:ext>
            </a:extLst>
          </p:cNvPr>
          <p:cNvSpPr txBox="1"/>
          <p:nvPr/>
        </p:nvSpPr>
        <p:spPr>
          <a:xfrm>
            <a:off x="976544" y="3728615"/>
            <a:ext cx="4480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McMillan (2011) – MNRAS 414, 2446–2457</a:t>
            </a:r>
          </a:p>
        </p:txBody>
      </p:sp>
    </p:spTree>
    <p:extLst>
      <p:ext uri="{BB962C8B-B14F-4D97-AF65-F5344CB8AC3E}">
        <p14:creationId xmlns:p14="http://schemas.microsoft.com/office/powerpoint/2010/main" val="672698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97977-7874-07D0-E176-57FB77DBA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/>
              <a:t>Effective energy injection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8E1E6-E9F9-07CC-94AC-25F5626E79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95851"/>
          </a:xfrm>
        </p:spPr>
        <p:txBody>
          <a:bodyPr>
            <a:normAutofit/>
          </a:bodyPr>
          <a:lstStyle/>
          <a:p>
            <a:pPr algn="just"/>
            <a:r>
              <a:rPr lang="en-NZ" dirty="0"/>
              <a:t>Stücker et al. proposed a formula for effective energy injection in the multiple disk passes:</a:t>
            </a:r>
          </a:p>
          <a:p>
            <a:pPr algn="just"/>
            <a:endParaRPr lang="en-NZ" dirty="0"/>
          </a:p>
          <a:p>
            <a:pPr algn="just"/>
            <a:r>
              <a:rPr lang="en-NZ" dirty="0"/>
              <a:t>S2024 assumed p=2. They did not take into account the density profile changes in the minihalo, in between disk passes.</a:t>
            </a:r>
          </a:p>
          <a:p>
            <a:pPr algn="just"/>
            <a:endParaRPr lang="en-NZ" dirty="0"/>
          </a:p>
          <a:p>
            <a:pPr algn="just"/>
            <a:r>
              <a:rPr lang="en-NZ" dirty="0"/>
              <a:t>Given enough time for relaxation in between disk passes, we found that p~1. Thus, multiple disk passes incur more mass loss (higher </a:t>
            </a:r>
            <a:r>
              <a:rPr lang="en-NZ" i="1" dirty="0" err="1"/>
              <a:t>E</a:t>
            </a:r>
            <a:r>
              <a:rPr lang="en-NZ" i="1" baseline="-25000" dirty="0" err="1"/>
              <a:t>frac,eff</a:t>
            </a:r>
            <a:r>
              <a:rPr lang="en-NZ" dirty="0"/>
              <a:t>) than simply adding the energy injection parameters. A qualitatively similar result was reported by Delos (2019).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E11516-9E15-6966-C495-DF12FFCAB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3CB44-3CFC-43C3-B317-AEA947DFD637}" type="slidenum">
              <a:rPr lang="en-NZ" smtClean="0"/>
              <a:t>9</a:t>
            </a:fld>
            <a:endParaRPr lang="en-NZ"/>
          </a:p>
        </p:txBody>
      </p:sp>
      <p:pic>
        <p:nvPicPr>
          <p:cNvPr id="6" name="Picture 5" descr="A black and white math symbol">
            <a:extLst>
              <a:ext uri="{FF2B5EF4-FFF2-40B4-BE49-F238E27FC236}">
                <a16:creationId xmlns:a16="http://schemas.microsoft.com/office/drawing/2014/main" id="{A0816ADE-D27C-C019-7CD5-5051AC7407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6156" y="2182219"/>
            <a:ext cx="3436639" cy="1040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488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3391</TotalTime>
  <Words>896</Words>
  <Application>Microsoft Office PowerPoint</Application>
  <PresentationFormat>Widescreen</PresentationFormat>
  <Paragraphs>98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AdvOTb0c9bf5d</vt:lpstr>
      <vt:lpstr>AdvOTf9433e2d</vt:lpstr>
      <vt:lpstr>Aptos</vt:lpstr>
      <vt:lpstr>Aptos Display</vt:lpstr>
      <vt:lpstr>Arial</vt:lpstr>
      <vt:lpstr>Calibri</vt:lpstr>
      <vt:lpstr>Cambria Math</vt:lpstr>
      <vt:lpstr>Office Theme</vt:lpstr>
      <vt:lpstr>Disruption of Dark Matter Minihalos by Successive Stellar Encounters</vt:lpstr>
      <vt:lpstr>Axion Minihalo</vt:lpstr>
      <vt:lpstr>Axion minihalos – NFW Profile</vt:lpstr>
      <vt:lpstr>Model of mass disruption due to stellar encounters</vt:lpstr>
      <vt:lpstr>Successive Stellar Encounters</vt:lpstr>
      <vt:lpstr>Code to Evolve Minihalo Trajectory</vt:lpstr>
      <vt:lpstr>Energy injection during a disk pass</vt:lpstr>
      <vt:lpstr>Energy injection during a disk pass</vt:lpstr>
      <vt:lpstr>Effective energy injection </vt:lpstr>
      <vt:lpstr>Summing energy injection for multiple disk passes</vt:lpstr>
      <vt:lpstr>Mass today after stellar disruption</vt:lpstr>
      <vt:lpstr>Conclusion</vt:lpstr>
      <vt:lpstr>PowerPoint Presentation</vt:lpstr>
      <vt:lpstr>Mass Function of Minihalos</vt:lpstr>
      <vt:lpstr>PowerPoint Presentation</vt:lpstr>
      <vt:lpstr>Compare to K2021</vt:lpstr>
      <vt:lpstr>Compare to S2024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Ian DSouza</dc:creator>
  <cp:lastModifiedBy>Ian DSouza</cp:lastModifiedBy>
  <cp:revision>15</cp:revision>
  <dcterms:created xsi:type="dcterms:W3CDTF">2024-08-17T05:15:59Z</dcterms:created>
  <dcterms:modified xsi:type="dcterms:W3CDTF">2024-08-22T07:16:35Z</dcterms:modified>
</cp:coreProperties>
</file>