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sldIdLst>
    <p:sldId id="440" r:id="rId2"/>
    <p:sldId id="263" r:id="rId3"/>
    <p:sldId id="466" r:id="rId4"/>
    <p:sldId id="258" r:id="rId5"/>
    <p:sldId id="269" r:id="rId6"/>
    <p:sldId id="270" r:id="rId7"/>
    <p:sldId id="271" r:id="rId8"/>
    <p:sldId id="441" r:id="rId9"/>
    <p:sldId id="272" r:id="rId10"/>
    <p:sldId id="464" r:id="rId11"/>
    <p:sldId id="465" r:id="rId12"/>
    <p:sldId id="397" r:id="rId13"/>
    <p:sldId id="326" r:id="rId14"/>
    <p:sldId id="472" r:id="rId15"/>
    <p:sldId id="517" r:id="rId16"/>
    <p:sldId id="518" r:id="rId17"/>
    <p:sldId id="525" r:id="rId18"/>
    <p:sldId id="368" r:id="rId19"/>
    <p:sldId id="473" r:id="rId20"/>
    <p:sldId id="370" r:id="rId21"/>
    <p:sldId id="509" r:id="rId22"/>
    <p:sldId id="515" r:id="rId23"/>
    <p:sldId id="526" r:id="rId24"/>
    <p:sldId id="390" r:id="rId25"/>
    <p:sldId id="477" r:id="rId26"/>
    <p:sldId id="4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226"/>
    <a:srgbClr val="27CEDA"/>
    <a:srgbClr val="EEF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/>
    <p:restoredTop sz="85714"/>
  </p:normalViewPr>
  <p:slideViewPr>
    <p:cSldViewPr snapToGrid="0" snapToObjects="1">
      <p:cViewPr varScale="1">
        <p:scale>
          <a:sx n="98" d="100"/>
          <a:sy n="98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FDADF-0AED-0841-ACF0-3AFE5890E1F9}" type="datetimeFigureOut">
              <a:rPr lang="en-US" smtClean="0"/>
              <a:t>8/23/24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8410A-8B46-4D40-9F6C-4014974E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14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87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Rewrite injection assumption as eta</a:t>
            </a:r>
          </a:p>
          <a:p>
            <a:endParaRPr lang="en-US" dirty="0"/>
          </a:p>
          <a:p>
            <a:r>
              <a:rPr lang="en-US" dirty="0"/>
              <a:t>”We span efficient and inefficient shocks”</a:t>
            </a:r>
          </a:p>
          <a:p>
            <a:endParaRPr lang="en-US" dirty="0"/>
          </a:p>
          <a:p>
            <a:r>
              <a:rPr lang="en-US" dirty="0"/>
              <a:t>Parameterizing the fraction of particles that become CRs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E260F-4A82-F54D-B28C-04261DFEF5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19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Specifically, we solve the Parker equation for the transport of CRs, which includes terms for advection, diffusion, adiabatic compression and injection.</a:t>
            </a:r>
          </a:p>
          <a:p>
            <a:endParaRPr lang="en-US" dirty="0"/>
          </a:p>
          <a:p>
            <a:r>
              <a:rPr lang="en-US" dirty="0"/>
              <a:t>To include the effect of the postcursor, we consider tilde u(x), the velocity of magnetic scattering centers, rather than the fluid velocity.</a:t>
            </a:r>
          </a:p>
          <a:p>
            <a:endParaRPr lang="en-US" dirty="0"/>
          </a:p>
          <a:p>
            <a:r>
              <a:rPr lang="en-US" dirty="0"/>
              <a:t>Higher order terms can make spectra steeper (Bell+11)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E260F-4A82-F54D-B28C-04261DFEF5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19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66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6B9AC-77E7-1E34-4591-E6DB7488D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DACF12-68A6-EDFA-1089-64B33F325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6B624-4AEF-6F8C-938B-933E93BB0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6DC02-6267-9A01-FC9A-8831A2FA99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06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4F4E6-15E8-02AD-3794-908DEC155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5E105-0BFB-6087-F314-5B9E955C6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3ABAA7-9AC3-01A2-8A72-F3F86147B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E34D4-6E81-7A7C-A25A-4B55FAF66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91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87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95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2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44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20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point to this based on radio </a:t>
            </a:r>
            <a:r>
              <a:rPr lang="en-US" dirty="0" err="1"/>
              <a:t>Sne</a:t>
            </a:r>
            <a:r>
              <a:rPr lang="en-US" dirty="0"/>
              <a:t> result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8410A-8B46-4D40-9F6C-4014974EBB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8410A-8B46-4D40-9F6C-4014974EBB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86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0A8C-3602-F9CF-8FD0-6C99A5D3A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565963-E8F5-43AA-7796-727FABC505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FC232-A0A7-AB4E-E497-86AADF2D4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8870C-079C-F70F-F1F9-4A18B27F4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8410A-8B46-4D40-9F6C-4014974EBB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17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65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6A281-81F2-6749-BF26-88F46B6F2A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128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6A281-81F2-6749-BF26-88F46B6F2A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26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3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6A281-81F2-6749-BF26-88F46B6F2A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64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90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79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56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44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5A73E-AFF9-EF40-953D-B0C3BB952E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4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b="1" i="0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0" cap="all" spc="200" baseline="0">
                <a:solidFill>
                  <a:schemeClr val="tx2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A9CD-CF99-4D4E-8F52-93B84058932D}" type="datetime1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687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7D5B-694A-1E48-B9F0-6D0254C65269}" type="datetime1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5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0CB-A0DB-254C-9E3F-29698A4BEB8B}" type="datetime1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0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B7ED-6BC2-9548-B040-AF0D44E6730F}" type="datetime1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b="0" cap="all" spc="200" baseline="0">
                <a:solidFill>
                  <a:schemeClr val="tx2"/>
                </a:solidFill>
                <a:latin typeface="Avenir Next" charset="0"/>
                <a:ea typeface="Avenir Next" charset="0"/>
                <a:cs typeface="Avenir Next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7570-8A07-6949-ADD9-EBC578DC880D}" type="datetime1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17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4B7-A805-EF45-84E5-3BFFE170EE0E}" type="datetime1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4F10-4511-6649-8821-CC3449D6062C}" type="datetime1">
              <a:rPr lang="en-US" smtClean="0"/>
              <a:t>8/23/24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1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A4B3F-77C6-9F4D-9B0F-486B1A16308F}" type="datetime1">
              <a:rPr lang="en-US" smtClean="0"/>
              <a:t>8/23/24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2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1947-FEE4-7D4D-A195-46686A60490D}" type="datetime1">
              <a:rPr lang="en-US" smtClean="0"/>
              <a:t>8/23/24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REBECCA DIESING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00766C7-45D4-2642-9F82-10B097460623}" type="datetime1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REBECCA DIESING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1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241AE-D796-F146-A36F-E9984FCCBF59}" type="datetime1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2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fld id="{C4726D39-DEC8-D94A-BEED-3791D2EDE0C6}" type="datetime1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REBECCA DIESING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fld id="{C6BF3017-A0E2-C549-97B8-D6905D8A31D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58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i="0" kern="1200" cap="all" spc="200" baseline="0">
          <a:solidFill>
            <a:schemeClr val="tx1">
              <a:lumMod val="75000"/>
              <a:lumOff val="25000"/>
            </a:schemeClr>
          </a:solidFill>
          <a:latin typeface="Avenir Next Demi Bold" panose="020B0503020202020204" pitchFamily="34" charset="0"/>
          <a:ea typeface="Avenir Next Demi Bold" panose="020B0503020202020204" pitchFamily="34" charset="0"/>
          <a:cs typeface="Avenir Next Demi Bold" panose="020B0503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b="1" i="0" kern="1200">
          <a:solidFill>
            <a:schemeClr val="tx1">
              <a:lumMod val="75000"/>
              <a:lumOff val="25000"/>
            </a:schemeClr>
          </a:solidFill>
          <a:latin typeface="Avenir Next Demi Bold" panose="020B0503020202020204" pitchFamily="34" charset="0"/>
          <a:ea typeface="Avenir Next Demi Bold" panose="020B0503020202020204" pitchFamily="34" charset="0"/>
          <a:cs typeface="Avenir Next Demi Bold" panose="020B0503020202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Avenir Next" charset="0"/>
          <a:ea typeface="Avenir Next" charset="0"/>
          <a:cs typeface="Avenir Next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venir Next" charset="0"/>
          <a:ea typeface="Avenir Next" charset="0"/>
          <a:cs typeface="Avenir Next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venir Next" charset="0"/>
          <a:ea typeface="Avenir Next" charset="0"/>
          <a:cs typeface="Avenir Next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venir Next" charset="0"/>
          <a:ea typeface="Avenir Next" charset="0"/>
          <a:cs typeface="Avenir Next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E1D441-84CB-0A4A-ADE0-442006336B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927" t="10833" r="8809" b="5596"/>
          <a:stretch/>
        </p:blipFill>
        <p:spPr>
          <a:xfrm>
            <a:off x="-2704185" y="-1113313"/>
            <a:ext cx="9219918" cy="914400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AF80DB-D6E1-E44F-BB1D-DBD495D3564A}"/>
              </a:ext>
            </a:extLst>
          </p:cNvPr>
          <p:cNvSpPr txBox="1">
            <a:spLocks/>
          </p:cNvSpPr>
          <p:nvPr/>
        </p:nvSpPr>
        <p:spPr>
          <a:xfrm>
            <a:off x="6318066" y="1326524"/>
            <a:ext cx="5154536" cy="29882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1" i="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  <a:ea typeface="Avenir Next Demi Bold" panose="020B0503020202020204" pitchFamily="34" charset="0"/>
                <a:cs typeface="Avenir Next Demi Bold" panose="020B0503020202020204" pitchFamily="34" charset="0"/>
              </a:defRPr>
            </a:lvl1pPr>
          </a:lstStyle>
          <a:p>
            <a:pPr algn="r"/>
            <a:r>
              <a:rPr lang="en-US" sz="1800" dirty="0">
                <a:solidFill>
                  <a:schemeClr val="bg1"/>
                </a:solidFill>
                <a:effectLst/>
              </a:rPr>
              <a:t>From microphysical theory to multi-messenger observations:</a:t>
            </a:r>
          </a:p>
          <a:p>
            <a:pPr algn="r"/>
            <a:endParaRPr lang="en-US" sz="1800" dirty="0">
              <a:solidFill>
                <a:schemeClr val="bg1"/>
              </a:solidFill>
              <a:effectLst/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dirty="0">
                <a:solidFill>
                  <a:schemeClr val="bg1"/>
                </a:solidFill>
                <a:effectLst/>
              </a:rPr>
              <a:t>a semi-analytic approach to COSMIC RAY acceleration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0B863F6-320B-654C-85DD-C9935E2C4FBD}"/>
              </a:ext>
            </a:extLst>
          </p:cNvPr>
          <p:cNvSpPr txBox="1">
            <a:spLocks/>
          </p:cNvSpPr>
          <p:nvPr/>
        </p:nvSpPr>
        <p:spPr>
          <a:xfrm>
            <a:off x="6170020" y="4623452"/>
            <a:ext cx="5302582" cy="12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b="0" i="0" kern="1200" cap="all" spc="200" baseline="0">
                <a:solidFill>
                  <a:schemeClr val="tx2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Rebecca </a:t>
            </a:r>
            <a:r>
              <a:rPr lang="en-US" dirty="0" err="1">
                <a:solidFill>
                  <a:schemeClr val="bg1"/>
                </a:solidFill>
              </a:rPr>
              <a:t>Diesing</a:t>
            </a:r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 err="1">
                <a:solidFill>
                  <a:schemeClr val="bg1"/>
                </a:solidFill>
              </a:rPr>
              <a:t>TeVPA</a:t>
            </a:r>
            <a:r>
              <a:rPr lang="en-US" dirty="0">
                <a:solidFill>
                  <a:schemeClr val="bg1"/>
                </a:solidFill>
              </a:rPr>
              <a:t> | August 27, 2024</a:t>
            </a:r>
          </a:p>
        </p:txBody>
      </p:sp>
    </p:spTree>
    <p:extLst>
      <p:ext uri="{BB962C8B-B14F-4D97-AF65-F5344CB8AC3E}">
        <p14:creationId xmlns:p14="http://schemas.microsoft.com/office/powerpoint/2010/main" val="1043647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3257FA5-F322-9A40-B0E1-2127C3A43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927" t="10833" r="8809" b="5596"/>
          <a:stretch/>
        </p:blipFill>
        <p:spPr>
          <a:xfrm>
            <a:off x="-5218790" y="-1113313"/>
            <a:ext cx="9219918" cy="914400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DA88C-7654-DD45-85A6-414551FEC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726" y="286603"/>
            <a:ext cx="7604953" cy="1450757"/>
          </a:xfrm>
        </p:spPr>
        <p:txBody>
          <a:bodyPr>
            <a:normAutofit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</a:rPr>
              <a:t>the “postcursor”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43D82-027F-E14E-A671-CCBA2650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EF7C0C-F1FC-B54C-8BBC-7DB695C4C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1128" y="1845734"/>
            <a:ext cx="7154552" cy="4023360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Magnetic fluctuations generated by cosmic rays (CRs) in the upstream retain their inertia over a non-negligible distance when advected into the downstream.</a:t>
            </a:r>
          </a:p>
          <a:p>
            <a:pPr lvl="1"/>
            <a:endParaRPr lang="en-US" b="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574BA52A-994A-6648-AE96-5EA7FCCF98F5}"/>
              </a:ext>
            </a:extLst>
          </p:cNvPr>
          <p:cNvSpPr/>
          <p:nvPr/>
        </p:nvSpPr>
        <p:spPr>
          <a:xfrm>
            <a:off x="3986845" y="3264840"/>
            <a:ext cx="3373780" cy="1001839"/>
          </a:xfrm>
          <a:prstGeom prst="leftArrow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venir Next Demi Bold" panose="020B05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53B8F1-4AE8-2143-8E87-27884426CE87}"/>
              </a:ext>
            </a:extLst>
          </p:cNvPr>
          <p:cNvSpPr txBox="1"/>
          <p:nvPr/>
        </p:nvSpPr>
        <p:spPr>
          <a:xfrm>
            <a:off x="4237589" y="3543879"/>
            <a:ext cx="8059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u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1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5D7D327-0292-FE41-B0EA-78817466157E}"/>
              </a:ext>
            </a:extLst>
          </p:cNvPr>
          <p:cNvSpPr/>
          <p:nvPr/>
        </p:nvSpPr>
        <p:spPr>
          <a:xfrm>
            <a:off x="1036320" y="3264841"/>
            <a:ext cx="2201041" cy="1001838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venir Next Demi Bold" panose="020B0503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66AE81-6D95-474C-8129-105459868332}"/>
              </a:ext>
            </a:extLst>
          </p:cNvPr>
          <p:cNvSpPr txBox="1"/>
          <p:nvPr/>
        </p:nvSpPr>
        <p:spPr>
          <a:xfrm>
            <a:off x="1267097" y="3565704"/>
            <a:ext cx="19702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ũ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2 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= u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2 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+ </a:t>
            </a:r>
            <a:r>
              <a:rPr lang="en-US" sz="2000" b="1" dirty="0" err="1">
                <a:solidFill>
                  <a:schemeClr val="bg1"/>
                </a:solidFill>
                <a:latin typeface="Avenir Next Demi Bold" panose="020B0503020202020204" pitchFamily="34" charset="0"/>
              </a:rPr>
              <a:t>v</a:t>
            </a:r>
            <a:r>
              <a:rPr lang="en-US" sz="2000" b="1" baseline="-25000" dirty="0" err="1">
                <a:solidFill>
                  <a:schemeClr val="bg1"/>
                </a:solidFill>
                <a:latin typeface="Avenir Next Demi Bold" panose="020B0503020202020204" pitchFamily="34" charset="0"/>
              </a:rPr>
              <a:t>A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,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D45A3A-C8BE-4A4C-A1F3-D24BA2181A4B}"/>
              </a:ext>
            </a:extLst>
          </p:cNvPr>
          <p:cNvSpPr txBox="1"/>
          <p:nvPr/>
        </p:nvSpPr>
        <p:spPr>
          <a:xfrm>
            <a:off x="1036320" y="4545655"/>
            <a:ext cx="2294709" cy="1323439"/>
          </a:xfrm>
          <a:prstGeom prst="rect">
            <a:avLst/>
          </a:prstGeom>
          <a:solidFill>
            <a:srgbClr val="07040E">
              <a:alpha val="50000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Fluctuations drift at the local </a:t>
            </a:r>
            <a:r>
              <a:rPr lang="en-US" sz="2000" b="1" dirty="0" err="1">
                <a:solidFill>
                  <a:schemeClr val="bg1"/>
                </a:solidFill>
                <a:latin typeface="Avenir Next Demi Bold" panose="020B0503020202020204" pitchFamily="34" charset="0"/>
              </a:rPr>
              <a:t>Alfvén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 speed relative to the plasma.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C46E1C8-A504-48C9-4717-FB714750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330908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3257FA5-F322-9A40-B0E1-2127C3A43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927" t="10833" r="8809" b="5596"/>
          <a:stretch/>
        </p:blipFill>
        <p:spPr>
          <a:xfrm>
            <a:off x="-5218790" y="-1113313"/>
            <a:ext cx="9219918" cy="914400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DA88C-7654-DD45-85A6-414551FEC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726" y="286603"/>
            <a:ext cx="7604953" cy="1450757"/>
          </a:xfrm>
        </p:spPr>
        <p:txBody>
          <a:bodyPr>
            <a:normAutofit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</a:rPr>
              <a:t>the “postcursor”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43D82-027F-E14E-A671-CCBA2650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EF7C0C-F1FC-B54C-8BBC-7DB695C4C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1128" y="1845734"/>
            <a:ext cx="7154552" cy="4023360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Magnetic fluctuations generated by cosmic rays (CRs) in the upstream retain their inertia over a non-negligible distance when advected into the downstream.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574BA52A-994A-6648-AE96-5EA7FCCF98F5}"/>
              </a:ext>
            </a:extLst>
          </p:cNvPr>
          <p:cNvSpPr/>
          <p:nvPr/>
        </p:nvSpPr>
        <p:spPr>
          <a:xfrm>
            <a:off x="3986845" y="3264840"/>
            <a:ext cx="3373780" cy="1001839"/>
          </a:xfrm>
          <a:prstGeom prst="leftArrow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venir Next Demi Bold" panose="020B05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53B8F1-4AE8-2143-8E87-27884426CE87}"/>
              </a:ext>
            </a:extLst>
          </p:cNvPr>
          <p:cNvSpPr txBox="1"/>
          <p:nvPr/>
        </p:nvSpPr>
        <p:spPr>
          <a:xfrm>
            <a:off x="4237589" y="3543879"/>
            <a:ext cx="8059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u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1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5D7D327-0292-FE41-B0EA-78817466157E}"/>
              </a:ext>
            </a:extLst>
          </p:cNvPr>
          <p:cNvSpPr/>
          <p:nvPr/>
        </p:nvSpPr>
        <p:spPr>
          <a:xfrm>
            <a:off x="1036320" y="3264841"/>
            <a:ext cx="2201041" cy="1001838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venir Next Demi Bold" panose="020B0503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66AE81-6D95-474C-8129-105459868332}"/>
              </a:ext>
            </a:extLst>
          </p:cNvPr>
          <p:cNvSpPr txBox="1"/>
          <p:nvPr/>
        </p:nvSpPr>
        <p:spPr>
          <a:xfrm>
            <a:off x="1267097" y="3565704"/>
            <a:ext cx="19702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ũ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2 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= u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2 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+ </a:t>
            </a:r>
            <a:r>
              <a:rPr lang="en-US" sz="2000" b="1" dirty="0" err="1">
                <a:solidFill>
                  <a:schemeClr val="bg1"/>
                </a:solidFill>
                <a:latin typeface="Avenir Next Demi Bold" panose="020B0503020202020204" pitchFamily="34" charset="0"/>
              </a:rPr>
              <a:t>v</a:t>
            </a:r>
            <a:r>
              <a:rPr lang="en-US" sz="2000" b="1" baseline="-25000" dirty="0" err="1">
                <a:solidFill>
                  <a:schemeClr val="bg1"/>
                </a:solidFill>
                <a:latin typeface="Avenir Next Demi Bold" panose="020B0503020202020204" pitchFamily="34" charset="0"/>
              </a:rPr>
              <a:t>A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,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D45A3A-C8BE-4A4C-A1F3-D24BA2181A4B}"/>
              </a:ext>
            </a:extLst>
          </p:cNvPr>
          <p:cNvSpPr txBox="1"/>
          <p:nvPr/>
        </p:nvSpPr>
        <p:spPr>
          <a:xfrm>
            <a:off x="1036320" y="4545655"/>
            <a:ext cx="2294709" cy="1323439"/>
          </a:xfrm>
          <a:prstGeom prst="rect">
            <a:avLst/>
          </a:prstGeom>
          <a:solidFill>
            <a:srgbClr val="07040E">
              <a:alpha val="50000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Fluctuations drift at the local </a:t>
            </a:r>
            <a:r>
              <a:rPr lang="en-US" sz="2000" b="1" dirty="0" err="1">
                <a:solidFill>
                  <a:schemeClr val="bg1"/>
                </a:solidFill>
                <a:latin typeface="Avenir Next Demi Bold" panose="020B0503020202020204" pitchFamily="34" charset="0"/>
              </a:rPr>
              <a:t>Alfvén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 speed relative to the plasma.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A87CE-EE33-974B-AC9E-6DD6FD2C9F44}"/>
              </a:ext>
            </a:extLst>
          </p:cNvPr>
          <p:cNvSpPr txBox="1"/>
          <p:nvPr/>
        </p:nvSpPr>
        <p:spPr>
          <a:xfrm>
            <a:off x="4001128" y="4545655"/>
            <a:ext cx="7002154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CRs </a:t>
            </a:r>
            <a:r>
              <a:rPr lang="en-US" sz="2000" b="1" dirty="0" err="1">
                <a:solidFill>
                  <a:schemeClr val="bg1"/>
                </a:solidFill>
                <a:latin typeface="Avenir Next Demi Bold" panose="020B0503020202020204" pitchFamily="34" charset="0"/>
              </a:rPr>
              <a:t>isotropize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 these magnetic fluctuations 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  <a:sym typeface="Wingdings" pitchFamily="2" charset="2"/>
              </a:rPr>
              <a:t> a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 </a:t>
            </a:r>
            <a:r>
              <a:rPr lang="en-US" sz="2000" b="1" i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postcursor 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of drifting magnetic fluctuations and CRs enhances escape from the acceleration region, raising the fluid compression ratio while steepening the CR spectrum.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D9B0AC-DA47-259D-428E-9F9B7F3A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2439005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8474-2CB9-4D48-BAFE-4EBD7C51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CR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A92A1-B66F-594F-8712-18A3F700E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Calculate the CR proton spectrum by solving the Parker transport equation.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505AD-CDF3-F447-99B8-E7B4B91E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E726F-8EEE-3945-BA73-077E980C9E70}" type="slidenum">
              <a:rPr lang="en-US" smtClean="0"/>
              <a:t>12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86B5F5-1369-AF41-B332-D7F6C483A4E6}"/>
              </a:ext>
            </a:extLst>
          </p:cNvPr>
          <p:cNvSpPr txBox="1"/>
          <p:nvPr/>
        </p:nvSpPr>
        <p:spPr>
          <a:xfrm>
            <a:off x="1097279" y="2395236"/>
            <a:ext cx="10058400" cy="40011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Assume a fraction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η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 of particles crossing the shock are injected into DSA.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DF43A-52D5-1045-9D22-B10880D26C59}"/>
              </a:ext>
            </a:extLst>
          </p:cNvPr>
          <p:cNvCxnSpPr>
            <a:cxnSpLocks/>
          </p:cNvCxnSpPr>
          <p:nvPr/>
        </p:nvCxnSpPr>
        <p:spPr>
          <a:xfrm>
            <a:off x="10650485" y="2795346"/>
            <a:ext cx="0" cy="54440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2A42BAA-9CFB-A948-B98F-DF341BEE1DC6}"/>
              </a:ext>
            </a:extLst>
          </p:cNvPr>
          <p:cNvSpPr/>
          <p:nvPr/>
        </p:nvSpPr>
        <p:spPr>
          <a:xfrm>
            <a:off x="1097279" y="3351857"/>
            <a:ext cx="2092169" cy="11856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824730-7394-E345-B3A6-C663C4810457}"/>
              </a:ext>
            </a:extLst>
          </p:cNvPr>
          <p:cNvSpPr/>
          <p:nvPr/>
        </p:nvSpPr>
        <p:spPr>
          <a:xfrm>
            <a:off x="3551870" y="3351857"/>
            <a:ext cx="3316133" cy="118565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B0E7B3-3070-1949-864B-7344CEEB9443}"/>
              </a:ext>
            </a:extLst>
          </p:cNvPr>
          <p:cNvSpPr/>
          <p:nvPr/>
        </p:nvSpPr>
        <p:spPr>
          <a:xfrm>
            <a:off x="7187560" y="3351857"/>
            <a:ext cx="2571868" cy="1185651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B4BCF2-E046-5540-951A-A312EDA63479}"/>
              </a:ext>
            </a:extLst>
          </p:cNvPr>
          <p:cNvSpPr/>
          <p:nvPr/>
        </p:nvSpPr>
        <p:spPr>
          <a:xfrm>
            <a:off x="10078987" y="3341291"/>
            <a:ext cx="1133496" cy="1185651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E828D1-BBE0-C24C-9950-0AD62E03A255}"/>
              </a:ext>
            </a:extLst>
          </p:cNvPr>
          <p:cNvSpPr txBox="1"/>
          <p:nvPr/>
        </p:nvSpPr>
        <p:spPr>
          <a:xfrm>
            <a:off x="1311830" y="5311652"/>
            <a:ext cx="167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venir Next Demi Bold" panose="020B0503020202020204" pitchFamily="34" charset="0"/>
              </a:rPr>
              <a:t>Advection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0263EFB-A552-B343-A889-D2FCD5D64E33}"/>
              </a:ext>
            </a:extLst>
          </p:cNvPr>
          <p:cNvCxnSpPr>
            <a:cxnSpLocks/>
            <a:stCxn id="36" idx="0"/>
            <a:endCxn id="26" idx="2"/>
          </p:cNvCxnSpPr>
          <p:nvPr/>
        </p:nvCxnSpPr>
        <p:spPr>
          <a:xfrm flipH="1" flipV="1">
            <a:off x="2143364" y="4537508"/>
            <a:ext cx="5714" cy="7741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ED13C19-F2CC-E843-BE64-7B9CC1CDCAB2}"/>
              </a:ext>
            </a:extLst>
          </p:cNvPr>
          <p:cNvSpPr txBox="1"/>
          <p:nvPr/>
        </p:nvSpPr>
        <p:spPr>
          <a:xfrm>
            <a:off x="4378162" y="5307978"/>
            <a:ext cx="167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venir Next Demi Bold" panose="020B0503020202020204" pitchFamily="34" charset="0"/>
              </a:rPr>
              <a:t>Diffusion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B369237-68FE-7242-A09A-E8AAF25200CC}"/>
              </a:ext>
            </a:extLst>
          </p:cNvPr>
          <p:cNvCxnSpPr>
            <a:cxnSpLocks/>
            <a:stCxn id="38" idx="0"/>
            <a:endCxn id="33" idx="2"/>
          </p:cNvCxnSpPr>
          <p:nvPr/>
        </p:nvCxnSpPr>
        <p:spPr>
          <a:xfrm flipH="1" flipV="1">
            <a:off x="5209937" y="4537508"/>
            <a:ext cx="5473" cy="77047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94ABDE8-A9F9-5447-8748-C5F5E4E67876}"/>
              </a:ext>
            </a:extLst>
          </p:cNvPr>
          <p:cNvSpPr txBox="1"/>
          <p:nvPr/>
        </p:nvSpPr>
        <p:spPr>
          <a:xfrm>
            <a:off x="7166187" y="5307978"/>
            <a:ext cx="2614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Avenir Next Demi Bold" panose="020B0503020202020204" pitchFamily="34" charset="0"/>
              </a:rPr>
              <a:t>Adiabatic compression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79B833F-6123-5B4F-9D33-D0DB90D31CC2}"/>
              </a:ext>
            </a:extLst>
          </p:cNvPr>
          <p:cNvCxnSpPr>
            <a:cxnSpLocks/>
            <a:stCxn id="40" idx="0"/>
            <a:endCxn id="34" idx="2"/>
          </p:cNvCxnSpPr>
          <p:nvPr/>
        </p:nvCxnSpPr>
        <p:spPr>
          <a:xfrm flipV="1">
            <a:off x="8473494" y="4537508"/>
            <a:ext cx="0" cy="77047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DA89BF6-6E7A-BE40-860C-EDFD8D9B272A}"/>
              </a:ext>
            </a:extLst>
          </p:cNvPr>
          <p:cNvSpPr txBox="1"/>
          <p:nvPr/>
        </p:nvSpPr>
        <p:spPr>
          <a:xfrm>
            <a:off x="9808487" y="5307978"/>
            <a:ext cx="167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Avenir Next Demi Bold" panose="020B0503020202020204" pitchFamily="34" charset="0"/>
              </a:rPr>
              <a:t>Injection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711E3E9-898A-B745-81C1-555882C0C589}"/>
              </a:ext>
            </a:extLst>
          </p:cNvPr>
          <p:cNvCxnSpPr>
            <a:cxnSpLocks/>
            <a:stCxn id="42" idx="0"/>
            <a:endCxn id="35" idx="2"/>
          </p:cNvCxnSpPr>
          <p:nvPr/>
        </p:nvCxnSpPr>
        <p:spPr>
          <a:xfrm flipV="1">
            <a:off x="10645735" y="4526942"/>
            <a:ext cx="0" cy="78103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9995BB6F-628E-6D4A-ABE7-4D3E72236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887" y="3526922"/>
            <a:ext cx="9952793" cy="82619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55D05-57F1-A2C8-4C57-A814E1EA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3088421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8474-2CB9-4D48-BAFE-4EBD7C51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CR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A92A1-B66F-594F-8712-18A3F700E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Calculate the CR proton spectrum by solving the Parker transport equation.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0A566B-4480-DD49-9FED-CD94A83693DD}"/>
              </a:ext>
            </a:extLst>
          </p:cNvPr>
          <p:cNvSpPr/>
          <p:nvPr/>
        </p:nvSpPr>
        <p:spPr>
          <a:xfrm>
            <a:off x="1097279" y="3351857"/>
            <a:ext cx="2092169" cy="11856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519D88-C78B-AB43-9DD5-9830BE93BEED}"/>
              </a:ext>
            </a:extLst>
          </p:cNvPr>
          <p:cNvSpPr/>
          <p:nvPr/>
        </p:nvSpPr>
        <p:spPr>
          <a:xfrm>
            <a:off x="3551870" y="3351857"/>
            <a:ext cx="3316133" cy="118565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950035-E960-2C4D-B822-B0600AAC52E6}"/>
              </a:ext>
            </a:extLst>
          </p:cNvPr>
          <p:cNvSpPr/>
          <p:nvPr/>
        </p:nvSpPr>
        <p:spPr>
          <a:xfrm>
            <a:off x="7187560" y="3351857"/>
            <a:ext cx="2571868" cy="1185651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66953C-C6C2-1F46-9C69-69A588A28228}"/>
              </a:ext>
            </a:extLst>
          </p:cNvPr>
          <p:cNvSpPr/>
          <p:nvPr/>
        </p:nvSpPr>
        <p:spPr>
          <a:xfrm>
            <a:off x="10078987" y="3341291"/>
            <a:ext cx="1133496" cy="1185651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0819AB-EDA2-9D4E-BD3E-907671A51FB4}"/>
              </a:ext>
            </a:extLst>
          </p:cNvPr>
          <p:cNvSpPr txBox="1"/>
          <p:nvPr/>
        </p:nvSpPr>
        <p:spPr>
          <a:xfrm>
            <a:off x="1311830" y="5311652"/>
            <a:ext cx="167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venir Next Demi Bold" panose="020B0503020202020204" pitchFamily="34" charset="0"/>
              </a:rPr>
              <a:t>Advection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F0274A-1468-9745-B03A-868E5571F729}"/>
              </a:ext>
            </a:extLst>
          </p:cNvPr>
          <p:cNvCxnSpPr>
            <a:cxnSpLocks/>
            <a:stCxn id="17" idx="0"/>
            <a:endCxn id="13" idx="2"/>
          </p:cNvCxnSpPr>
          <p:nvPr/>
        </p:nvCxnSpPr>
        <p:spPr>
          <a:xfrm flipH="1" flipV="1">
            <a:off x="2143364" y="4537508"/>
            <a:ext cx="5714" cy="7741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ECAFE6D-0B07-6B4E-B8D1-FFD811346332}"/>
              </a:ext>
            </a:extLst>
          </p:cNvPr>
          <p:cNvSpPr txBox="1"/>
          <p:nvPr/>
        </p:nvSpPr>
        <p:spPr>
          <a:xfrm>
            <a:off x="4378162" y="5307978"/>
            <a:ext cx="167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venir Next Demi Bold" panose="020B0503020202020204" pitchFamily="34" charset="0"/>
              </a:rPr>
              <a:t>Diffusion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4AA513-8D1F-914E-A0DE-5DC321B662B1}"/>
              </a:ext>
            </a:extLst>
          </p:cNvPr>
          <p:cNvCxnSpPr>
            <a:cxnSpLocks/>
            <a:stCxn id="23" idx="0"/>
            <a:endCxn id="14" idx="2"/>
          </p:cNvCxnSpPr>
          <p:nvPr/>
        </p:nvCxnSpPr>
        <p:spPr>
          <a:xfrm flipH="1" flipV="1">
            <a:off x="5209937" y="4537508"/>
            <a:ext cx="5473" cy="77047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F35BEEF-9325-0D4B-970F-CCB9246E6DB9}"/>
              </a:ext>
            </a:extLst>
          </p:cNvPr>
          <p:cNvSpPr txBox="1"/>
          <p:nvPr/>
        </p:nvSpPr>
        <p:spPr>
          <a:xfrm>
            <a:off x="7166187" y="5307978"/>
            <a:ext cx="2614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Avenir Next Demi Bold" panose="020B0503020202020204" pitchFamily="34" charset="0"/>
              </a:rPr>
              <a:t>Adiabatic compression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493A0B-1B5D-BB41-A006-F655820B98E1}"/>
              </a:ext>
            </a:extLst>
          </p:cNvPr>
          <p:cNvCxnSpPr>
            <a:cxnSpLocks/>
            <a:stCxn id="28" idx="0"/>
            <a:endCxn id="15" idx="2"/>
          </p:cNvCxnSpPr>
          <p:nvPr/>
        </p:nvCxnSpPr>
        <p:spPr>
          <a:xfrm flipV="1">
            <a:off x="8473494" y="4537508"/>
            <a:ext cx="0" cy="77047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833570B-3172-7349-9A2A-945E47CC6BBC}"/>
              </a:ext>
            </a:extLst>
          </p:cNvPr>
          <p:cNvSpPr txBox="1"/>
          <p:nvPr/>
        </p:nvSpPr>
        <p:spPr>
          <a:xfrm>
            <a:off x="9808487" y="5307978"/>
            <a:ext cx="167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Avenir Next Demi Bold" panose="020B0503020202020204" pitchFamily="34" charset="0"/>
              </a:rPr>
              <a:t>Injection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FD4A308-79DD-E241-8B0B-9749C5CE6D93}"/>
              </a:ext>
            </a:extLst>
          </p:cNvPr>
          <p:cNvCxnSpPr>
            <a:cxnSpLocks/>
            <a:stCxn id="30" idx="0"/>
            <a:endCxn id="16" idx="2"/>
          </p:cNvCxnSpPr>
          <p:nvPr/>
        </p:nvCxnSpPr>
        <p:spPr>
          <a:xfrm flipV="1">
            <a:off x="10645735" y="4526942"/>
            <a:ext cx="0" cy="78103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86B5F5-1369-AF41-B332-D7F6C483A4E6}"/>
              </a:ext>
            </a:extLst>
          </p:cNvPr>
          <p:cNvSpPr txBox="1"/>
          <p:nvPr/>
        </p:nvSpPr>
        <p:spPr>
          <a:xfrm>
            <a:off x="1097279" y="2395236"/>
            <a:ext cx="10115204" cy="400110"/>
          </a:xfrm>
          <a:prstGeom prst="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To include a postcursor, we consider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ũ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(x), the velocity of magnetic scattering centers.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DF43A-52D5-1045-9D22-B10880D26C59}"/>
              </a:ext>
            </a:extLst>
          </p:cNvPr>
          <p:cNvCxnSpPr>
            <a:cxnSpLocks/>
          </p:cNvCxnSpPr>
          <p:nvPr/>
        </p:nvCxnSpPr>
        <p:spPr>
          <a:xfrm>
            <a:off x="7824651" y="2795346"/>
            <a:ext cx="0" cy="692387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0A618CF4-C795-C247-ABF0-8659AC6A1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887" y="3526922"/>
            <a:ext cx="9952793" cy="82619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505AD-CDF3-F447-99B8-E7B4B91E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E726F-8EEE-3945-BA73-077E980C9E70}" type="slidenum">
              <a:rPr lang="en-US" smtClean="0"/>
              <a:t>13</a:t>
            </a:fld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AA63C99-D839-FB46-9D65-2AD4123C7EBB}"/>
              </a:ext>
            </a:extLst>
          </p:cNvPr>
          <p:cNvCxnSpPr>
            <a:cxnSpLocks/>
          </p:cNvCxnSpPr>
          <p:nvPr/>
        </p:nvCxnSpPr>
        <p:spPr>
          <a:xfrm>
            <a:off x="1320538" y="2795346"/>
            <a:ext cx="0" cy="911733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43846-3117-7787-7A31-FAD9A253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4090477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04DD-CC6C-474D-B2E5-FAC20CDF6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CR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DF5B2-5621-7E4C-9B96-BBE56A51D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Use a semi-analytic model of non-linear DSA which self-consistently accounts for particle acceleration and magnetic field amplification.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EB8D8-AA0E-4645-A327-FE59E06B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E726F-8EEE-3945-BA73-077E980C9E70}" type="slidenum">
              <a:rPr lang="en-US" smtClean="0"/>
              <a:t>14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9F575-910F-5A45-8A09-69F70AE93EED}"/>
              </a:ext>
            </a:extLst>
          </p:cNvPr>
          <p:cNvSpPr txBox="1"/>
          <p:nvPr/>
        </p:nvSpPr>
        <p:spPr>
          <a:xfrm>
            <a:off x="7252335" y="2824130"/>
            <a:ext cx="390334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Solve a transport equation for magnetic turbulence.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5900BDCE-0E4C-2641-A772-204BE75F08F8}"/>
              </a:ext>
            </a:extLst>
          </p:cNvPr>
          <p:cNvSpPr/>
          <p:nvPr/>
        </p:nvSpPr>
        <p:spPr>
          <a:xfrm flipH="1">
            <a:off x="5193792" y="2646375"/>
            <a:ext cx="1865376" cy="1001839"/>
          </a:xfrm>
          <a:prstGeom prst="leftArrow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latin typeface="Avenir Next Demi Bold" panose="020B0503020202020204" pitchFamily="34" charset="0"/>
              </a:rPr>
              <a:t>P</a:t>
            </a:r>
            <a:r>
              <a:rPr lang="en-US" b="1" baseline="-25000" dirty="0">
                <a:latin typeface="Avenir Next Demi Bold" panose="020B0503020202020204" pitchFamily="34" charset="0"/>
              </a:rPr>
              <a:t>CR</a:t>
            </a:r>
            <a:r>
              <a:rPr lang="en-US" b="1" dirty="0">
                <a:latin typeface="Avenir Next Demi Bold" panose="020B0503020202020204" pitchFamily="34" charset="0"/>
              </a:rPr>
              <a:t>(x)</a:t>
            </a:r>
            <a:r>
              <a:rPr lang="en-US" b="1" baseline="-25000" dirty="0">
                <a:latin typeface="Avenir Next Demi Bold" panose="020B0503020202020204" pitchFamily="34" charset="0"/>
              </a:rPr>
              <a:t> </a:t>
            </a:r>
            <a:endParaRPr lang="en-US" b="1" dirty="0">
              <a:latin typeface="Avenir Next Demi Bold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45535C-794F-E340-AE89-9E6BB878B632}"/>
              </a:ext>
            </a:extLst>
          </p:cNvPr>
          <p:cNvSpPr/>
          <p:nvPr/>
        </p:nvSpPr>
        <p:spPr>
          <a:xfrm>
            <a:off x="1097281" y="5869094"/>
            <a:ext cx="1005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See also Amato+06, Caprioli+10; Caprioli12.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A273B-3B3B-5230-4288-7121F4A5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2633511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DCBAB-E78A-5D3A-D5A3-79F27FE75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00ACD-C123-7CD7-CD82-8E3AF1AF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CR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7D084-05C3-2741-1857-894EDE04B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Use a semi-analytic model of non-linear DSA which self-consistently accounts for particle acceleration and magnetic field amplification.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F2C0F-F241-7D40-CBF5-6E46FFCA2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E726F-8EEE-3945-BA73-077E980C9E70}" type="slidenum">
              <a:rPr lang="en-US" smtClean="0"/>
              <a:t>15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3DFEC6-4B5D-5A6B-46F3-066D3B4D507B}"/>
              </a:ext>
            </a:extLst>
          </p:cNvPr>
          <p:cNvSpPr txBox="1"/>
          <p:nvPr/>
        </p:nvSpPr>
        <p:spPr>
          <a:xfrm>
            <a:off x="4174236" y="4941469"/>
            <a:ext cx="390448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Solve equations for conservation of mass, energy, and momentum.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BB05DC-BEBC-3051-7980-6CB7025EFA92}"/>
              </a:ext>
            </a:extLst>
          </p:cNvPr>
          <p:cNvSpPr txBox="1"/>
          <p:nvPr/>
        </p:nvSpPr>
        <p:spPr>
          <a:xfrm>
            <a:off x="7252335" y="2824130"/>
            <a:ext cx="390334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Solve a transport equation for magnetic turbulence.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C6F78583-472B-C19B-EBFA-F11B2793E526}"/>
              </a:ext>
            </a:extLst>
          </p:cNvPr>
          <p:cNvSpPr/>
          <p:nvPr/>
        </p:nvSpPr>
        <p:spPr>
          <a:xfrm flipH="1">
            <a:off x="5193792" y="2646375"/>
            <a:ext cx="1865376" cy="1001839"/>
          </a:xfrm>
          <a:prstGeom prst="leftArrow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latin typeface="Avenir Next Demi Bold" panose="020B0503020202020204" pitchFamily="34" charset="0"/>
              </a:rPr>
              <a:t>P</a:t>
            </a:r>
            <a:r>
              <a:rPr lang="en-US" b="1" baseline="-25000" dirty="0">
                <a:latin typeface="Avenir Next Demi Bold" panose="020B0503020202020204" pitchFamily="34" charset="0"/>
              </a:rPr>
              <a:t>CR</a:t>
            </a:r>
            <a:r>
              <a:rPr lang="en-US" b="1" dirty="0">
                <a:latin typeface="Avenir Next Demi Bold" panose="020B0503020202020204" pitchFamily="34" charset="0"/>
              </a:rPr>
              <a:t>(x)</a:t>
            </a:r>
            <a:r>
              <a:rPr lang="en-US" b="1" baseline="-25000" dirty="0">
                <a:latin typeface="Avenir Next Demi Bold" panose="020B0503020202020204" pitchFamily="34" charset="0"/>
              </a:rPr>
              <a:t> </a:t>
            </a:r>
            <a:endParaRPr lang="en-US" b="1" dirty="0">
              <a:latin typeface="Avenir Next Demi Bold" panose="020B0503020202020204" pitchFamily="34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36A7B865-B9A3-E8F5-838A-2CC984A2BB07}"/>
              </a:ext>
            </a:extLst>
          </p:cNvPr>
          <p:cNvSpPr/>
          <p:nvPr/>
        </p:nvSpPr>
        <p:spPr>
          <a:xfrm rot="18894339">
            <a:off x="8174737" y="4092131"/>
            <a:ext cx="1865376" cy="1001839"/>
          </a:xfrm>
          <a:prstGeom prst="leftArrow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latin typeface="Avenir Next Demi Bold" panose="020B0503020202020204" pitchFamily="34" charset="0"/>
              </a:rPr>
              <a:t>P</a:t>
            </a:r>
            <a:r>
              <a:rPr lang="en-US" b="1" baseline="-25000" dirty="0">
                <a:latin typeface="Avenir Next Demi Bold" panose="020B0503020202020204" pitchFamily="34" charset="0"/>
              </a:rPr>
              <a:t>CR</a:t>
            </a:r>
            <a:r>
              <a:rPr lang="en-US" b="1" dirty="0">
                <a:latin typeface="Avenir Next Demi Bold" panose="020B0503020202020204" pitchFamily="34" charset="0"/>
              </a:rPr>
              <a:t>(x)</a:t>
            </a:r>
            <a:r>
              <a:rPr lang="en-US" b="1" baseline="-25000" dirty="0">
                <a:latin typeface="Avenir Next Demi Bold" panose="020B0503020202020204" pitchFamily="34" charset="0"/>
              </a:rPr>
              <a:t> </a:t>
            </a:r>
            <a:r>
              <a:rPr lang="en-US" b="1" dirty="0">
                <a:latin typeface="Avenir Next Demi Bold" panose="020B0503020202020204" pitchFamily="34" charset="0"/>
              </a:rPr>
              <a:t>+ P</a:t>
            </a:r>
            <a:r>
              <a:rPr lang="en-US" b="1" baseline="-25000" dirty="0">
                <a:latin typeface="Avenir Next Demi Bold" panose="020B0503020202020204" pitchFamily="34" charset="0"/>
              </a:rPr>
              <a:t>B</a:t>
            </a:r>
            <a:r>
              <a:rPr lang="en-US" b="1" dirty="0">
                <a:latin typeface="Avenir Next Demi Bold" panose="020B0503020202020204" pitchFamily="34" charset="0"/>
              </a:rPr>
              <a:t>(x)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DD8E53-873F-7713-3361-07BE1D6C03A1}"/>
              </a:ext>
            </a:extLst>
          </p:cNvPr>
          <p:cNvSpPr/>
          <p:nvPr/>
        </p:nvSpPr>
        <p:spPr>
          <a:xfrm>
            <a:off x="1097281" y="5869094"/>
            <a:ext cx="1005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See also Amato+06, Caprioli+10; Caprioli12.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398E9-DD57-2FB1-DBD3-2E46C5AC1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4021847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036F9-E4C0-D86D-6BE3-578548211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51CE4-E542-161F-AA78-26752E8B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CR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B07B4-BB0E-2A7D-E946-BB27D3B0C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Use a semi-analytic model of non-linear DSA which self-consistently accounts for particle acceleration and magnetic field amplification.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1ADD1-81F9-6F44-7B2A-32F71EB3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E726F-8EEE-3945-BA73-077E980C9E70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8ABFE-A9FC-4FB7-5564-2228357B7A69}"/>
              </a:ext>
            </a:extLst>
          </p:cNvPr>
          <p:cNvSpPr txBox="1"/>
          <p:nvPr/>
        </p:nvSpPr>
        <p:spPr>
          <a:xfrm>
            <a:off x="1102478" y="2824130"/>
            <a:ext cx="389814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Solve a transport equation for nonthermal particles.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96BA4E-8580-CDF4-8E94-894044140ECD}"/>
              </a:ext>
            </a:extLst>
          </p:cNvPr>
          <p:cNvSpPr txBox="1"/>
          <p:nvPr/>
        </p:nvSpPr>
        <p:spPr>
          <a:xfrm>
            <a:off x="4174236" y="4941469"/>
            <a:ext cx="390448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Solve equations for conservation of mass, energy, and momentum.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877174-ACCE-9BD2-2CD0-0CDCB4FF49F9}"/>
              </a:ext>
            </a:extLst>
          </p:cNvPr>
          <p:cNvSpPr txBox="1"/>
          <p:nvPr/>
        </p:nvSpPr>
        <p:spPr>
          <a:xfrm>
            <a:off x="7252335" y="2824130"/>
            <a:ext cx="390334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Solve a transport equation for magnetic turbulence.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CAC7FA69-64E3-245A-E4C4-D75E6CB69E9F}"/>
              </a:ext>
            </a:extLst>
          </p:cNvPr>
          <p:cNvSpPr/>
          <p:nvPr/>
        </p:nvSpPr>
        <p:spPr>
          <a:xfrm flipH="1">
            <a:off x="5193792" y="2646375"/>
            <a:ext cx="1865376" cy="1001839"/>
          </a:xfrm>
          <a:prstGeom prst="leftArrow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latin typeface="Avenir Next Demi Bold" panose="020B0503020202020204" pitchFamily="34" charset="0"/>
              </a:rPr>
              <a:t>P</a:t>
            </a:r>
            <a:r>
              <a:rPr lang="en-US" b="1" baseline="-25000" dirty="0">
                <a:latin typeface="Avenir Next Demi Bold" panose="020B0503020202020204" pitchFamily="34" charset="0"/>
              </a:rPr>
              <a:t>CR</a:t>
            </a:r>
            <a:r>
              <a:rPr lang="en-US" b="1" dirty="0">
                <a:latin typeface="Avenir Next Demi Bold" panose="020B0503020202020204" pitchFamily="34" charset="0"/>
              </a:rPr>
              <a:t>(x)</a:t>
            </a:r>
            <a:r>
              <a:rPr lang="en-US" b="1" baseline="-25000" dirty="0">
                <a:latin typeface="Avenir Next Demi Bold" panose="020B0503020202020204" pitchFamily="34" charset="0"/>
              </a:rPr>
              <a:t> </a:t>
            </a:r>
            <a:endParaRPr lang="en-US" b="1" dirty="0">
              <a:latin typeface="Avenir Next Demi Bold" panose="020B0503020202020204" pitchFamily="34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DD620CD1-FA64-B23B-4308-A6AA0EDF95EC}"/>
              </a:ext>
            </a:extLst>
          </p:cNvPr>
          <p:cNvSpPr/>
          <p:nvPr/>
        </p:nvSpPr>
        <p:spPr>
          <a:xfrm rot="18894339">
            <a:off x="8174737" y="4092131"/>
            <a:ext cx="1865376" cy="1001839"/>
          </a:xfrm>
          <a:prstGeom prst="leftArrow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latin typeface="Avenir Next Demi Bold" panose="020B0503020202020204" pitchFamily="34" charset="0"/>
              </a:rPr>
              <a:t>P</a:t>
            </a:r>
            <a:r>
              <a:rPr lang="en-US" b="1" baseline="-25000" dirty="0">
                <a:latin typeface="Avenir Next Demi Bold" panose="020B0503020202020204" pitchFamily="34" charset="0"/>
              </a:rPr>
              <a:t>CR</a:t>
            </a:r>
            <a:r>
              <a:rPr lang="en-US" b="1" dirty="0">
                <a:latin typeface="Avenir Next Demi Bold" panose="020B0503020202020204" pitchFamily="34" charset="0"/>
              </a:rPr>
              <a:t>(x)</a:t>
            </a:r>
            <a:r>
              <a:rPr lang="en-US" b="1" baseline="-25000" dirty="0">
                <a:latin typeface="Avenir Next Demi Bold" panose="020B0503020202020204" pitchFamily="34" charset="0"/>
              </a:rPr>
              <a:t> </a:t>
            </a:r>
            <a:r>
              <a:rPr lang="en-US" b="1" dirty="0">
                <a:latin typeface="Avenir Next Demi Bold" panose="020B0503020202020204" pitchFamily="34" charset="0"/>
              </a:rPr>
              <a:t>+ P</a:t>
            </a:r>
            <a:r>
              <a:rPr lang="en-US" b="1" baseline="-25000" dirty="0">
                <a:latin typeface="Avenir Next Demi Bold" panose="020B0503020202020204" pitchFamily="34" charset="0"/>
              </a:rPr>
              <a:t>B</a:t>
            </a:r>
            <a:r>
              <a:rPr lang="en-US" b="1" dirty="0">
                <a:latin typeface="Avenir Next Demi Bold" panose="020B0503020202020204" pitchFamily="34" charset="0"/>
              </a:rPr>
              <a:t>(x)</a:t>
            </a: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F95D8CD2-EA15-4DDF-B102-1FE37F498432}"/>
              </a:ext>
            </a:extLst>
          </p:cNvPr>
          <p:cNvSpPr/>
          <p:nvPr/>
        </p:nvSpPr>
        <p:spPr>
          <a:xfrm rot="2681258">
            <a:off x="2116835" y="3941541"/>
            <a:ext cx="1869433" cy="1001839"/>
          </a:xfrm>
          <a:prstGeom prst="leftArrow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latin typeface="Avenir Next Demi Bold" panose="020B0503020202020204" pitchFamily="34" charset="0"/>
              </a:rPr>
              <a:t>u(x)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4DA896-F46C-7CA1-9F63-CF4BC344DC06}"/>
              </a:ext>
            </a:extLst>
          </p:cNvPr>
          <p:cNvSpPr/>
          <p:nvPr/>
        </p:nvSpPr>
        <p:spPr>
          <a:xfrm>
            <a:off x="1097281" y="5869094"/>
            <a:ext cx="1005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See also Amato+06, Caprioli+10; Caprioli12.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1A163-5781-F3A4-EF97-F467BCD1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3632144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04DD-CC6C-474D-B2E5-FAC20CDF6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CR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DF5B2-5621-7E4C-9B96-BBE56A51D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Use a semi-analytic model of non-linear DSA which self-consistently accounts for particle acceleration and magnetic field amplification.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EB8D8-AA0E-4645-A327-FE59E06B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E726F-8EEE-3945-BA73-077E980C9E70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CD528-B5E0-E349-AFA3-6DEF69543E67}"/>
              </a:ext>
            </a:extLst>
          </p:cNvPr>
          <p:cNvSpPr txBox="1"/>
          <p:nvPr/>
        </p:nvSpPr>
        <p:spPr>
          <a:xfrm>
            <a:off x="1102478" y="2824130"/>
            <a:ext cx="389814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Solve a transport equation for nonthermal particles.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5CC627-E027-3E4D-8332-4402E310E187}"/>
              </a:ext>
            </a:extLst>
          </p:cNvPr>
          <p:cNvSpPr txBox="1"/>
          <p:nvPr/>
        </p:nvSpPr>
        <p:spPr>
          <a:xfrm>
            <a:off x="4174236" y="4941469"/>
            <a:ext cx="390448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Solve equations for conservation of mass, energy, and momentum.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9F575-910F-5A45-8A09-69F70AE93EED}"/>
              </a:ext>
            </a:extLst>
          </p:cNvPr>
          <p:cNvSpPr txBox="1"/>
          <p:nvPr/>
        </p:nvSpPr>
        <p:spPr>
          <a:xfrm>
            <a:off x="7252335" y="2824130"/>
            <a:ext cx="390334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Solve a transport equation for magnetic turbulence.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5900BDCE-0E4C-2641-A772-204BE75F08F8}"/>
              </a:ext>
            </a:extLst>
          </p:cNvPr>
          <p:cNvSpPr/>
          <p:nvPr/>
        </p:nvSpPr>
        <p:spPr>
          <a:xfrm flipH="1">
            <a:off x="5193792" y="2646375"/>
            <a:ext cx="1865376" cy="1001839"/>
          </a:xfrm>
          <a:prstGeom prst="leftArrow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latin typeface="Avenir Next Demi Bold" panose="020B0503020202020204" pitchFamily="34" charset="0"/>
              </a:rPr>
              <a:t>P</a:t>
            </a:r>
            <a:r>
              <a:rPr lang="en-US" b="1" baseline="-25000" dirty="0">
                <a:latin typeface="Avenir Next Demi Bold" panose="020B0503020202020204" pitchFamily="34" charset="0"/>
              </a:rPr>
              <a:t>CR</a:t>
            </a:r>
            <a:r>
              <a:rPr lang="en-US" b="1" dirty="0">
                <a:latin typeface="Avenir Next Demi Bold" panose="020B0503020202020204" pitchFamily="34" charset="0"/>
              </a:rPr>
              <a:t>(x)</a:t>
            </a:r>
            <a:r>
              <a:rPr lang="en-US" b="1" baseline="-25000" dirty="0">
                <a:latin typeface="Avenir Next Demi Bold" panose="020B0503020202020204" pitchFamily="34" charset="0"/>
              </a:rPr>
              <a:t> </a:t>
            </a:r>
            <a:endParaRPr lang="en-US" b="1" dirty="0">
              <a:latin typeface="Avenir Next Demi Bold" panose="020B0503020202020204" pitchFamily="34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59D10EAD-44E5-2443-B993-033470CCE43A}"/>
              </a:ext>
            </a:extLst>
          </p:cNvPr>
          <p:cNvSpPr/>
          <p:nvPr/>
        </p:nvSpPr>
        <p:spPr>
          <a:xfrm rot="18894339">
            <a:off x="8174737" y="4092131"/>
            <a:ext cx="1865376" cy="1001839"/>
          </a:xfrm>
          <a:prstGeom prst="leftArrow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latin typeface="Avenir Next Demi Bold" panose="020B0503020202020204" pitchFamily="34" charset="0"/>
              </a:rPr>
              <a:t>P</a:t>
            </a:r>
            <a:r>
              <a:rPr lang="en-US" b="1" baseline="-25000" dirty="0">
                <a:latin typeface="Avenir Next Demi Bold" panose="020B0503020202020204" pitchFamily="34" charset="0"/>
              </a:rPr>
              <a:t>CR</a:t>
            </a:r>
            <a:r>
              <a:rPr lang="en-US" b="1" dirty="0">
                <a:latin typeface="Avenir Next Demi Bold" panose="020B0503020202020204" pitchFamily="34" charset="0"/>
              </a:rPr>
              <a:t>(x)</a:t>
            </a:r>
            <a:r>
              <a:rPr lang="en-US" b="1" baseline="-25000" dirty="0">
                <a:latin typeface="Avenir Next Demi Bold" panose="020B0503020202020204" pitchFamily="34" charset="0"/>
              </a:rPr>
              <a:t> </a:t>
            </a:r>
            <a:r>
              <a:rPr lang="en-US" b="1" dirty="0">
                <a:latin typeface="Avenir Next Demi Bold" panose="020B0503020202020204" pitchFamily="34" charset="0"/>
              </a:rPr>
              <a:t>+ P</a:t>
            </a:r>
            <a:r>
              <a:rPr lang="en-US" b="1" baseline="-25000" dirty="0">
                <a:latin typeface="Avenir Next Demi Bold" panose="020B0503020202020204" pitchFamily="34" charset="0"/>
              </a:rPr>
              <a:t>B</a:t>
            </a:r>
            <a:r>
              <a:rPr lang="en-US" b="1" dirty="0">
                <a:latin typeface="Avenir Next Demi Bold" panose="020B0503020202020204" pitchFamily="34" charset="0"/>
              </a:rPr>
              <a:t>(x)</a:t>
            </a: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D8F08A3B-3284-1F45-A6F7-20F0E3945BF8}"/>
              </a:ext>
            </a:extLst>
          </p:cNvPr>
          <p:cNvSpPr/>
          <p:nvPr/>
        </p:nvSpPr>
        <p:spPr>
          <a:xfrm rot="2681258">
            <a:off x="2116835" y="3941541"/>
            <a:ext cx="1869433" cy="1001839"/>
          </a:xfrm>
          <a:prstGeom prst="leftArrow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latin typeface="Avenir Next Demi Bold" panose="020B0503020202020204" pitchFamily="34" charset="0"/>
              </a:rPr>
              <a:t>u(x)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45535C-794F-E340-AE89-9E6BB878B632}"/>
              </a:ext>
            </a:extLst>
          </p:cNvPr>
          <p:cNvSpPr/>
          <p:nvPr/>
        </p:nvSpPr>
        <p:spPr>
          <a:xfrm>
            <a:off x="1097281" y="5869094"/>
            <a:ext cx="1005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See also Amato+06, Caprioli+10; Caprioli12.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A273B-3B3B-5230-4288-7121F4A5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AC8122-6AC7-CF93-82D4-83341A10985F}"/>
              </a:ext>
            </a:extLst>
          </p:cNvPr>
          <p:cNvSpPr/>
          <p:nvPr/>
        </p:nvSpPr>
        <p:spPr>
          <a:xfrm>
            <a:off x="1097280" y="2469901"/>
            <a:ext cx="10058400" cy="339919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B30F1-F3EE-C473-E561-BF3E5AB49745}"/>
              </a:ext>
            </a:extLst>
          </p:cNvPr>
          <p:cNvSpPr txBox="1"/>
          <p:nvPr/>
        </p:nvSpPr>
        <p:spPr>
          <a:xfrm>
            <a:off x="1097280" y="3175445"/>
            <a:ext cx="10058400" cy="163511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venir Next Demi Bold" panose="020B0503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This model calculates the instantaneous proton spectrum, f(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x,p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), at each timestep. These spectra can be converted to electron spectra and weighted to account for energy losses.</a:t>
            </a:r>
          </a:p>
          <a:p>
            <a:pPr algn="ctr"/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774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259C8-2026-1F47-826B-FF5ED3DD7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We model magnetic field amplification by assuming contributions from both the resonant streaming instability* and the non-resonant (Bell) instability.**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2C8892-6FDF-4D4B-891E-32C4DA5403B5}"/>
              </a:ext>
            </a:extLst>
          </p:cNvPr>
          <p:cNvSpPr txBox="1"/>
          <p:nvPr/>
        </p:nvSpPr>
        <p:spPr>
          <a:xfrm>
            <a:off x="4713811" y="2758950"/>
            <a:ext cx="228757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Solve the transport equation for magnetic turbulence.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CC145-B4FC-A340-A685-309229CD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Magnetic field amplification</a:t>
            </a:r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59B80565-C15B-E940-B047-C53D91189771}"/>
              </a:ext>
            </a:extLst>
          </p:cNvPr>
          <p:cNvSpPr/>
          <p:nvPr/>
        </p:nvSpPr>
        <p:spPr>
          <a:xfrm rot="18881258">
            <a:off x="4706001" y="3775551"/>
            <a:ext cx="1167783" cy="939628"/>
          </a:xfrm>
          <a:prstGeom prst="leftArrow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400" b="1" dirty="0">
                <a:latin typeface="Avenir Next Demi Bold" panose="020B0503020202020204" pitchFamily="34" charset="0"/>
              </a:rPr>
              <a:t>P</a:t>
            </a:r>
            <a:r>
              <a:rPr lang="en-US" sz="1400" b="1" baseline="-25000" dirty="0">
                <a:latin typeface="Avenir Next Demi Bold" panose="020B0503020202020204" pitchFamily="34" charset="0"/>
              </a:rPr>
              <a:t>CR</a:t>
            </a:r>
            <a:r>
              <a:rPr lang="en-US" sz="1400" b="1" dirty="0">
                <a:latin typeface="Avenir Next Demi Bold" panose="020B0503020202020204" pitchFamily="34" charset="0"/>
              </a:rPr>
              <a:t>(x)</a:t>
            </a:r>
            <a:r>
              <a:rPr lang="en-US" sz="1400" b="1" baseline="-25000" dirty="0">
                <a:latin typeface="Avenir Next Demi Bold" panose="020B0503020202020204" pitchFamily="34" charset="0"/>
              </a:rPr>
              <a:t> </a:t>
            </a:r>
            <a:r>
              <a:rPr lang="en-US" sz="1400" b="1" dirty="0">
                <a:latin typeface="Avenir Next Demi Bold" panose="020B0503020202020204" pitchFamily="34" charset="0"/>
              </a:rPr>
              <a:t>+ P</a:t>
            </a:r>
            <a:r>
              <a:rPr lang="en-US" sz="1400" b="1" baseline="-25000" dirty="0">
                <a:latin typeface="Avenir Next Demi Bold" panose="020B0503020202020204" pitchFamily="34" charset="0"/>
              </a:rPr>
              <a:t>B</a:t>
            </a:r>
            <a:r>
              <a:rPr lang="en-US" sz="1400" b="1" dirty="0">
                <a:latin typeface="Avenir Next Demi Bold" panose="020B0503020202020204" pitchFamily="34" charset="0"/>
              </a:rPr>
              <a:t>(x)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53D67B-651B-8340-B913-41365560ECF2}"/>
              </a:ext>
            </a:extLst>
          </p:cNvPr>
          <p:cNvGrpSpPr/>
          <p:nvPr/>
        </p:nvGrpSpPr>
        <p:grpSpPr>
          <a:xfrm>
            <a:off x="1111389" y="2583088"/>
            <a:ext cx="4087259" cy="2966523"/>
            <a:chOff x="1102478" y="2713610"/>
            <a:chExt cx="4357868" cy="29665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451B86-FD12-6B4D-B1A9-4716EFC6E53F}"/>
                </a:ext>
              </a:extLst>
            </p:cNvPr>
            <p:cNvSpPr txBox="1"/>
            <p:nvPr/>
          </p:nvSpPr>
          <p:spPr>
            <a:xfrm>
              <a:off x="1102478" y="2891365"/>
              <a:ext cx="2435065" cy="7386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Demi Bold" panose="020B0503020202020204" pitchFamily="34" charset="0"/>
                </a:rPr>
                <a:t>Solve a transport equation for nonthermal particles.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94387A-A5B5-C448-9891-4D79DDF07CC4}"/>
                </a:ext>
              </a:extLst>
            </p:cNvPr>
            <p:cNvSpPr txBox="1"/>
            <p:nvPr/>
          </p:nvSpPr>
          <p:spPr>
            <a:xfrm>
              <a:off x="3021320" y="4941469"/>
              <a:ext cx="2439026" cy="7386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Demi Bold" panose="020B0503020202020204" pitchFamily="34" charset="0"/>
                </a:rPr>
                <a:t>Solve equations for conservation of mass, energy, and momentum.</a:t>
              </a:r>
            </a:p>
          </p:txBody>
        </p:sp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id="{FD87FE5B-F659-2A4E-A139-D6CDE90729CC}"/>
                </a:ext>
              </a:extLst>
            </p:cNvPr>
            <p:cNvSpPr/>
            <p:nvPr/>
          </p:nvSpPr>
          <p:spPr>
            <a:xfrm flipH="1">
              <a:off x="3658209" y="2713610"/>
              <a:ext cx="1165249" cy="1001839"/>
            </a:xfrm>
            <a:prstGeom prst="leftArrow">
              <a:avLst/>
            </a:prstGeom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b="1" dirty="0">
                  <a:latin typeface="Avenir Next Demi Bold" panose="020B0503020202020204" pitchFamily="34" charset="0"/>
                </a:rPr>
                <a:t>P</a:t>
              </a:r>
              <a:r>
                <a:rPr lang="en-US" sz="1400" b="1" baseline="-25000" dirty="0">
                  <a:latin typeface="Avenir Next Demi Bold" panose="020B0503020202020204" pitchFamily="34" charset="0"/>
                </a:rPr>
                <a:t>CR</a:t>
              </a:r>
              <a:r>
                <a:rPr lang="en-US" sz="1400" b="1" dirty="0">
                  <a:latin typeface="Avenir Next Demi Bold" panose="020B0503020202020204" pitchFamily="34" charset="0"/>
                </a:rPr>
                <a:t>(x</a:t>
              </a:r>
            </a:p>
          </p:txBody>
        </p:sp>
        <p:sp>
          <p:nvSpPr>
            <p:cNvPr id="9" name="Left Arrow 8">
              <a:extLst>
                <a:ext uri="{FF2B5EF4-FFF2-40B4-BE49-F238E27FC236}">
                  <a16:creationId xmlns:a16="http://schemas.microsoft.com/office/drawing/2014/main" id="{468DD398-B5B9-3C46-BB01-1C14333D5AC5}"/>
                </a:ext>
              </a:extLst>
            </p:cNvPr>
            <p:cNvSpPr/>
            <p:nvPr/>
          </p:nvSpPr>
          <p:spPr>
            <a:xfrm rot="2681258">
              <a:off x="1989209" y="3753628"/>
              <a:ext cx="1167783" cy="1001839"/>
            </a:xfrm>
            <a:prstGeom prst="leftArrow">
              <a:avLst/>
            </a:prstGeom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b="1" dirty="0">
                  <a:latin typeface="Avenir Next Demi Bold" panose="020B0503020202020204" pitchFamily="34" charset="0"/>
                </a:rPr>
                <a:t>u(x)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006947-1FE8-7A4D-B966-57A596F28301}"/>
              </a:ext>
            </a:extLst>
          </p:cNvPr>
          <p:cNvGrpSpPr>
            <a:grpSpLocks noChangeAspect="1"/>
          </p:cNvGrpSpPr>
          <p:nvPr/>
        </p:nvGrpSpPr>
        <p:grpSpPr>
          <a:xfrm>
            <a:off x="7284557" y="3584923"/>
            <a:ext cx="3796054" cy="1203011"/>
            <a:chOff x="7718398" y="4220984"/>
            <a:chExt cx="3648189" cy="11561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2841A9-A902-8048-A08F-38FCF1532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123" b="29455"/>
            <a:stretch/>
          </p:blipFill>
          <p:spPr>
            <a:xfrm>
              <a:off x="7975288" y="4432900"/>
              <a:ext cx="3134405" cy="7323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BFF678-D461-9142-B9A8-AB085F1873E8}"/>
                </a:ext>
              </a:extLst>
            </p:cNvPr>
            <p:cNvSpPr/>
            <p:nvPr/>
          </p:nvSpPr>
          <p:spPr>
            <a:xfrm>
              <a:off x="7718398" y="4220984"/>
              <a:ext cx="3648189" cy="115615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F6227E-D28E-B44F-A362-1F02D58B9C39}"/>
              </a:ext>
            </a:extLst>
          </p:cNvPr>
          <p:cNvCxnSpPr>
            <a:cxnSpLocks/>
            <a:stCxn id="24" idx="2"/>
            <a:endCxn id="14" idx="1"/>
          </p:cNvCxnSpPr>
          <p:nvPr/>
        </p:nvCxnSpPr>
        <p:spPr>
          <a:xfrm>
            <a:off x="5857597" y="3497614"/>
            <a:ext cx="1426960" cy="6888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9118351-76F5-AF4F-8BF0-7FB95C36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18</a:t>
            </a:fld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46F15F-E3A4-0446-B958-EA41F2AD3A50}"/>
              </a:ext>
            </a:extLst>
          </p:cNvPr>
          <p:cNvSpPr/>
          <p:nvPr/>
        </p:nvSpPr>
        <p:spPr>
          <a:xfrm>
            <a:off x="1097279" y="5851723"/>
            <a:ext cx="5904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*e.g., Kulsrud+69, Skilling75, Bell78, Lagage+83; **Bell04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BBC4C1-1AF9-8F4E-91B6-3CBE29B93BE4}"/>
              </a:ext>
            </a:extLst>
          </p:cNvPr>
          <p:cNvSpPr txBox="1"/>
          <p:nvPr/>
        </p:nvSpPr>
        <p:spPr>
          <a:xfrm>
            <a:off x="7277501" y="2964176"/>
            <a:ext cx="3803110" cy="61555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1"/>
                </a:solidFill>
                <a:latin typeface="Avenir Next Demi Bold" panose="020B0503020202020204" pitchFamily="34" charset="0"/>
              </a:rPr>
              <a:t>For fast shocks characteristic of SNRs, the Bell instability dominates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1F9E1-A512-C548-0B04-2DBC488A1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2260844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259C8-2026-1F47-826B-FF5ED3DD7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We model magnetic field amplification by assuming contributions from both the resonant streaming instability* and the non-resonant (Bell) instability.**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2C8892-6FDF-4D4B-891E-32C4DA5403B5}"/>
              </a:ext>
            </a:extLst>
          </p:cNvPr>
          <p:cNvSpPr txBox="1"/>
          <p:nvPr/>
        </p:nvSpPr>
        <p:spPr>
          <a:xfrm>
            <a:off x="4713811" y="2758950"/>
            <a:ext cx="228757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Solve the transport equation for magnetic turbulence.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CC145-B4FC-A340-A685-309229CD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Magnetic field amplification</a:t>
            </a:r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59B80565-C15B-E940-B047-C53D91189771}"/>
              </a:ext>
            </a:extLst>
          </p:cNvPr>
          <p:cNvSpPr/>
          <p:nvPr/>
        </p:nvSpPr>
        <p:spPr>
          <a:xfrm rot="18881258">
            <a:off x="4706001" y="3775551"/>
            <a:ext cx="1167783" cy="939628"/>
          </a:xfrm>
          <a:prstGeom prst="leftArrow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400" b="1" dirty="0">
                <a:latin typeface="Avenir Next Demi Bold" panose="020B0503020202020204" pitchFamily="34" charset="0"/>
              </a:rPr>
              <a:t>P</a:t>
            </a:r>
            <a:r>
              <a:rPr lang="en-US" sz="1400" b="1" baseline="-25000" dirty="0">
                <a:latin typeface="Avenir Next Demi Bold" panose="020B0503020202020204" pitchFamily="34" charset="0"/>
              </a:rPr>
              <a:t>CR</a:t>
            </a:r>
            <a:r>
              <a:rPr lang="en-US" sz="1400" b="1" dirty="0">
                <a:latin typeface="Avenir Next Demi Bold" panose="020B0503020202020204" pitchFamily="34" charset="0"/>
              </a:rPr>
              <a:t>(x)</a:t>
            </a:r>
            <a:r>
              <a:rPr lang="en-US" sz="1400" b="1" baseline="-25000" dirty="0">
                <a:latin typeface="Avenir Next Demi Bold" panose="020B0503020202020204" pitchFamily="34" charset="0"/>
              </a:rPr>
              <a:t> </a:t>
            </a:r>
            <a:r>
              <a:rPr lang="en-US" sz="1400" b="1" dirty="0">
                <a:latin typeface="Avenir Next Demi Bold" panose="020B0503020202020204" pitchFamily="34" charset="0"/>
              </a:rPr>
              <a:t>+ P</a:t>
            </a:r>
            <a:r>
              <a:rPr lang="en-US" sz="1400" b="1" baseline="-25000" dirty="0">
                <a:latin typeface="Avenir Next Demi Bold" panose="020B0503020202020204" pitchFamily="34" charset="0"/>
              </a:rPr>
              <a:t>B</a:t>
            </a:r>
            <a:r>
              <a:rPr lang="en-US" sz="1400" b="1" dirty="0">
                <a:latin typeface="Avenir Next Demi Bold" panose="020B0503020202020204" pitchFamily="34" charset="0"/>
              </a:rPr>
              <a:t>(x)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53D67B-651B-8340-B913-41365560ECF2}"/>
              </a:ext>
            </a:extLst>
          </p:cNvPr>
          <p:cNvGrpSpPr/>
          <p:nvPr/>
        </p:nvGrpSpPr>
        <p:grpSpPr>
          <a:xfrm>
            <a:off x="1111389" y="2583088"/>
            <a:ext cx="4087259" cy="2966523"/>
            <a:chOff x="1102478" y="2713610"/>
            <a:chExt cx="4357868" cy="29665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451B86-FD12-6B4D-B1A9-4716EFC6E53F}"/>
                </a:ext>
              </a:extLst>
            </p:cNvPr>
            <p:cNvSpPr txBox="1"/>
            <p:nvPr/>
          </p:nvSpPr>
          <p:spPr>
            <a:xfrm>
              <a:off x="1102478" y="2891365"/>
              <a:ext cx="2435065" cy="7386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Demi Bold" panose="020B0503020202020204" pitchFamily="34" charset="0"/>
                </a:rPr>
                <a:t>Solve a transport equation for nonthermal particles.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94387A-A5B5-C448-9891-4D79DDF07CC4}"/>
                </a:ext>
              </a:extLst>
            </p:cNvPr>
            <p:cNvSpPr txBox="1"/>
            <p:nvPr/>
          </p:nvSpPr>
          <p:spPr>
            <a:xfrm>
              <a:off x="3021320" y="4941469"/>
              <a:ext cx="2439026" cy="7386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Demi Bold" panose="020B0503020202020204" pitchFamily="34" charset="0"/>
                </a:rPr>
                <a:t>Solve equations for conservation of mass, energy, and momentum.</a:t>
              </a:r>
            </a:p>
          </p:txBody>
        </p:sp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id="{FD87FE5B-F659-2A4E-A139-D6CDE90729CC}"/>
                </a:ext>
              </a:extLst>
            </p:cNvPr>
            <p:cNvSpPr/>
            <p:nvPr/>
          </p:nvSpPr>
          <p:spPr>
            <a:xfrm flipH="1">
              <a:off x="3658209" y="2713610"/>
              <a:ext cx="1165249" cy="1001839"/>
            </a:xfrm>
            <a:prstGeom prst="leftArrow">
              <a:avLst/>
            </a:prstGeom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b="1" dirty="0">
                  <a:latin typeface="Avenir Next Demi Bold" panose="020B0503020202020204" pitchFamily="34" charset="0"/>
                </a:rPr>
                <a:t>P</a:t>
              </a:r>
              <a:r>
                <a:rPr lang="en-US" sz="1400" b="1" baseline="-25000" dirty="0">
                  <a:latin typeface="Avenir Next Demi Bold" panose="020B0503020202020204" pitchFamily="34" charset="0"/>
                </a:rPr>
                <a:t>CR</a:t>
              </a:r>
              <a:r>
                <a:rPr lang="en-US" sz="1400" b="1" dirty="0">
                  <a:latin typeface="Avenir Next Demi Bold" panose="020B0503020202020204" pitchFamily="34" charset="0"/>
                </a:rPr>
                <a:t>(x</a:t>
              </a:r>
            </a:p>
          </p:txBody>
        </p:sp>
        <p:sp>
          <p:nvSpPr>
            <p:cNvPr id="9" name="Left Arrow 8">
              <a:extLst>
                <a:ext uri="{FF2B5EF4-FFF2-40B4-BE49-F238E27FC236}">
                  <a16:creationId xmlns:a16="http://schemas.microsoft.com/office/drawing/2014/main" id="{468DD398-B5B9-3C46-BB01-1C14333D5AC5}"/>
                </a:ext>
              </a:extLst>
            </p:cNvPr>
            <p:cNvSpPr/>
            <p:nvPr/>
          </p:nvSpPr>
          <p:spPr>
            <a:xfrm rot="2681258">
              <a:off x="1989209" y="3753628"/>
              <a:ext cx="1167783" cy="1001839"/>
            </a:xfrm>
            <a:prstGeom prst="leftArrow">
              <a:avLst/>
            </a:prstGeom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b="1" dirty="0">
                  <a:latin typeface="Avenir Next Demi Bold" panose="020B0503020202020204" pitchFamily="34" charset="0"/>
                </a:rPr>
                <a:t>u(x)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006947-1FE8-7A4D-B966-57A596F28301}"/>
              </a:ext>
            </a:extLst>
          </p:cNvPr>
          <p:cNvGrpSpPr>
            <a:grpSpLocks noChangeAspect="1"/>
          </p:cNvGrpSpPr>
          <p:nvPr/>
        </p:nvGrpSpPr>
        <p:grpSpPr>
          <a:xfrm>
            <a:off x="7284557" y="3584923"/>
            <a:ext cx="3796054" cy="1203011"/>
            <a:chOff x="7718398" y="4220984"/>
            <a:chExt cx="3648189" cy="11561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2841A9-A902-8048-A08F-38FCF1532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123" b="29455"/>
            <a:stretch/>
          </p:blipFill>
          <p:spPr>
            <a:xfrm>
              <a:off x="7975288" y="4432900"/>
              <a:ext cx="3134405" cy="7323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BFF678-D461-9142-B9A8-AB085F1873E8}"/>
                </a:ext>
              </a:extLst>
            </p:cNvPr>
            <p:cNvSpPr/>
            <p:nvPr/>
          </p:nvSpPr>
          <p:spPr>
            <a:xfrm>
              <a:off x="7718398" y="4220984"/>
              <a:ext cx="3648189" cy="115615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F6227E-D28E-B44F-A362-1F02D58B9C39}"/>
              </a:ext>
            </a:extLst>
          </p:cNvPr>
          <p:cNvCxnSpPr>
            <a:cxnSpLocks/>
            <a:stCxn id="24" idx="2"/>
            <a:endCxn id="14" idx="1"/>
          </p:cNvCxnSpPr>
          <p:nvPr/>
        </p:nvCxnSpPr>
        <p:spPr>
          <a:xfrm>
            <a:off x="5857597" y="3497614"/>
            <a:ext cx="1426960" cy="6888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9118351-76F5-AF4F-8BF0-7FB95C36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19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4229CA-089E-CA45-8746-320A3C1E1F6E}"/>
              </a:ext>
            </a:extLst>
          </p:cNvPr>
          <p:cNvSpPr txBox="1"/>
          <p:nvPr/>
        </p:nvSpPr>
        <p:spPr>
          <a:xfrm>
            <a:off x="7277501" y="4896308"/>
            <a:ext cx="3810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fast shocks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  <a:sym typeface="Wingdings" pitchFamily="2" charset="2"/>
              </a:rPr>
              <a:t> steep spectra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46F15F-E3A4-0446-B958-EA41F2AD3A50}"/>
              </a:ext>
            </a:extLst>
          </p:cNvPr>
          <p:cNvSpPr/>
          <p:nvPr/>
        </p:nvSpPr>
        <p:spPr>
          <a:xfrm>
            <a:off x="1097279" y="5851723"/>
            <a:ext cx="5904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*e.g., Kulsrud+69, Skilling75, Bell78, Lagage+83; **Bell04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BBC4C1-1AF9-8F4E-91B6-3CBE29B93BE4}"/>
              </a:ext>
            </a:extLst>
          </p:cNvPr>
          <p:cNvSpPr txBox="1"/>
          <p:nvPr/>
        </p:nvSpPr>
        <p:spPr>
          <a:xfrm>
            <a:off x="7277501" y="2964176"/>
            <a:ext cx="3803110" cy="61555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1"/>
                </a:solidFill>
                <a:latin typeface="Avenir Next Demi Bold" panose="020B0503020202020204" pitchFamily="34" charset="0"/>
              </a:rPr>
              <a:t>For fast shocks characteristic of SNRs, the Bell instability dominates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1B39F-0769-8CAF-6008-1FBE593C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257799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3257FA5-F322-9A40-B0E1-2127C3A43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927" t="10833" r="8809" b="5596"/>
          <a:stretch/>
        </p:blipFill>
        <p:spPr>
          <a:xfrm>
            <a:off x="-5218790" y="-1113313"/>
            <a:ext cx="9219918" cy="914400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DA88C-7654-DD45-85A6-414551FEC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726" y="286603"/>
            <a:ext cx="7604953" cy="1450757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The Standard paradigm of SHOCK acceleration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43D82-027F-E14E-A671-CCBA2650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EF7C0C-F1FC-B54C-8BBC-7DB695C4C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1128" y="1845734"/>
            <a:ext cx="7154552" cy="4023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Protons and electrons are accelerated via diffusive shock acceleration (DSA).*</a:t>
            </a:r>
            <a:endParaRPr lang="en-US" b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574BA52A-994A-6648-AE96-5EA7FCCF98F5}"/>
              </a:ext>
            </a:extLst>
          </p:cNvPr>
          <p:cNvSpPr/>
          <p:nvPr/>
        </p:nvSpPr>
        <p:spPr>
          <a:xfrm>
            <a:off x="3986845" y="3264840"/>
            <a:ext cx="3373780" cy="1001839"/>
          </a:xfrm>
          <a:prstGeom prst="leftArrow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venir Next Demi Bold" panose="020B0503020202020204" pitchFamily="34" charset="0"/>
            </a:endParaRPr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0E7081F9-7A2F-5144-85AE-D47797553F5D}"/>
              </a:ext>
            </a:extLst>
          </p:cNvPr>
          <p:cNvSpPr/>
          <p:nvPr/>
        </p:nvSpPr>
        <p:spPr>
          <a:xfrm>
            <a:off x="2135273" y="3264841"/>
            <a:ext cx="1133151" cy="1001838"/>
          </a:xfrm>
          <a:prstGeom prst="leftArrow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venir Next Demi Bold" panose="020B05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53B8F1-4AE8-2143-8E87-27884426CE87}"/>
              </a:ext>
            </a:extLst>
          </p:cNvPr>
          <p:cNvSpPr txBox="1"/>
          <p:nvPr/>
        </p:nvSpPr>
        <p:spPr>
          <a:xfrm>
            <a:off x="4237589" y="3543879"/>
            <a:ext cx="805904" cy="6052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u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1</a:t>
            </a:r>
          </a:p>
          <a:p>
            <a:endParaRPr lang="en-US" sz="2000" b="1" baseline="-25000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2CA4AA-CCD4-8D47-971D-25187414CF6D}"/>
              </a:ext>
            </a:extLst>
          </p:cNvPr>
          <p:cNvSpPr txBox="1"/>
          <p:nvPr/>
        </p:nvSpPr>
        <p:spPr>
          <a:xfrm>
            <a:off x="2386016" y="3543879"/>
            <a:ext cx="8824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u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F85F9B-7DAB-7E4C-AAF4-9F72FC7DA307}"/>
              </a:ext>
            </a:extLst>
          </p:cNvPr>
          <p:cNvSpPr txBox="1"/>
          <p:nvPr/>
        </p:nvSpPr>
        <p:spPr>
          <a:xfrm>
            <a:off x="3986845" y="4545717"/>
            <a:ext cx="1982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Upstream (ρ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F67810-30E3-9443-BBAD-276F13E2741D}"/>
              </a:ext>
            </a:extLst>
          </p:cNvPr>
          <p:cNvSpPr txBox="1"/>
          <p:nvPr/>
        </p:nvSpPr>
        <p:spPr>
          <a:xfrm>
            <a:off x="1036320" y="4545717"/>
            <a:ext cx="223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Downstream (ρ</a:t>
            </a:r>
            <a:r>
              <a:rPr lang="en-US" sz="2000" b="1" baseline="-25000" dirty="0">
                <a:solidFill>
                  <a:schemeClr val="bg1"/>
                </a:solidFill>
                <a:latin typeface="Avenir Next Demi Bold" panose="020B0503020202020204" pitchFamily="34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E3452C-A27E-6A40-9770-F3D2B359002A}"/>
              </a:ext>
            </a:extLst>
          </p:cNvPr>
          <p:cNvSpPr txBox="1"/>
          <p:nvPr/>
        </p:nvSpPr>
        <p:spPr>
          <a:xfrm>
            <a:off x="6365266" y="5869094"/>
            <a:ext cx="4790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*Fermi54, Krymskii77, Axford+77, Bell78, Blandford+78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8C8610-DA96-884C-9A5D-032DDF81A201}"/>
              </a:ext>
            </a:extLst>
          </p:cNvPr>
          <p:cNvSpPr/>
          <p:nvPr/>
        </p:nvSpPr>
        <p:spPr>
          <a:xfrm>
            <a:off x="5069440" y="3595946"/>
            <a:ext cx="328613" cy="328613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E845E5-BB7D-1F41-8F00-FF0BFB1CC68B}"/>
              </a:ext>
            </a:extLst>
          </p:cNvPr>
          <p:cNvSpPr txBox="1"/>
          <p:nvPr/>
        </p:nvSpPr>
        <p:spPr>
          <a:xfrm>
            <a:off x="8086966" y="4545717"/>
            <a:ext cx="305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For strong shocks, R = 4.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D29AA4-B7E9-1942-A419-79C93BEF598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</a:blip>
          <a:stretch>
            <a:fillRect/>
          </a:stretch>
        </p:blipFill>
        <p:spPr>
          <a:xfrm>
            <a:off x="8297977" y="3323003"/>
            <a:ext cx="2628900" cy="939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D18F6-0146-72BE-AF99-3F609A08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312358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477 0 L -0.15222 -0.04074 L -0.17071 0.01343 L -0.15769 0.0713 L -0.18477 0.04236 L -0.21198 0.02893 L -0.18698 0.00579 L -0.14896 0.03287 L -0.14466 -0.03681 L -0.18047 -0.03287 L -0.21849 -0.0581 L -0.21849 0 L -0.24349 0.025 L -0.22175 0.05602 L -0.18698 0.00185 L -0.15547 0.0618 L -0.1392 0.00949 L -0.1392 -0.05417 L -0.17617 -0.06759 L -0.22279 -0.0831 L -0.20651 -0.00208 L -0.18269 -0.05417 L -0.16628 0.01736 L -0.15117 -0.02894 L -0.12722 0.0037 L -0.09245 0.00185 L -0.09349 -0.05995 L -0.05547 -0.04259 L -0.06849 0.01528 L -0.09349 0.03287 L -0.05222 0.05787 L -0.04792 0.00185 L -0.07943 -0.02708 L -0.07617 -0.07917 L -0.10547 -0.0831 L -0.10547 -0.02708 L -0.10117 0.03287 L -0.05326 0.03287 L -0.05769 0.08287 L -0.0892 0.08287 L -0.09466 0.04444 L -0.06315 -0.04259 L -0.04349 -0.05602 L -0.07071 -0.07153 L -0.10873 -0.00208 L -0.13151 0.01921 L -0.16198 0.00764 L -0.22943 0.07523 L -0.24024 0.00185 L -0.20651 -0.02894 L -0.19896 0.0463 L -0.17071 0.08889 L -0.15769 0.00579 L -0.13047 0.00185 L -0.15443 -0.0831 L -0.18047 -0.05995 L -0.22279 -0.07153 L -0.2543 0.00764 L -0.21953 -0.00972 L -0.20117 -0.10232 L -0.16628 -0.0831 L -0.16953 0.00949 L -0.13698 -0.04445 L -0.15873 0.02106 L -0.15547 0.08287 L -0.19024 0.06944 L -0.13802 0.03079 L -0.14896 -0.01736 L -0.12722 -0.0581 L -0.1 -0.02708 L -0.06315 -0.03472 L -0.04675 0.00764 L -0.0849 0.03079 L -0.06966 0.08102 L -0.04245 0.01921 L 0 0 Z " pathEditMode="relative" ptsTypes="AAAAAAAAAAAAAAAAAAAAAAAAAAAAAAAAAAAAAAAAAAAAAAAAAAAAAAAAAAAAAAAAAAAAAAAAAAAAA">
                                      <p:cBhvr>
                                        <p:cTn id="8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49609D-474A-B344-A10D-443F63F25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502" y="532830"/>
            <a:ext cx="7827155" cy="55908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FA54C2-5226-A142-85A2-F6823E4E1770}"/>
              </a:ext>
            </a:extLst>
          </p:cNvPr>
          <p:cNvSpPr/>
          <p:nvPr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23CECA-7E97-5541-9AAF-C3EAAB2CF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927" t="10833" r="8809" b="5596"/>
          <a:stretch/>
        </p:blipFill>
        <p:spPr>
          <a:xfrm>
            <a:off x="-5206090" y="-1113313"/>
            <a:ext cx="9219918" cy="914400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F39C74-B167-FB41-864F-E6B90348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Typical Proton Spectrum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43C7B-6C17-6C45-88AD-025BACC3E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1391920"/>
          </a:xfrm>
          <a:solidFill>
            <a:schemeClr val="tx1">
              <a:alpha val="50000"/>
            </a:schemeClr>
          </a:solidFill>
          <a:effectLst>
            <a:softEdge rad="317500"/>
          </a:effectLst>
        </p:spPr>
        <p:txBody>
          <a:bodyPr>
            <a:noAutofit/>
          </a:bodyPr>
          <a:lstStyle/>
          <a:p>
            <a:r>
              <a:rPr lang="en-US" dirty="0"/>
              <a:t>For a Tycho-like SNR with an initial energy of 10</a:t>
            </a:r>
            <a:r>
              <a:rPr lang="en-US" baseline="30000" dirty="0"/>
              <a:t>51 </a:t>
            </a:r>
            <a:r>
              <a:rPr lang="en-US" dirty="0"/>
              <a:t>erg injecting 1 M</a:t>
            </a:r>
            <a:r>
              <a:rPr lang="en-US" baseline="-25000" dirty="0"/>
              <a:t>☉ </a:t>
            </a:r>
            <a:r>
              <a:rPr lang="en-US" dirty="0"/>
              <a:t>into a medium with particle density 1 cm</a:t>
            </a:r>
            <a:r>
              <a:rPr lang="en-US" baseline="30000" dirty="0"/>
              <a:t>-3</a:t>
            </a:r>
            <a:r>
              <a:rPr lang="en-US" dirty="0"/>
              <a:t>, we reproduce spectra that are consistently steeper than E</a:t>
            </a:r>
            <a:r>
              <a:rPr lang="en-US" baseline="30000" dirty="0"/>
              <a:t>-2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1AD42-260B-664B-A873-AA7DD2164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66A5C-C6A5-D048-8DDA-3B2F90BA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673D9-91C8-D04F-AD76-20442B4C4837}"/>
              </a:ext>
            </a:extLst>
          </p:cNvPr>
          <p:cNvSpPr txBox="1"/>
          <p:nvPr/>
        </p:nvSpPr>
        <p:spPr>
          <a:xfrm>
            <a:off x="6093460" y="2970707"/>
            <a:ext cx="1204883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q = 2.34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358F3F-3C2A-4849-A1BB-9CEC012157B1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7298343" y="2880360"/>
            <a:ext cx="595977" cy="290402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D396934-DAC2-FA4C-BFF6-498D537F8136}"/>
              </a:ext>
            </a:extLst>
          </p:cNvPr>
          <p:cNvSpPr txBox="1"/>
          <p:nvPr/>
        </p:nvSpPr>
        <p:spPr>
          <a:xfrm>
            <a:off x="10250049" y="868680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Diesing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+21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02BD3-852C-354B-27C9-6C44B9E12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561885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592572A-5796-564C-A248-2AB967585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1579" y="552058"/>
            <a:ext cx="7162800" cy="575314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BAA6A-FFFD-1A4C-B09B-E4CCB8544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609850"/>
            <a:ext cx="3200400" cy="3849935"/>
          </a:xfrm>
        </p:spPr>
        <p:txBody>
          <a:bodyPr>
            <a:normAutofit/>
          </a:bodyPr>
          <a:lstStyle/>
          <a:p>
            <a:r>
              <a:rPr lang="en-US" dirty="0"/>
              <a:t>Young, fast supernovae are inferred to have very steep spectra (q ~ 3).*</a:t>
            </a:r>
          </a:p>
          <a:p>
            <a:r>
              <a:rPr lang="en-US" dirty="0"/>
              <a:t>Our toy-model radio supernova  (i.e., a young, fast SNR expanding into a dense wind) yields a spectrum ∝ E</a:t>
            </a:r>
            <a:r>
              <a:rPr lang="en-US" baseline="30000" dirty="0"/>
              <a:t>-3</a:t>
            </a:r>
            <a:r>
              <a:rPr lang="en-US" dirty="0"/>
              <a:t>, consistent with observations.*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b="0" dirty="0">
                <a:latin typeface="Avenir Next" panose="020B0503020202020204" pitchFamily="34" charset="0"/>
              </a:rPr>
              <a:t>*e.g., Chevalier+06, Chevalier+17, Soderberg+10, Soderberg+12, Bell+11 Kamble+16, Terreran+19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3A11B-AA48-6A41-A330-71F888459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21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F80FBB-6748-D843-80F8-615BF2F9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015491"/>
          </a:xfrm>
        </p:spPr>
        <p:txBody>
          <a:bodyPr>
            <a:normAutofit/>
          </a:bodyPr>
          <a:lstStyle/>
          <a:p>
            <a:br>
              <a:rPr lang="en-US" sz="2000" dirty="0"/>
            </a:br>
            <a:r>
              <a:rPr lang="en-US" sz="3200" dirty="0"/>
              <a:t>RADIO Supernovae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9E928C-56AC-5945-9B05-64C80F87B99B}"/>
              </a:ext>
            </a:extLst>
          </p:cNvPr>
          <p:cNvSpPr txBox="1"/>
          <p:nvPr/>
        </p:nvSpPr>
        <p:spPr>
          <a:xfrm>
            <a:off x="10486942" y="1123890"/>
            <a:ext cx="950129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q = 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519C8B-7B5B-3945-A19D-8659C8868B60}"/>
              </a:ext>
            </a:extLst>
          </p:cNvPr>
          <p:cNvCxnSpPr/>
          <p:nvPr/>
        </p:nvCxnSpPr>
        <p:spPr>
          <a:xfrm>
            <a:off x="5165558" y="1572126"/>
            <a:ext cx="6256421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8CA1D6-BA43-0B46-9595-7454951F3F46}"/>
              </a:ext>
            </a:extLst>
          </p:cNvPr>
          <p:cNvCxnSpPr/>
          <p:nvPr/>
        </p:nvCxnSpPr>
        <p:spPr>
          <a:xfrm>
            <a:off x="5165558" y="4547937"/>
            <a:ext cx="6256421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F10FD46-40AE-3745-BDEA-5DAF4CB33415}"/>
              </a:ext>
            </a:extLst>
          </p:cNvPr>
          <p:cNvSpPr txBox="1"/>
          <p:nvPr/>
        </p:nvSpPr>
        <p:spPr>
          <a:xfrm>
            <a:off x="10486942" y="4099700"/>
            <a:ext cx="950129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q =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B2FA5-A937-B64B-9F45-D6189CC98637}"/>
              </a:ext>
            </a:extLst>
          </p:cNvPr>
          <p:cNvSpPr txBox="1"/>
          <p:nvPr/>
        </p:nvSpPr>
        <p:spPr>
          <a:xfrm>
            <a:off x="10393027" y="4978097"/>
            <a:ext cx="8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Bell+11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7B846670-3DB3-C843-892B-C98A64B0C9D6}"/>
              </a:ext>
            </a:extLst>
          </p:cNvPr>
          <p:cNvSpPr/>
          <p:nvPr/>
        </p:nvSpPr>
        <p:spPr>
          <a:xfrm>
            <a:off x="9220200" y="1343525"/>
            <a:ext cx="457200" cy="448056"/>
          </a:xfrm>
          <a:prstGeom prst="star5">
            <a:avLst/>
          </a:pr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3A66EF-84C3-6A4A-867A-A72F32BC59EC}"/>
              </a:ext>
            </a:extLst>
          </p:cNvPr>
          <p:cNvCxnSpPr>
            <a:cxnSpLocks/>
            <a:stCxn id="17" idx="0"/>
            <a:endCxn id="3" idx="3"/>
          </p:cNvCxnSpPr>
          <p:nvPr/>
        </p:nvCxnSpPr>
        <p:spPr>
          <a:xfrm flipH="1" flipV="1">
            <a:off x="9590082" y="1791580"/>
            <a:ext cx="472150" cy="46627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BA38615-B4E1-8340-B3BF-DD1163549AB4}"/>
              </a:ext>
            </a:extLst>
          </p:cNvPr>
          <p:cNvSpPr txBox="1"/>
          <p:nvPr/>
        </p:nvSpPr>
        <p:spPr>
          <a:xfrm>
            <a:off x="9321708" y="2257852"/>
            <a:ext cx="1481047" cy="70788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Avenir Next Demi Bold" panose="020B0503020202020204" pitchFamily="34" charset="0"/>
              </a:rPr>
              <a:t>Modeled Radio SN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B34C1D-12C1-3B00-E5A2-17B9DA94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3207576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E23AA-AB04-64EF-87C4-4DAA12780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419297"/>
          </a:xfrm>
        </p:spPr>
        <p:txBody>
          <a:bodyPr>
            <a:normAutofit/>
          </a:bodyPr>
          <a:lstStyle/>
          <a:p>
            <a:r>
              <a:rPr lang="en-US" sz="2800" dirty="0"/>
              <a:t>From Particle Acceleration to Multi-Wavelength Emission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A3EC7F-F5D8-9485-BBB2-B4525ADB0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27973" y="-68431"/>
            <a:ext cx="7106827" cy="710682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B962-2019-04CD-7BF7-F1CF6078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61791-FE48-7811-084E-0E512537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1242851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2B58E-1091-89CD-D134-C606C648E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A5759E-DECD-CE76-A551-E4F006B84B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9"/>
          <a:stretch/>
        </p:blipFill>
        <p:spPr>
          <a:xfrm>
            <a:off x="1097280" y="2708529"/>
            <a:ext cx="6027049" cy="3444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C828B-028F-0164-FB44-3A5A38FB3E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834"/>
          <a:stretch/>
        </p:blipFill>
        <p:spPr>
          <a:xfrm>
            <a:off x="5648600" y="2708528"/>
            <a:ext cx="5465688" cy="344407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D233B3CA-9C5F-3B34-6912-804CB216F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Radiative supernova remnants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18001-6611-9CE4-A12F-EEB6D18C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3017-A0E2-C549-97B8-D6905D8A31DE}" type="slidenum">
              <a:rPr lang="en-US" smtClean="0"/>
              <a:t>23</a:t>
            </a:fld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7012604-C9E6-C4AA-DAF9-10DE0BB7B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Hydrodynamic models predict the formation of a dense shell near the end of an SNR’s life (after a few tens of thousands of years). This shell formation gives rise to observable nonthermal signatures, including a significant rebrightening.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EEE054-4702-1D67-6D55-6291C5A7B806}"/>
              </a:ext>
            </a:extLst>
          </p:cNvPr>
          <p:cNvSpPr txBox="1"/>
          <p:nvPr/>
        </p:nvSpPr>
        <p:spPr>
          <a:xfrm>
            <a:off x="1815100" y="3218713"/>
            <a:ext cx="2415529" cy="70788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Without shell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4C8C0C-8066-C392-22F7-744303591593}"/>
              </a:ext>
            </a:extLst>
          </p:cNvPr>
          <p:cNvSpPr txBox="1"/>
          <p:nvPr/>
        </p:nvSpPr>
        <p:spPr>
          <a:xfrm>
            <a:off x="6529477" y="3218713"/>
            <a:ext cx="2415529" cy="70788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With shell formation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3EBFAA-0198-74EA-DB26-F3EF9C267AE6}"/>
              </a:ext>
            </a:extLst>
          </p:cNvPr>
          <p:cNvSpPr txBox="1"/>
          <p:nvPr/>
        </p:nvSpPr>
        <p:spPr>
          <a:xfrm>
            <a:off x="4724641" y="2798899"/>
            <a:ext cx="5548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Diesing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+24 (in review)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B41577-23B1-5CC5-DD71-28FB20B0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178572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06CF767-AFBB-C2E9-A822-5EEF2A68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722" y="-3001064"/>
            <a:ext cx="12396623" cy="13055439"/>
          </a:xfrm>
          <a:prstGeom prst="rect">
            <a:avLst/>
          </a:prstGeom>
          <a:noFill/>
          <a:effectLst>
            <a:softEdge rad="103506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CE3910-55E6-76E3-CB80-AD8F92C54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AGN Winds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55663E-1780-97B5-1D1D-2414D1CBD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057" y="3317177"/>
            <a:ext cx="3980426" cy="2653617"/>
          </a:xfrm>
          <a:prstGeom prst="rect">
            <a:avLst/>
          </a:prstGeom>
          <a:ln w="57150">
            <a:solidFill>
              <a:schemeClr val="accent6"/>
            </a:solidFill>
          </a:ln>
          <a:effectLst>
            <a:softEdge rad="0"/>
          </a:effectLst>
        </p:spPr>
      </p:pic>
      <p:sp>
        <p:nvSpPr>
          <p:cNvPr id="23" name="Content Placeholder 35">
            <a:extLst>
              <a:ext uri="{FF2B5EF4-FFF2-40B4-BE49-F238E27FC236}">
                <a16:creationId xmlns:a16="http://schemas.microsoft.com/office/drawing/2014/main" id="{01314DDD-C9DE-F449-C718-98E555AB268E}"/>
              </a:ext>
            </a:extLst>
          </p:cNvPr>
          <p:cNvSpPr txBox="1">
            <a:spLocks/>
          </p:cNvSpPr>
          <p:nvPr/>
        </p:nvSpPr>
        <p:spPr>
          <a:xfrm>
            <a:off x="1097280" y="2107436"/>
            <a:ext cx="4998720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  <a:ea typeface="Avenir Next Demi Bold" panose="020B0503020202020204" pitchFamily="34" charset="0"/>
                <a:cs typeface="Avenir Next Demi Bold" panose="020B0503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Font typeface="Calibri" panose="020F050202020403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Font typeface="Calibri" panose="020F050202020403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Font typeface="Calibri" panose="020F050202020403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Font typeface="Calibri" panose="020F050202020403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Font typeface="Calibri" panose="020F050202020403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Fermi-LAT detected </a:t>
            </a:r>
            <a:r>
              <a:rPr lang="en-US" dirty="0" err="1">
                <a:solidFill>
                  <a:schemeClr val="bg1"/>
                </a:solidFill>
              </a:rPr>
              <a:t>ɣ</a:t>
            </a:r>
            <a:r>
              <a:rPr lang="en-US" dirty="0">
                <a:solidFill>
                  <a:schemeClr val="bg1"/>
                </a:solidFill>
              </a:rPr>
              <a:t>-rays from a stacked sample of AGN winds (Fermi-LAT collab.+</a:t>
            </a:r>
            <a:r>
              <a:rPr lang="en-US" dirty="0">
                <a:solidFill>
                  <a:schemeClr val="accent1"/>
                </a:solidFill>
              </a:rPr>
              <a:t>Diesing</a:t>
            </a:r>
            <a:r>
              <a:rPr lang="en-US" dirty="0">
                <a:solidFill>
                  <a:schemeClr val="bg1"/>
                </a:solidFill>
              </a:rPr>
              <a:t>+21). These outflows may also be a source of neutrinos.</a:t>
            </a:r>
          </a:p>
        </p:txBody>
      </p:sp>
      <p:sp>
        <p:nvSpPr>
          <p:cNvPr id="22" name="Footer Placeholder 9">
            <a:extLst>
              <a:ext uri="{FF2B5EF4-FFF2-40B4-BE49-F238E27FC236}">
                <a16:creationId xmlns:a16="http://schemas.microsoft.com/office/drawing/2014/main" id="{3C6D3D49-1601-3792-D0FC-5FEE19EFF0D9}"/>
              </a:ext>
            </a:extLst>
          </p:cNvPr>
          <p:cNvSpPr txBox="1">
            <a:spLocks/>
          </p:cNvSpPr>
          <p:nvPr/>
        </p:nvSpPr>
        <p:spPr>
          <a:xfrm>
            <a:off x="1097280" y="6500872"/>
            <a:ext cx="5964067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Avenir Next" charset="0"/>
                <a:ea typeface="Avenir Next" charset="0"/>
                <a:cs typeface="Avenir Nex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cap="none" dirty="0">
                <a:solidFill>
                  <a:schemeClr val="bg1">
                    <a:lumMod val="75000"/>
                  </a:schemeClr>
                </a:solidFill>
                <a:latin typeface="Avenir Next" panose="020B0503020202020204" pitchFamily="34" charset="0"/>
              </a:rPr>
              <a:t>Credit: ESO/WFI; MPFIR/ESO/APEX/A. Weiss et al. ; NASA/CXC/CFA/R. Kraft et al.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F6335B-6AD7-0CF2-4CEF-8EE8B02698AA}"/>
              </a:ext>
            </a:extLst>
          </p:cNvPr>
          <p:cNvGrpSpPr/>
          <p:nvPr/>
        </p:nvGrpSpPr>
        <p:grpSpPr>
          <a:xfrm>
            <a:off x="2812156" y="2724127"/>
            <a:ext cx="4467503" cy="1946572"/>
            <a:chOff x="2870517" y="2377993"/>
            <a:chExt cx="4467503" cy="194657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F591B97-3C70-6D33-0281-79CC00E6C63A}"/>
                </a:ext>
              </a:extLst>
            </p:cNvPr>
            <p:cNvCxnSpPr>
              <a:cxnSpLocks/>
            </p:cNvCxnSpPr>
            <p:nvPr/>
          </p:nvCxnSpPr>
          <p:spPr>
            <a:xfrm>
              <a:off x="4442887" y="3155233"/>
              <a:ext cx="957788" cy="0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BBADEE-E7A4-0964-4A37-35B2C5EBB19E}"/>
                </a:ext>
              </a:extLst>
            </p:cNvPr>
            <p:cNvSpPr txBox="1"/>
            <p:nvPr/>
          </p:nvSpPr>
          <p:spPr>
            <a:xfrm>
              <a:off x="4300684" y="2734726"/>
              <a:ext cx="1121011" cy="40011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venir Next Demi Bold" panose="020B0503020202020204" pitchFamily="34" charset="0"/>
                </a:rPr>
                <a:t>p (CR)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C85E5F5-3F88-CF1F-E5EF-18F43FFBB5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70517" y="2377993"/>
              <a:ext cx="1554480" cy="1554480"/>
            </a:xfrm>
            <a:prstGeom prst="ellipse">
              <a:avLst/>
            </a:prstGeom>
            <a:solidFill>
              <a:schemeClr val="accent1">
                <a:alpha val="61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venir Next Demi Bold" panose="020B0503020202020204" pitchFamily="34" charset="0"/>
                </a:rPr>
                <a:t>Hot bubble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C50B9E2-9E78-763C-0A07-DBE495233612}"/>
                </a:ext>
              </a:extLst>
            </p:cNvPr>
            <p:cNvCxnSpPr>
              <a:cxnSpLocks/>
            </p:cNvCxnSpPr>
            <p:nvPr/>
          </p:nvCxnSpPr>
          <p:spPr>
            <a:xfrm>
              <a:off x="5400675" y="3155233"/>
              <a:ext cx="621753" cy="540802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262427-3713-F36A-3AA2-8AFBFC0C0E7B}"/>
                </a:ext>
              </a:extLst>
            </p:cNvPr>
            <p:cNvSpPr txBox="1"/>
            <p:nvPr/>
          </p:nvSpPr>
          <p:spPr>
            <a:xfrm>
              <a:off x="4921781" y="3342244"/>
              <a:ext cx="1121011" cy="40011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</a:t>
              </a:r>
              <a:r>
                <a:rPr lang="en-US" sz="2000" b="1" baseline="-25000" dirty="0">
                  <a:solidFill>
                    <a:schemeClr val="bg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666B26D-8E8C-F356-D859-38ED0AAF6903}"/>
                </a:ext>
              </a:extLst>
            </p:cNvPr>
            <p:cNvCxnSpPr>
              <a:cxnSpLocks/>
            </p:cNvCxnSpPr>
            <p:nvPr/>
          </p:nvCxnSpPr>
          <p:spPr>
            <a:xfrm>
              <a:off x="6042794" y="3702826"/>
              <a:ext cx="352974" cy="584485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4A19267-156A-9C4A-C77A-90B1F4A4A046}"/>
                </a:ext>
              </a:extLst>
            </p:cNvPr>
            <p:cNvCxnSpPr>
              <a:cxnSpLocks/>
            </p:cNvCxnSpPr>
            <p:nvPr/>
          </p:nvCxnSpPr>
          <p:spPr>
            <a:xfrm>
              <a:off x="6042794" y="3702825"/>
              <a:ext cx="652296" cy="140354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C653417-DB9C-7468-4E0A-0865EEB65211}"/>
                    </a:ext>
                  </a:extLst>
                </p:cNvPr>
                <p:cNvSpPr txBox="1"/>
                <p:nvPr/>
              </p:nvSpPr>
              <p:spPr>
                <a:xfrm>
                  <a:off x="5259302" y="3924455"/>
                  <a:ext cx="1673396" cy="400110"/>
                </a:xfrm>
                <a:prstGeom prst="rect">
                  <a:avLst/>
                </a:prstGeom>
                <a:noFill/>
                <a:ln w="571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 b="1" dirty="0">
                            <a:solidFill>
                              <a:schemeClr val="bg1"/>
                            </a:solidFill>
                            <a:latin typeface="Avenir Next Demi Bold" panose="020B0503020202020204" pitchFamily="34" charset="0"/>
                          </a:rPr>
                          <m:t>ɣ</m:t>
                        </m:r>
                      </m:oMath>
                    </m:oMathPara>
                  </a14:m>
                  <a:endParaRPr lang="en-US" sz="2000" b="1" dirty="0">
                    <a:solidFill>
                      <a:schemeClr val="bg1"/>
                    </a:solidFill>
                    <a:latin typeface="Avenir Next Demi Bold" panose="020B0503020202020204" pitchFamily="34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C653417-DB9C-7468-4E0A-0865EEB652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9302" y="3924455"/>
                  <a:ext cx="1673396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6250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1CDC183-F277-60FB-27F5-9F05954CFEFF}"/>
                    </a:ext>
                  </a:extLst>
                </p:cNvPr>
                <p:cNvSpPr txBox="1"/>
                <p:nvPr/>
              </p:nvSpPr>
              <p:spPr>
                <a:xfrm>
                  <a:off x="5664624" y="3342243"/>
                  <a:ext cx="1673396" cy="400110"/>
                </a:xfrm>
                <a:prstGeom prst="rect">
                  <a:avLst/>
                </a:prstGeom>
                <a:noFill/>
                <a:ln w="571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 b="1" dirty="0">
                            <a:solidFill>
                              <a:schemeClr val="bg1"/>
                            </a:solidFill>
                            <a:latin typeface="Avenir Next Demi Bold" panose="020B0503020202020204" pitchFamily="34" charset="0"/>
                          </a:rPr>
                          <m:t>ɣ</m:t>
                        </m:r>
                      </m:oMath>
                    </m:oMathPara>
                  </a14:m>
                  <a:endParaRPr lang="en-US" sz="2000" b="1" dirty="0">
                    <a:solidFill>
                      <a:schemeClr val="bg1"/>
                    </a:solidFill>
                    <a:latin typeface="Avenir Next Demi Bold" panose="020B0503020202020204" pitchFamily="34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1CDC183-F277-60FB-27F5-9F05954CFE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4624" y="3342243"/>
                  <a:ext cx="1673396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3030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6FB87-721D-6C48-838B-4249237C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95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9201D"/>
            </a:gs>
            <a:gs pos="33000">
              <a:srgbClr val="99201D"/>
            </a:gs>
            <a:gs pos="39000">
              <a:srgbClr val="651512"/>
            </a:gs>
            <a:gs pos="46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89A60A-10CC-0845-9C59-FB38DD9D8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466312"/>
            <a:ext cx="6501395" cy="3892685"/>
          </a:xfrm>
          <a:prstGeom prst="flowChartTerminator">
            <a:avLst/>
          </a:prstGeom>
          <a:effectLst>
            <a:softEdge rad="127000"/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FA52BCE-2E84-994F-ABA2-5EBE073A2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NOVAE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3807-A4C1-D14E-A775-8B1FC1354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8E-7B49-5D40-90E4-3B6381C51870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ED643-B2BD-0E83-6F79-E3C65B1AC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17"/>
          <a:stretch/>
        </p:blipFill>
        <p:spPr>
          <a:xfrm>
            <a:off x="6836810" y="2903056"/>
            <a:ext cx="4375673" cy="297314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B9827B99-3675-DCF1-3505-4FBCAFFE37F7}"/>
              </a:ext>
            </a:extLst>
          </p:cNvPr>
          <p:cNvSpPr txBox="1">
            <a:spLocks/>
          </p:cNvSpPr>
          <p:nvPr/>
        </p:nvSpPr>
        <p:spPr>
          <a:xfrm>
            <a:off x="1097280" y="6500872"/>
            <a:ext cx="5964067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Avenir Next" charset="0"/>
                <a:ea typeface="Avenir Next" charset="0"/>
                <a:cs typeface="Avenir Nex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cap="none" dirty="0">
                <a:solidFill>
                  <a:schemeClr val="bg1">
                    <a:lumMod val="75000"/>
                  </a:schemeClr>
                </a:solidFill>
                <a:latin typeface="Avenir Next" panose="020B0503020202020204" pitchFamily="34" charset="0"/>
              </a:rPr>
              <a:t>Credit: MAGIC22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5112CA-5AF4-C307-F420-920787752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45409B-B1B2-F47E-99CA-F85AC2CDD156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  <a:ea typeface="Avenir Next Demi Bold" panose="020B0503020202020204" pitchFamily="34" charset="0"/>
                <a:cs typeface="Avenir Next Demi Bold" panose="020B0503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 self-consistent model for particle acceleration requires multiple shock components to fit the gamma-ray data from RS </a:t>
            </a:r>
            <a:r>
              <a:rPr lang="en-US" dirty="0" err="1">
                <a:solidFill>
                  <a:schemeClr val="bg1"/>
                </a:solidFill>
              </a:rPr>
              <a:t>Ophiuchi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C3F654-FC1E-A5A2-A471-48E9881B123F}"/>
              </a:ext>
            </a:extLst>
          </p:cNvPr>
          <p:cNvSpPr txBox="1"/>
          <p:nvPr/>
        </p:nvSpPr>
        <p:spPr>
          <a:xfrm>
            <a:off x="7080396" y="2960206"/>
            <a:ext cx="4052423" cy="316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Diesing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+23</a:t>
            </a:r>
          </a:p>
        </p:txBody>
      </p:sp>
    </p:spTree>
    <p:extLst>
      <p:ext uri="{BB962C8B-B14F-4D97-AF65-F5344CB8AC3E}">
        <p14:creationId xmlns:p14="http://schemas.microsoft.com/office/powerpoint/2010/main" val="1769870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5CE03A-62FE-254E-97D6-19B027E5E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27A24E-47E0-6E44-BF74-0A0CA14BB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5"/>
            <a:ext cx="7219406" cy="4279294"/>
          </a:xfrm>
        </p:spPr>
        <p:txBody>
          <a:bodyPr>
            <a:normAutofit/>
          </a:bodyPr>
          <a:lstStyle/>
          <a:p>
            <a:pPr marL="469900" lvl="1" indent="-457200">
              <a:buFont typeface="+mj-lt"/>
              <a:buAutoNum type="arabicPeriod"/>
            </a:pPr>
            <a:endParaRPr lang="en-US" sz="2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  <a:p>
            <a:pPr marL="4699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We developed a fast, multi-zone framework for particle acceleration, including microphysical effects such as magnetic field amplification and shock modification.</a:t>
            </a:r>
          </a:p>
          <a:p>
            <a:pPr marL="469900" lvl="1" indent="-457200">
              <a:buFont typeface="+mj-lt"/>
              <a:buAutoNum type="arabicPeriod"/>
            </a:pPr>
            <a:endParaRPr lang="en-US" sz="2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  <a:p>
            <a:pPr marL="4699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The inclusion of these effects (e.g., the postcursor) may resolve key tensions between theory and observations.</a:t>
            </a:r>
          </a:p>
          <a:p>
            <a:pPr marL="469900" lvl="1" indent="-457200">
              <a:buFont typeface="+mj-lt"/>
              <a:buAutoNum type="arabicPeriod"/>
            </a:pPr>
            <a:endParaRPr lang="en-US" sz="2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  <a:p>
            <a:pPr marL="4699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Proper modeling of cosmic ray acceleration can reveal the evolution and environments surrounding supernova remnants, novae, winds blown by supermassive black holes, and more.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56F50-23A6-9941-A979-F69E7D3B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8E-7B49-5D40-90E4-3B6381C51870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443657-C092-EB41-9E3B-2EAD89F311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927" t="10833" r="8809" b="5596"/>
          <a:stretch/>
        </p:blipFill>
        <p:spPr>
          <a:xfrm>
            <a:off x="8745434" y="-1113313"/>
            <a:ext cx="9219918" cy="9144000"/>
          </a:xfrm>
          <a:prstGeom prst="ellipse">
            <a:avLst/>
          </a:prstGeom>
          <a:solidFill>
            <a:schemeClr val="bg1"/>
          </a:solidFill>
          <a:effectLst>
            <a:softEdge rad="317500"/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2A41E-3257-C96E-42DB-DC1F78C1D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3785476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3257FA5-F322-9A40-B0E1-2127C3A43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927" t="10833" r="8809" b="5596"/>
          <a:stretch/>
        </p:blipFill>
        <p:spPr>
          <a:xfrm>
            <a:off x="-5218790" y="-1113313"/>
            <a:ext cx="9219918" cy="914400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DA88C-7654-DD45-85A6-414551FEC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726" y="286603"/>
            <a:ext cx="7604953" cy="1450757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The Standard paradigm of galactic CR acceleration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43D82-027F-E14E-A671-CCBA2650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EF7C0C-F1FC-B54C-8BBC-7DB695C4C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1128" y="1845734"/>
            <a:ext cx="7154552" cy="4023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DSA predicts power law distributions of particles.*</a:t>
            </a:r>
            <a:endParaRPr lang="en-US" b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E3452C-A27E-6A40-9770-F3D2B359002A}"/>
              </a:ext>
            </a:extLst>
          </p:cNvPr>
          <p:cNvSpPr txBox="1"/>
          <p:nvPr/>
        </p:nvSpPr>
        <p:spPr>
          <a:xfrm>
            <a:off x="6365266" y="5869094"/>
            <a:ext cx="4790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*Fermi54, Krymskii77, Axford+77, Bell78, Blandford+78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FEFBF8-88A2-5947-BB26-CEF357F22358}"/>
              </a:ext>
            </a:extLst>
          </p:cNvPr>
          <p:cNvSpPr txBox="1"/>
          <p:nvPr/>
        </p:nvSpPr>
        <p:spPr>
          <a:xfrm>
            <a:off x="4001129" y="4707635"/>
            <a:ext cx="7154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For strong shocks, </a:t>
            </a:r>
            <a:r>
              <a:rPr lang="en-US" sz="2000" b="1" dirty="0">
                <a:solidFill>
                  <a:schemeClr val="accent1"/>
                </a:solidFill>
                <a:latin typeface="Avenir Next Demi Bold" panose="020B0503020202020204" pitchFamily="34" charset="0"/>
              </a:rPr>
              <a:t>q = 2</a:t>
            </a:r>
            <a:r>
              <a:rPr lang="en-US" sz="2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6836D-E2D7-8648-A8A6-7D0C0BE72C1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</a:blip>
          <a:stretch>
            <a:fillRect/>
          </a:stretch>
        </p:blipFill>
        <p:spPr>
          <a:xfrm>
            <a:off x="6714804" y="2674750"/>
            <a:ext cx="17272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94482D-6AEE-3247-BC48-28BF2E407D7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/>
          </a:blip>
          <a:stretch>
            <a:fillRect/>
          </a:stretch>
        </p:blipFill>
        <p:spPr>
          <a:xfrm>
            <a:off x="6575104" y="3404751"/>
            <a:ext cx="2006600" cy="952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7CAFF-1F6C-0AB3-001E-D31AF48B6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2682365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712D-D959-9D4E-BFA7-2D0BD5A6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95CDC3-4124-1F47-ACBA-863CF5271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6B4D69-9AD3-8842-8F0B-8C77CAD465F8}"/>
              </a:ext>
            </a:extLst>
          </p:cNvPr>
          <p:cNvSpPr/>
          <p:nvPr/>
        </p:nvSpPr>
        <p:spPr>
          <a:xfrm>
            <a:off x="10858500" y="6459785"/>
            <a:ext cx="353983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3F180-684D-2E43-B464-87C5D8B57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8E-7B49-5D40-90E4-3B6381C51870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D6FE52-D88A-724E-84F0-784253EA6996}"/>
              </a:ext>
            </a:extLst>
          </p:cNvPr>
          <p:cNvSpPr txBox="1">
            <a:spLocks/>
          </p:cNvSpPr>
          <p:nvPr/>
        </p:nvSpPr>
        <p:spPr>
          <a:xfrm>
            <a:off x="3550726" y="286603"/>
            <a:ext cx="7604953" cy="1450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  <a:ea typeface="Avenir Next Demi Bold" panose="020B0503020202020204" pitchFamily="34" charset="0"/>
                <a:cs typeface="Avenir Next Demi Bold" panose="020B0503020202020204" pitchFamily="34" charset="0"/>
              </a:defRPr>
            </a:lvl1pPr>
          </a:lstStyle>
          <a:p>
            <a:pPr algn="r"/>
            <a:r>
              <a:rPr lang="en-US" sz="3600">
                <a:solidFill>
                  <a:schemeClr val="bg1"/>
                </a:solidFill>
              </a:rPr>
              <a:t>The Standard paradigm of SHOCK acceleration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4253F-F718-B8AD-29CC-06FD6A63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2876032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A5B6-E461-4E4F-92B2-6EC60AF7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DSA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FDE20-1E89-544E-9B2D-B051F2AE1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Observations point toward CR acceleration with spectra </a:t>
            </a:r>
            <a:r>
              <a:rPr lang="en-US" i="1" dirty="0">
                <a:solidFill>
                  <a:srgbClr val="FF0000"/>
                </a:solidFill>
              </a:rPr>
              <a:t>steeper</a:t>
            </a:r>
            <a:r>
              <a:rPr lang="en-US" i="1" dirty="0"/>
              <a:t> </a:t>
            </a:r>
            <a:r>
              <a:rPr lang="en-US" dirty="0"/>
              <a:t>than E</a:t>
            </a:r>
            <a:r>
              <a:rPr lang="en-US" baseline="30000" dirty="0"/>
              <a:t>-2</a:t>
            </a:r>
            <a:r>
              <a:rPr lang="en-US" dirty="0"/>
              <a:t> (i.e., </a:t>
            </a:r>
            <a:r>
              <a:rPr lang="en-US" dirty="0">
                <a:solidFill>
                  <a:srgbClr val="FF0000"/>
                </a:solidFill>
              </a:rPr>
              <a:t>q  &gt; 2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8638C-8CDD-024A-93F1-3B2EEA91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1EB8D-D83F-B973-92EC-31092127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437055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A5B6-E461-4E4F-92B2-6EC60AF7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DSA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FDE20-1E89-544E-9B2D-B051F2AE1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Observations point toward CR acceleration with spectra </a:t>
            </a:r>
            <a:r>
              <a:rPr lang="en-US" i="1" dirty="0">
                <a:solidFill>
                  <a:srgbClr val="FF0000"/>
                </a:solidFill>
              </a:rPr>
              <a:t>steeper</a:t>
            </a:r>
            <a:r>
              <a:rPr lang="en-US" i="1" dirty="0"/>
              <a:t> </a:t>
            </a:r>
            <a:r>
              <a:rPr lang="en-US" dirty="0"/>
              <a:t>than E</a:t>
            </a:r>
            <a:r>
              <a:rPr lang="en-US" baseline="30000" dirty="0"/>
              <a:t>-2</a:t>
            </a:r>
            <a:r>
              <a:rPr lang="en-US" dirty="0"/>
              <a:t> (i.e., </a:t>
            </a:r>
            <a:r>
              <a:rPr lang="en-US" dirty="0">
                <a:solidFill>
                  <a:srgbClr val="FF0000"/>
                </a:solidFill>
              </a:rPr>
              <a:t>q  &gt; 2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ɣ</a:t>
            </a:r>
            <a:r>
              <a:rPr lang="en-US" dirty="0"/>
              <a:t>-ray emission from Galactic SNRs suggest 2.2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≲</a:t>
            </a:r>
            <a:r>
              <a:rPr lang="en-US" dirty="0"/>
              <a:t> q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≲</a:t>
            </a:r>
            <a:r>
              <a:rPr lang="en-US" dirty="0"/>
              <a:t> 2.6.</a:t>
            </a:r>
          </a:p>
          <a:p>
            <a:pPr marL="292608" lvl="1" indent="0">
              <a:buNone/>
            </a:pPr>
            <a:r>
              <a:rPr lang="en-US" dirty="0"/>
              <a:t>   e.g., Caprioli11, Giordano+12, Saha+14, Aharonian+19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8638C-8CDD-024A-93F1-3B2EEA91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5D7C5-3F4A-38A1-68E7-105A2518B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354460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A5B6-E461-4E4F-92B2-6EC60AF7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DSA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FDE20-1E89-544E-9B2D-B051F2AE1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Observations point toward CR acceleration with spectra </a:t>
            </a:r>
            <a:r>
              <a:rPr lang="en-US" i="1" dirty="0">
                <a:solidFill>
                  <a:srgbClr val="FF0000"/>
                </a:solidFill>
              </a:rPr>
              <a:t>steeper</a:t>
            </a:r>
            <a:r>
              <a:rPr lang="en-US" i="1" dirty="0"/>
              <a:t> </a:t>
            </a:r>
            <a:r>
              <a:rPr lang="en-US" dirty="0"/>
              <a:t>than E</a:t>
            </a:r>
            <a:r>
              <a:rPr lang="en-US" baseline="30000" dirty="0"/>
              <a:t>-2</a:t>
            </a:r>
            <a:r>
              <a:rPr lang="en-US" dirty="0"/>
              <a:t> (i.e., </a:t>
            </a:r>
            <a:r>
              <a:rPr lang="en-US" dirty="0">
                <a:solidFill>
                  <a:srgbClr val="FF0000"/>
                </a:solidFill>
              </a:rPr>
              <a:t>q  &gt; 2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ɣ</a:t>
            </a:r>
            <a:r>
              <a:rPr lang="en-US" dirty="0"/>
              <a:t>-ray emission from Galactic SNRs suggest 2.2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≲</a:t>
            </a:r>
            <a:r>
              <a:rPr lang="en-US" dirty="0"/>
              <a:t> q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≲</a:t>
            </a:r>
            <a:r>
              <a:rPr lang="en-US" dirty="0"/>
              <a:t> 2.6.</a:t>
            </a:r>
          </a:p>
          <a:p>
            <a:pPr marL="292608" lvl="1" indent="0">
              <a:buNone/>
            </a:pPr>
            <a:r>
              <a:rPr lang="en-US" dirty="0"/>
              <a:t>   e.g., Caprioli11, Giordano+12, Saha+14, Aharonian+19</a:t>
            </a:r>
          </a:p>
          <a:p>
            <a:pPr marL="292608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Radio emission from young extragalactic </a:t>
            </a:r>
            <a:r>
              <a:rPr lang="en-US" dirty="0" err="1"/>
              <a:t>SNe</a:t>
            </a:r>
            <a:r>
              <a:rPr lang="en-US" dirty="0"/>
              <a:t> (radio </a:t>
            </a:r>
            <a:r>
              <a:rPr lang="en-US" dirty="0" err="1"/>
              <a:t>SNe</a:t>
            </a:r>
            <a:r>
              <a:rPr lang="en-US" dirty="0"/>
              <a:t>) suggest q ≈ 3.</a:t>
            </a:r>
          </a:p>
          <a:p>
            <a:pPr marL="292608" lvl="1" indent="0">
              <a:buNone/>
            </a:pPr>
            <a:r>
              <a:rPr lang="en-US" dirty="0"/>
              <a:t>   e.g., Chevalier+06, Chevalier+17, Soderberg+10, Soderberg+12, Kamble+16, Terreran+19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8638C-8CDD-024A-93F1-3B2EEA91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1CCC4-33E4-3E23-5337-9AD1094D7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437326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A5B6-E461-4E4F-92B2-6EC60AF7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DSA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FDE20-1E89-544E-9B2D-B051F2AE1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Observations point toward CR acceleration with spectra </a:t>
            </a:r>
            <a:r>
              <a:rPr lang="en-US" i="1" dirty="0">
                <a:solidFill>
                  <a:srgbClr val="FF0000"/>
                </a:solidFill>
              </a:rPr>
              <a:t>steeper</a:t>
            </a:r>
            <a:r>
              <a:rPr lang="en-US" i="1" dirty="0"/>
              <a:t> </a:t>
            </a:r>
            <a:r>
              <a:rPr lang="en-US" dirty="0"/>
              <a:t>than E</a:t>
            </a:r>
            <a:r>
              <a:rPr lang="en-US" baseline="30000" dirty="0"/>
              <a:t>-2</a:t>
            </a:r>
            <a:r>
              <a:rPr lang="en-US" dirty="0"/>
              <a:t> (i.e., </a:t>
            </a:r>
            <a:r>
              <a:rPr lang="en-US" dirty="0">
                <a:solidFill>
                  <a:srgbClr val="FF0000"/>
                </a:solidFill>
              </a:rPr>
              <a:t>q  &gt; 2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ɣ</a:t>
            </a:r>
            <a:r>
              <a:rPr lang="en-US" dirty="0"/>
              <a:t>-ray emission from Galactic SNRs suggest 2.2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≲</a:t>
            </a:r>
            <a:r>
              <a:rPr lang="en-US" dirty="0"/>
              <a:t> q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≲</a:t>
            </a:r>
            <a:r>
              <a:rPr lang="en-US" dirty="0"/>
              <a:t> 2.6.</a:t>
            </a:r>
          </a:p>
          <a:p>
            <a:pPr marL="292608" lvl="1" indent="0">
              <a:buNone/>
            </a:pPr>
            <a:r>
              <a:rPr lang="en-US" dirty="0"/>
              <a:t>   e.g., Caprioli11, Giordano+12, Saha+14, Aharonian+19</a:t>
            </a:r>
          </a:p>
          <a:p>
            <a:pPr marL="292608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Radio emission from young extragalactic </a:t>
            </a:r>
            <a:r>
              <a:rPr lang="en-US" dirty="0" err="1"/>
              <a:t>SNe</a:t>
            </a:r>
            <a:r>
              <a:rPr lang="en-US" dirty="0"/>
              <a:t> (radio </a:t>
            </a:r>
            <a:r>
              <a:rPr lang="en-US" dirty="0" err="1"/>
              <a:t>SNe</a:t>
            </a:r>
            <a:r>
              <a:rPr lang="en-US" dirty="0"/>
              <a:t>) suggest q ≈ 3.</a:t>
            </a:r>
          </a:p>
          <a:p>
            <a:pPr marL="292608" lvl="1" indent="0">
              <a:buNone/>
            </a:pPr>
            <a:r>
              <a:rPr lang="en-US" dirty="0"/>
              <a:t>   e.g., Chevalier+06, Chevalier+17, Soderberg+10, Soderberg+12, Kamble+16, Terreran+19</a:t>
            </a:r>
          </a:p>
          <a:p>
            <a:pPr marL="292608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Observations of Galactic CRs require 2.3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≲</a:t>
            </a:r>
            <a:r>
              <a:rPr lang="en-US" dirty="0"/>
              <a:t> q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≲</a:t>
            </a:r>
            <a:r>
              <a:rPr lang="en-US" dirty="0"/>
              <a:t> 2.4.</a:t>
            </a:r>
          </a:p>
          <a:p>
            <a:pPr marL="292608" lvl="1" indent="0">
              <a:buNone/>
            </a:pPr>
            <a:r>
              <a:rPr lang="en-US" dirty="0"/>
              <a:t>   e.g., Evoli+19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8638C-8CDD-024A-93F1-3B2EEA91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D7461-AD98-2E5D-3B20-08B528F60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4093159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EE1E1-8278-2A49-87A2-BE0B3B262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Steep spectra in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DB901-A2E2-3545-B6B4-8E5D01047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Kinetic simulations performed in Haggerty+20 and Caprioli+20 naturally reproduce steep spectra.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84993-CDDD-844F-A905-A2623D447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A05A3-16EF-5440-8D44-ED55036E33A8}" type="slidenum">
              <a:rPr lang="en-US" smtClean="0"/>
              <a:t>9</a:t>
            </a:fld>
            <a:endParaRPr lang="en-US"/>
          </a:p>
        </p:txBody>
      </p:sp>
      <p:pic>
        <p:nvPicPr>
          <p:cNvPr id="1025" name="Picture 1" descr="page4image2850432304">
            <a:extLst>
              <a:ext uri="{FF2B5EF4-FFF2-40B4-BE49-F238E27FC236}">
                <a16:creationId xmlns:a16="http://schemas.microsoft.com/office/drawing/2014/main" id="{A5A28BEF-AD47-8D45-AA33-B6DF049A6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5" r="12184" b="35569"/>
          <a:stretch/>
        </p:blipFill>
        <p:spPr bwMode="auto">
          <a:xfrm>
            <a:off x="1817996" y="2635531"/>
            <a:ext cx="8556008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6092DB-0F04-354B-B68E-3358F6F1243A}"/>
              </a:ext>
            </a:extLst>
          </p:cNvPr>
          <p:cNvSpPr txBox="1"/>
          <p:nvPr/>
        </p:nvSpPr>
        <p:spPr>
          <a:xfrm>
            <a:off x="8795778" y="2935694"/>
            <a:ext cx="1157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Caprioli+20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D9BF8-6D33-F543-88A7-8D75B62D1B61}"/>
              </a:ext>
            </a:extLst>
          </p:cNvPr>
          <p:cNvSpPr txBox="1"/>
          <p:nvPr/>
        </p:nvSpPr>
        <p:spPr>
          <a:xfrm>
            <a:off x="9127298" y="5165080"/>
            <a:ext cx="1967422" cy="707886"/>
          </a:xfrm>
          <a:prstGeom prst="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Nonlinear DSA prediction</a:t>
            </a:r>
            <a:endParaRPr lang="en-US" sz="2000" b="1" baseline="-25000" dirty="0">
              <a:solidFill>
                <a:schemeClr val="tx1">
                  <a:lumMod val="75000"/>
                  <a:lumOff val="2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E49A92-707D-6F45-8208-FCCBF40E6FB1}"/>
              </a:ext>
            </a:extLst>
          </p:cNvPr>
          <p:cNvSpPr txBox="1"/>
          <p:nvPr/>
        </p:nvSpPr>
        <p:spPr>
          <a:xfrm>
            <a:off x="1097280" y="5169412"/>
            <a:ext cx="4114184" cy="707886"/>
          </a:xfrm>
          <a:prstGeom prst="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Simulated particle spectra (color scale denotes time)</a:t>
            </a:r>
            <a:endParaRPr lang="en-US" sz="2000" b="1" baseline="-25000" dirty="0">
              <a:solidFill>
                <a:schemeClr val="tx1">
                  <a:lumMod val="75000"/>
                  <a:lumOff val="25000"/>
                </a:schemeClr>
              </a:solidFill>
              <a:latin typeface="Avenir Next Demi Bold" panose="020B0503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F1BA6D-1721-4E4E-A4BB-A7E30FDF4330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9771017" y="3788229"/>
            <a:ext cx="339992" cy="1376851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DFB6BE-1EE8-5849-83D2-313769A9881B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154372" y="3429000"/>
            <a:ext cx="531813" cy="1740412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7E544-E1D0-6679-2BED-91D6A46C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REBECCA DIESING</a:t>
            </a:r>
          </a:p>
        </p:txBody>
      </p:sp>
    </p:spTree>
    <p:extLst>
      <p:ext uri="{BB962C8B-B14F-4D97-AF65-F5344CB8AC3E}">
        <p14:creationId xmlns:p14="http://schemas.microsoft.com/office/powerpoint/2010/main" val="172250857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2019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2019" id="{2323A7B2-B246-2544-AF8B-5DCE451737A6}" vid="{B6B827FE-F57F-1548-8172-672C396DA4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Custom2019</Template>
  <TotalTime>26421</TotalTime>
  <Words>1710</Words>
  <Application>Microsoft Macintosh PowerPoint</Application>
  <PresentationFormat>Widescreen</PresentationFormat>
  <Paragraphs>276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 Unicode MS</vt:lpstr>
      <vt:lpstr>Arial</vt:lpstr>
      <vt:lpstr>Avenir Next</vt:lpstr>
      <vt:lpstr>Avenir Next Demi Bold</vt:lpstr>
      <vt:lpstr>Calibri</vt:lpstr>
      <vt:lpstr>Custom2019</vt:lpstr>
      <vt:lpstr>PowerPoint Presentation</vt:lpstr>
      <vt:lpstr>The Standard paradigm of SHOCK acceleration </vt:lpstr>
      <vt:lpstr>The Standard paradigm of galactic CR acceleration </vt:lpstr>
      <vt:lpstr>PowerPoint Presentation</vt:lpstr>
      <vt:lpstr>The problem with DSA</vt:lpstr>
      <vt:lpstr>The problem with DSA</vt:lpstr>
      <vt:lpstr>The problem with DSA</vt:lpstr>
      <vt:lpstr>The problem with DSA</vt:lpstr>
      <vt:lpstr>Steep spectra in simulations</vt:lpstr>
      <vt:lpstr>the “postcursor”</vt:lpstr>
      <vt:lpstr>the “postcursor”</vt:lpstr>
      <vt:lpstr>Modeling CR acceleration</vt:lpstr>
      <vt:lpstr>Modeling CR acceleration</vt:lpstr>
      <vt:lpstr>Modeling CR acceleration</vt:lpstr>
      <vt:lpstr>Modeling CR acceleration</vt:lpstr>
      <vt:lpstr>Modeling CR acceleration</vt:lpstr>
      <vt:lpstr>Modeling CR acceleration</vt:lpstr>
      <vt:lpstr>Magnetic field amplification</vt:lpstr>
      <vt:lpstr>Magnetic field amplification</vt:lpstr>
      <vt:lpstr>A Typical Proton Spectrum</vt:lpstr>
      <vt:lpstr> RADIO Supernovae</vt:lpstr>
      <vt:lpstr>From Particle Acceleration to Multi-Wavelength Emission</vt:lpstr>
      <vt:lpstr>Radiative supernova remnants</vt:lpstr>
      <vt:lpstr>AGN Winds</vt:lpstr>
      <vt:lpstr>NOVAE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Diesing</dc:creator>
  <cp:lastModifiedBy>Rebecca Diesing</cp:lastModifiedBy>
  <cp:revision>147</cp:revision>
  <dcterms:created xsi:type="dcterms:W3CDTF">2023-05-18T13:45:07Z</dcterms:created>
  <dcterms:modified xsi:type="dcterms:W3CDTF">2024-08-27T16:35:44Z</dcterms:modified>
</cp:coreProperties>
</file>