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handoutMasterIdLst>
    <p:handoutMasterId r:id="rId41"/>
  </p:handoutMasterIdLst>
  <p:sldIdLst>
    <p:sldId id="1190" r:id="rId2"/>
    <p:sldId id="367" r:id="rId3"/>
    <p:sldId id="1226" r:id="rId4"/>
    <p:sldId id="1243" r:id="rId5"/>
    <p:sldId id="1223" r:id="rId6"/>
    <p:sldId id="1244" r:id="rId7"/>
    <p:sldId id="1214" r:id="rId8"/>
    <p:sldId id="1146" r:id="rId9"/>
    <p:sldId id="1225" r:id="rId10"/>
    <p:sldId id="1235" r:id="rId11"/>
    <p:sldId id="1240" r:id="rId12"/>
    <p:sldId id="1237" r:id="rId13"/>
    <p:sldId id="1239" r:id="rId14"/>
    <p:sldId id="1233" r:id="rId15"/>
    <p:sldId id="1234" r:id="rId16"/>
    <p:sldId id="1242" r:id="rId17"/>
    <p:sldId id="1241" r:id="rId18"/>
    <p:sldId id="1224" r:id="rId19"/>
    <p:sldId id="1232" r:id="rId20"/>
    <p:sldId id="1236" r:id="rId21"/>
    <p:sldId id="1219" r:id="rId22"/>
    <p:sldId id="1238" r:id="rId23"/>
    <p:sldId id="1220" r:id="rId24"/>
    <p:sldId id="1227" r:id="rId25"/>
    <p:sldId id="1231" r:id="rId26"/>
    <p:sldId id="1228" r:id="rId27"/>
    <p:sldId id="256" r:id="rId28"/>
    <p:sldId id="1088" r:id="rId29"/>
    <p:sldId id="258" r:id="rId30"/>
    <p:sldId id="1092" r:id="rId31"/>
    <p:sldId id="1090" r:id="rId32"/>
    <p:sldId id="1091" r:id="rId33"/>
    <p:sldId id="1221" r:id="rId34"/>
    <p:sldId id="274" r:id="rId35"/>
    <p:sldId id="1168" r:id="rId36"/>
    <p:sldId id="1109" r:id="rId37"/>
    <p:sldId id="1113" r:id="rId38"/>
    <p:sldId id="1213" r:id="rId3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3C77"/>
    <a:srgbClr val="E2701E"/>
    <a:srgbClr val="999FBB"/>
    <a:srgbClr val="F2B990"/>
    <a:srgbClr val="800000"/>
    <a:srgbClr val="0432FF"/>
    <a:srgbClr val="FF3381"/>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34" autoAdjust="0"/>
    <p:restoredTop sz="82042" autoAdjust="0"/>
  </p:normalViewPr>
  <p:slideViewPr>
    <p:cSldViewPr snapToObjects="1">
      <p:cViewPr varScale="1">
        <p:scale>
          <a:sx n="100" d="100"/>
          <a:sy n="100" d="100"/>
        </p:scale>
        <p:origin x="656" y="168"/>
      </p:cViewPr>
      <p:guideLst>
        <p:guide orient="horz" pos="2160"/>
        <p:guide pos="2880"/>
      </p:guideLst>
    </p:cSldViewPr>
  </p:slideViewPr>
  <p:notesTextViewPr>
    <p:cViewPr>
      <p:scale>
        <a:sx n="105" d="100"/>
        <a:sy n="105"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336BAA1-7BEB-574F-9332-A8CB6336891F}" type="datetime1">
              <a:rPr lang="en-US"/>
              <a:pPr>
                <a:defRPr/>
              </a:pPr>
              <a:t>8/27/24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611E3C2-1F4F-7F48-9F15-03EDCD9FB948}" type="slidenum">
              <a:rPr lang="en-US"/>
              <a:pPr>
                <a:defRPr/>
              </a:pPr>
              <a:t>‹#›</a:t>
            </a:fld>
            <a:endParaRPr lang="en-US"/>
          </a:p>
        </p:txBody>
      </p:sp>
    </p:spTree>
    <p:extLst>
      <p:ext uri="{BB962C8B-B14F-4D97-AF65-F5344CB8AC3E}">
        <p14:creationId xmlns:p14="http://schemas.microsoft.com/office/powerpoint/2010/main" val="4355949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D6950A4-0CF8-574E-9BF4-9F0DC096EE7E}" type="datetime1">
              <a:rPr lang="en-US"/>
              <a:pPr>
                <a:defRPr/>
              </a:pPr>
              <a:t>8/27/24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42B729C-E057-6B48-8C18-E4752CC8D797}" type="slidenum">
              <a:rPr lang="en-US"/>
              <a:pPr>
                <a:defRPr/>
              </a:pPr>
              <a:t>‹#›</a:t>
            </a:fld>
            <a:endParaRPr lang="en-US"/>
          </a:p>
        </p:txBody>
      </p:sp>
    </p:spTree>
    <p:extLst>
      <p:ext uri="{BB962C8B-B14F-4D97-AF65-F5344CB8AC3E}">
        <p14:creationId xmlns:p14="http://schemas.microsoft.com/office/powerpoint/2010/main" val="197036778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iki.icecube.wisc.edu/index.php/File:Gfu_dnncascades_sens_comp_pdf.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cience-org.ezproxy.library.wisc.edu/doi/10.1126/science.adc9818#core-R2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opscience.iop.org/article/10.3847/1538-4357/aca5fc"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latin typeface="Calibri"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55E0F7-852B-C74B-8A8F-E722AF3E4C68}" type="slidenum">
              <a:rPr lang="en-US" sz="1200"/>
              <a:pPr eaLnBrk="1" hangingPunct="1"/>
              <a:t>1</a:t>
            </a:fld>
            <a:endParaRPr lang="en-US" sz="1200"/>
          </a:p>
        </p:txBody>
      </p:sp>
    </p:spTree>
    <p:extLst>
      <p:ext uri="{BB962C8B-B14F-4D97-AF65-F5344CB8AC3E}">
        <p14:creationId xmlns:p14="http://schemas.microsoft.com/office/powerpoint/2010/main" val="2022078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16</a:t>
            </a:fld>
            <a:endParaRPr lang="en-US"/>
          </a:p>
        </p:txBody>
      </p:sp>
    </p:spTree>
    <p:extLst>
      <p:ext uri="{BB962C8B-B14F-4D97-AF65-F5344CB8AC3E}">
        <p14:creationId xmlns:p14="http://schemas.microsoft.com/office/powerpoint/2010/main" val="1390248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Caption: Sensitivity and 3</a:t>
            </a:r>
            <a:r>
              <a:rPr lang="el-GR" dirty="0"/>
              <a:t>σ </a:t>
            </a:r>
            <a:r>
              <a:rPr lang="en-US" dirty="0"/>
              <a:t>evidence potential given an injected power law spectrum with a 2.0 index for individual GWTC-2.1 and GWTC-3 gravitational wave candidate events marginalized over each </a:t>
            </a:r>
            <a:r>
              <a:rPr lang="en-US" dirty="0" err="1"/>
              <a:t>skymap</a:t>
            </a:r>
            <a:r>
              <a:rPr lang="en-US" dirty="0"/>
              <a:t> and plotted at the centroid declination compared to the GFU sensitivity to a point sources. The 1000 second time window is shown on the left and a 2 week time window on the right. One event in the 1000s time window has a significantly reduced sensitivity because </a:t>
            </a:r>
            <a:r>
              <a:rPr lang="en-US" dirty="0" err="1"/>
              <a:t>IceCube</a:t>
            </a:r>
            <a:r>
              <a:rPr lang="en-US" dirty="0"/>
              <a:t> </a:t>
            </a:r>
            <a:r>
              <a:rPr lang="en-US" dirty="0" err="1"/>
              <a:t>livetime</a:t>
            </a:r>
            <a:r>
              <a:rPr lang="en-US" dirty="0"/>
              <a:t> only covers about ~50% of the time window. PDF version: </a:t>
            </a:r>
            <a:r>
              <a:rPr lang="en-US" dirty="0">
                <a:hlinkClick r:id="rId3" tooltip="File:Gfu dnncascades sens comp pdf.pdf"/>
              </a:rPr>
              <a:t>File:Gfu dnncascades sens comp pdf.pdf</a:t>
            </a:r>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17</a:t>
            </a:fld>
            <a:endParaRPr lang="en-US"/>
          </a:p>
        </p:txBody>
      </p:sp>
    </p:spTree>
    <p:extLst>
      <p:ext uri="{BB962C8B-B14F-4D97-AF65-F5344CB8AC3E}">
        <p14:creationId xmlns:p14="http://schemas.microsoft.com/office/powerpoint/2010/main" val="186049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buFont typeface="Arial" panose="020B0604020202020204" pitchFamily="34" charset="0"/>
              <a:buNone/>
            </a:pPr>
            <a:r>
              <a:rPr lang="en-US" sz="1200" dirty="0"/>
              <a:t>p-value &gt; 0.1: automated GCN Notice with upper limits</a:t>
            </a:r>
          </a:p>
          <a:p>
            <a:pPr lvl="1" algn="l">
              <a:buFont typeface="Arial" panose="020B0604020202020204" pitchFamily="34" charset="0"/>
              <a:buNone/>
            </a:pPr>
            <a:r>
              <a:rPr lang="en-US" sz="1200" dirty="0"/>
              <a:t>0.01 &lt; p-value &lt; 0.1: automated GCN Notice with coincident neutrino information</a:t>
            </a:r>
          </a:p>
          <a:p>
            <a:pPr lvl="1" algn="l">
              <a:buFont typeface="Arial" panose="020B0604020202020204" pitchFamily="34" charset="0"/>
              <a:buNone/>
            </a:pPr>
            <a:r>
              <a:rPr lang="en-US" sz="1200" dirty="0"/>
              <a:t>p-value &lt; 0.01: GCN Notice and GCN Circular with coincident neutrino information </a:t>
            </a:r>
          </a:p>
          <a:p>
            <a:pPr marL="0" indent="0" algn="l">
              <a:buFont typeface="Arial" panose="020B0604020202020204" pitchFamily="34" charset="0"/>
              <a:buNone/>
            </a:pPr>
            <a:endParaRPr 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t>+/-500 second search window for all GW; two-week search window for GW with NS</a:t>
            </a:r>
          </a:p>
          <a:p>
            <a:pPr marL="0" indent="0" algn="l">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18</a:t>
            </a:fld>
            <a:endParaRPr lang="en-US"/>
          </a:p>
        </p:txBody>
      </p:sp>
    </p:spTree>
    <p:extLst>
      <p:ext uri="{BB962C8B-B14F-4D97-AF65-F5344CB8AC3E}">
        <p14:creationId xmlns:p14="http://schemas.microsoft.com/office/powerpoint/2010/main" val="3916946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fontAlgn="base"/>
            <a:r>
              <a:rPr lang="en-US" dirty="0"/>
              <a:t>https://</a:t>
            </a:r>
            <a:r>
              <a:rPr lang="en-US" dirty="0" err="1"/>
              <a:t>physicstoday.scitation.org</a:t>
            </a:r>
            <a:r>
              <a:rPr lang="en-US" dirty="0"/>
              <a:t>/</a:t>
            </a:r>
            <a:r>
              <a:rPr lang="en-US" dirty="0" err="1"/>
              <a:t>doi</a:t>
            </a:r>
            <a:r>
              <a:rPr lang="en-US" dirty="0"/>
              <a:t>/10.1063/PT.3.4090</a:t>
            </a:r>
          </a:p>
          <a:p>
            <a:pPr fontAlgn="base"/>
            <a:r>
              <a:rPr lang="en-US" dirty="0"/>
              <a:t>The rate of change of the frequency depends only on one parameter: the chirp mass. Once you know </a:t>
            </a:r>
            <a:r>
              <a:rPr lang="en-US" sz="1200" b="0" i="0" u="none" strike="noStrike" kern="1200" dirty="0">
                <a:solidFill>
                  <a:schemeClr val="tx1"/>
                </a:solidFill>
                <a:effectLst/>
                <a:latin typeface="+mn-lt"/>
                <a:ea typeface="ＭＳ Ｐゴシック" charset="-128"/>
                <a:cs typeface="ＭＳ Ｐゴシック" charset="-128"/>
              </a:rPr>
              <a:t>ℳ</a:t>
            </a:r>
            <a:r>
              <a:rPr lang="en-US" b="0" i="0" u="none" strike="noStrike" dirty="0">
                <a:effectLst/>
              </a:rPr>
              <a:t>ℳ</a:t>
            </a:r>
            <a:r>
              <a:rPr lang="en-US" dirty="0"/>
              <a:t>, you know how quickly the frequency is changing at any point in the evolution of the binary system. All binaries with the same </a:t>
            </a:r>
            <a:r>
              <a:rPr lang="en-US" sz="1200" b="0" i="0" u="none" strike="noStrike" kern="1200" dirty="0">
                <a:solidFill>
                  <a:schemeClr val="tx1"/>
                </a:solidFill>
                <a:effectLst/>
                <a:latin typeface="+mn-lt"/>
                <a:ea typeface="ＭＳ Ｐゴシック" charset="-128"/>
                <a:cs typeface="ＭＳ Ｐゴシック" charset="-128"/>
              </a:rPr>
              <a:t>ℳ</a:t>
            </a:r>
            <a:r>
              <a:rPr lang="en-US" b="0" i="0" u="none" strike="noStrike" dirty="0">
                <a:effectLst/>
              </a:rPr>
              <a:t>ℳ</a:t>
            </a:r>
            <a:r>
              <a:rPr lang="en-US" dirty="0"/>
              <a:t> will have, to leading order, the same chirping sweep from low frequency to high, although the corrections to equation </a:t>
            </a:r>
            <a:r>
              <a:rPr lang="en-US" sz="1200" u="none" strike="noStrike" kern="1200" dirty="0">
                <a:solidFill>
                  <a:schemeClr val="tx1"/>
                </a:solidFill>
                <a:effectLst/>
                <a:latin typeface="+mn-lt"/>
                <a:ea typeface="ＭＳ Ｐゴシック" charset="-128"/>
                <a:cs typeface="ＭＳ Ｐゴシック" charset="-128"/>
              </a:rPr>
              <a:t>3</a:t>
            </a:r>
            <a:r>
              <a:rPr lang="en-US" dirty="0"/>
              <a:t> do introduce a dependence on the individual masses of the stars. The chirp time, </a:t>
            </a:r>
            <a:r>
              <a:rPr lang="en-US" sz="1200" b="0" i="0" u="none" strike="noStrike" kern="1200" dirty="0">
                <a:solidFill>
                  <a:schemeClr val="tx1"/>
                </a:solidFill>
                <a:effectLst/>
                <a:latin typeface="+mn-lt"/>
                <a:ea typeface="ＭＳ Ｐゴシック" charset="-128"/>
                <a:cs typeface="ＭＳ Ｐゴシック" charset="-128"/>
              </a:rPr>
              <a:t>𝐺ℳ/𝑐3</a:t>
            </a:r>
            <a:r>
              <a:rPr lang="en-US" b="0" i="0" u="none" strike="noStrike" dirty="0">
                <a:effectLst/>
              </a:rPr>
              <a:t>Gℳ/c3</a:t>
            </a:r>
            <a:r>
              <a:rPr lang="en-US" dirty="0"/>
              <a:t>, characterizes how rapidly </a:t>
            </a:r>
            <a:r>
              <a:rPr lang="el-GR" sz="1200" b="0" i="0" u="none" strike="noStrike" kern="1200" dirty="0">
                <a:solidFill>
                  <a:schemeClr val="tx1"/>
                </a:solidFill>
                <a:effectLst/>
                <a:latin typeface="+mn-lt"/>
                <a:ea typeface="ＭＳ Ｐゴシック" charset="-128"/>
                <a:cs typeface="ＭＳ Ｐゴシック" charset="-128"/>
              </a:rPr>
              <a:t>Ω</a:t>
            </a:r>
            <a:r>
              <a:rPr lang="el-GR" b="0" i="0" u="none" strike="noStrike" dirty="0">
                <a:effectLst/>
              </a:rPr>
              <a:t>Ω</a:t>
            </a:r>
            <a:r>
              <a:rPr lang="el-GR" dirty="0"/>
              <a:t> </a:t>
            </a:r>
            <a:r>
              <a:rPr lang="en-US" dirty="0"/>
              <a:t>changes due to gravitational-wave emission.</a:t>
            </a:r>
          </a:p>
          <a:p>
            <a:pPr fontAlgn="base"/>
            <a:endParaRPr lang="en-US" sz="1200" b="0" i="0" kern="1200" dirty="0">
              <a:solidFill>
                <a:schemeClr val="tx1"/>
              </a:solidFill>
              <a:effectLst/>
              <a:latin typeface="+mn-lt"/>
              <a:ea typeface="ＭＳ Ｐゴシック" charset="-128"/>
              <a:cs typeface="ＭＳ Ｐゴシック" charset="-128"/>
            </a:endParaRPr>
          </a:p>
          <a:p>
            <a:pPr fontAlgn="base"/>
            <a:endParaRPr lang="en-US" sz="1200" b="0" i="0" kern="1200" dirty="0">
              <a:solidFill>
                <a:schemeClr val="tx1"/>
              </a:solidFill>
              <a:effectLst/>
              <a:latin typeface="+mn-lt"/>
              <a:ea typeface="ＭＳ Ｐゴシック" charset="-128"/>
              <a:cs typeface="ＭＳ Ｐゴシック" charset="-128"/>
            </a:endParaRPr>
          </a:p>
          <a:p>
            <a:pPr fontAlgn="base"/>
            <a:r>
              <a:rPr lang="en-US" sz="1200" b="0" i="0" kern="1200" dirty="0">
                <a:solidFill>
                  <a:schemeClr val="tx1"/>
                </a:solidFill>
                <a:effectLst/>
                <a:latin typeface="+mn-lt"/>
                <a:ea typeface="ＭＳ Ｐゴシック" charset="-128"/>
                <a:cs typeface="ＭＳ Ｐゴシック" charset="-128"/>
              </a:rPr>
              <a:t>Abstract</a:t>
            </a:r>
          </a:p>
          <a:p>
            <a:pPr fontAlgn="base"/>
            <a:r>
              <a:rPr lang="en-US" sz="1200" b="0" i="0" kern="1200" dirty="0">
                <a:solidFill>
                  <a:schemeClr val="tx1"/>
                </a:solidFill>
                <a:effectLst/>
                <a:latin typeface="+mn-lt"/>
                <a:ea typeface="ＭＳ Ｐゴシック" charset="-128"/>
                <a:cs typeface="ＭＳ Ｐゴシック" charset="-128"/>
              </a:rPr>
              <a:t>Using the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Neutrino Observatory, we search for high-energy neutrino emission coincident with compact binary mergers observed by the LIGO and Virgo gravitational-wave (GW) detectors during their first and second observing runs. We present results from two searches targeting emission coincident with the sky localization of each GW event within a 1000 s time window centered around the reported merger time. One search uses a model-independent </a:t>
            </a:r>
            <a:r>
              <a:rPr lang="en-US" sz="1200" b="0" i="0" kern="1200" dirty="0" err="1">
                <a:solidFill>
                  <a:schemeClr val="tx1"/>
                </a:solidFill>
                <a:effectLst/>
                <a:latin typeface="+mn-lt"/>
                <a:ea typeface="ＭＳ Ｐゴシック" charset="-128"/>
                <a:cs typeface="ＭＳ Ｐゴシック" charset="-128"/>
              </a:rPr>
              <a:t>unbinned</a:t>
            </a:r>
            <a:r>
              <a:rPr lang="en-US" sz="1200" b="0" i="0" kern="1200" dirty="0">
                <a:solidFill>
                  <a:schemeClr val="tx1"/>
                </a:solidFill>
                <a:effectLst/>
                <a:latin typeface="+mn-lt"/>
                <a:ea typeface="ＭＳ Ｐゴシック" charset="-128"/>
                <a:cs typeface="ＭＳ Ｐゴシック" charset="-128"/>
              </a:rPr>
              <a:t> maximum-likelihood analysis, which uses neutrino data from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to search for </a:t>
            </a:r>
            <a:r>
              <a:rPr lang="en-US" sz="1200" b="0" i="0" kern="1200" dirty="0" err="1">
                <a:solidFill>
                  <a:schemeClr val="tx1"/>
                </a:solidFill>
                <a:effectLst/>
                <a:latin typeface="+mn-lt"/>
                <a:ea typeface="ＭＳ Ｐゴシック" charset="-128"/>
                <a:cs typeface="ＭＳ Ｐゴシック" charset="-128"/>
              </a:rPr>
              <a:t>pointlike</a:t>
            </a:r>
            <a:r>
              <a:rPr lang="en-US" sz="1200" b="0" i="0" kern="1200" dirty="0">
                <a:solidFill>
                  <a:schemeClr val="tx1"/>
                </a:solidFill>
                <a:effectLst/>
                <a:latin typeface="+mn-lt"/>
                <a:ea typeface="ＭＳ Ｐゴシック" charset="-128"/>
                <a:cs typeface="ＭＳ Ｐゴシック" charset="-128"/>
              </a:rPr>
              <a:t> neutrino sources consistent with the sky localization of GW events. The other uses the Low-Latency Algorithm for Multi-messenger Astrophysics, which incorporates astrophysical priors through a Bayesian framework and includes LIGO-Virgo detector characteristics to determine the association between the GW source and the neutrinos. No significant neutrino coincidence is seen by either search during the first two observing runs of the LIGO-Virgo detectors. We set upper limits on the time-integrated neutrino emission within the 1000 s window for each of the 11 GW events. These limits range from 0.02 to 0.7 . We also set limits on the total isotropic equivalent energy, </a:t>
            </a:r>
            <a:r>
              <a:rPr lang="en-US" sz="1200" b="0" i="1" kern="1200" dirty="0">
                <a:solidFill>
                  <a:schemeClr val="tx1"/>
                </a:solidFill>
                <a:effectLst/>
                <a:latin typeface="+mn-lt"/>
                <a:ea typeface="ＭＳ Ｐゴシック" charset="-128"/>
                <a:cs typeface="ＭＳ Ｐゴシック" charset="-128"/>
              </a:rPr>
              <a:t>E</a:t>
            </a:r>
            <a:r>
              <a:rPr lang="en-US" sz="1200" b="0" i="0" kern="1200" dirty="0">
                <a:solidFill>
                  <a:schemeClr val="tx1"/>
                </a:solidFill>
                <a:effectLst/>
                <a:latin typeface="+mn-lt"/>
                <a:ea typeface="ＭＳ Ｐゴシック" charset="-128"/>
                <a:cs typeface="ＭＳ Ｐゴシック" charset="-128"/>
              </a:rPr>
              <a:t> </a:t>
            </a:r>
            <a:r>
              <a:rPr lang="en-US" sz="1200" b="0" i="0" kern="1200" baseline="-25000" dirty="0">
                <a:solidFill>
                  <a:schemeClr val="tx1"/>
                </a:solidFill>
                <a:effectLst/>
                <a:latin typeface="+mn-lt"/>
                <a:ea typeface="ＭＳ Ｐゴシック" charset="-128"/>
                <a:cs typeface="ＭＳ Ｐゴシック" charset="-128"/>
              </a:rPr>
              <a:t>iso</a:t>
            </a:r>
            <a:r>
              <a:rPr lang="en-US" sz="1200" b="0" i="0" kern="1200" dirty="0">
                <a:solidFill>
                  <a:schemeClr val="tx1"/>
                </a:solidFill>
                <a:effectLst/>
                <a:latin typeface="+mn-lt"/>
                <a:ea typeface="ＭＳ Ｐゴシック" charset="-128"/>
                <a:cs typeface="ＭＳ Ｐゴシック" charset="-128"/>
              </a:rPr>
              <a:t>, emitted in high-energy neutrinos by each GW event. These limits range from 1.7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51</a:t>
            </a:r>
            <a:r>
              <a:rPr lang="en-US" sz="1200" b="0" i="0" kern="1200" dirty="0">
                <a:solidFill>
                  <a:schemeClr val="tx1"/>
                </a:solidFill>
                <a:effectLst/>
                <a:latin typeface="+mn-lt"/>
                <a:ea typeface="ＭＳ Ｐゴシック" charset="-128"/>
                <a:cs typeface="ＭＳ Ｐゴシック" charset="-128"/>
              </a:rPr>
              <a:t> to 1.8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55</a:t>
            </a:r>
            <a:r>
              <a:rPr lang="en-US" sz="1200" b="0" i="0" kern="1200" dirty="0">
                <a:solidFill>
                  <a:schemeClr val="tx1"/>
                </a:solidFill>
                <a:effectLst/>
                <a:latin typeface="+mn-lt"/>
                <a:ea typeface="ＭＳ Ｐゴシック" charset="-128"/>
                <a:cs typeface="ＭＳ Ｐゴシック" charset="-128"/>
              </a:rPr>
              <a:t> erg. We conclude with an outlook for LIGO-Virgo observing run O3, during which both analyses are running in real time.</a:t>
            </a:r>
            <a:endParaRPr lang="en-US" i="0" dirty="0"/>
          </a:p>
          <a:p>
            <a:endParaRPr lang="en-US" i="0" dirty="0"/>
          </a:p>
          <a:p>
            <a:endParaRPr lang="en-US" i="0" dirty="0"/>
          </a:p>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a:p>
            <a:endParaRPr lang="en-US" i="0" dirty="0"/>
          </a:p>
          <a:p>
            <a:endParaRPr lang="en-US" i="0"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23</a:t>
            </a:fld>
            <a:endParaRPr lang="en-US"/>
          </a:p>
        </p:txBody>
      </p:sp>
    </p:spTree>
    <p:extLst>
      <p:ext uri="{BB962C8B-B14F-4D97-AF65-F5344CB8AC3E}">
        <p14:creationId xmlns:p14="http://schemas.microsoft.com/office/powerpoint/2010/main" val="2805881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fontAlgn="base"/>
            <a:r>
              <a:rPr lang="en-US" dirty="0"/>
              <a:t>https://</a:t>
            </a:r>
            <a:r>
              <a:rPr lang="en-US" dirty="0" err="1"/>
              <a:t>physicstoday.scitation.org</a:t>
            </a:r>
            <a:r>
              <a:rPr lang="en-US" dirty="0"/>
              <a:t>/</a:t>
            </a:r>
            <a:r>
              <a:rPr lang="en-US" dirty="0" err="1"/>
              <a:t>doi</a:t>
            </a:r>
            <a:r>
              <a:rPr lang="en-US" dirty="0"/>
              <a:t>/10.1063/PT.3.4090</a:t>
            </a:r>
          </a:p>
          <a:p>
            <a:pPr fontAlgn="base"/>
            <a:r>
              <a:rPr lang="en-US" dirty="0"/>
              <a:t>The rate of change of the frequency depends only on one parameter: the chirp mass. Once you know </a:t>
            </a:r>
            <a:r>
              <a:rPr lang="en-US" sz="1200" b="0" i="0" u="none" strike="noStrike" kern="1200" dirty="0">
                <a:solidFill>
                  <a:schemeClr val="tx1"/>
                </a:solidFill>
                <a:effectLst/>
                <a:latin typeface="+mn-lt"/>
                <a:ea typeface="ＭＳ Ｐゴシック" charset="-128"/>
                <a:cs typeface="ＭＳ Ｐゴシック" charset="-128"/>
              </a:rPr>
              <a:t>ℳ</a:t>
            </a:r>
            <a:r>
              <a:rPr lang="en-US" b="0" i="0" u="none" strike="noStrike" dirty="0">
                <a:effectLst/>
              </a:rPr>
              <a:t>ℳ</a:t>
            </a:r>
            <a:r>
              <a:rPr lang="en-US" dirty="0"/>
              <a:t>, you know how quickly the frequency is changing at any point in the evolution of the binary system. All binaries with the same </a:t>
            </a:r>
            <a:r>
              <a:rPr lang="en-US" sz="1200" b="0" i="0" u="none" strike="noStrike" kern="1200" dirty="0">
                <a:solidFill>
                  <a:schemeClr val="tx1"/>
                </a:solidFill>
                <a:effectLst/>
                <a:latin typeface="+mn-lt"/>
                <a:ea typeface="ＭＳ Ｐゴシック" charset="-128"/>
                <a:cs typeface="ＭＳ Ｐゴシック" charset="-128"/>
              </a:rPr>
              <a:t>ℳ</a:t>
            </a:r>
            <a:r>
              <a:rPr lang="en-US" b="0" i="0" u="none" strike="noStrike" dirty="0">
                <a:effectLst/>
              </a:rPr>
              <a:t>ℳ</a:t>
            </a:r>
            <a:r>
              <a:rPr lang="en-US" dirty="0"/>
              <a:t> will have, to leading order, the same chirping sweep from low frequency to high, although the corrections to equation </a:t>
            </a:r>
            <a:r>
              <a:rPr lang="en-US" sz="1200" u="none" strike="noStrike" kern="1200" dirty="0">
                <a:solidFill>
                  <a:schemeClr val="tx1"/>
                </a:solidFill>
                <a:effectLst/>
                <a:latin typeface="+mn-lt"/>
                <a:ea typeface="ＭＳ Ｐゴシック" charset="-128"/>
                <a:cs typeface="ＭＳ Ｐゴシック" charset="-128"/>
              </a:rPr>
              <a:t>3</a:t>
            </a:r>
            <a:r>
              <a:rPr lang="en-US" dirty="0"/>
              <a:t> do introduce a dependence on the individual masses of the stars. The chirp time, </a:t>
            </a:r>
            <a:r>
              <a:rPr lang="en-US" sz="1200" b="0" i="0" u="none" strike="noStrike" kern="1200" dirty="0">
                <a:solidFill>
                  <a:schemeClr val="tx1"/>
                </a:solidFill>
                <a:effectLst/>
                <a:latin typeface="+mn-lt"/>
                <a:ea typeface="ＭＳ Ｐゴシック" charset="-128"/>
                <a:cs typeface="ＭＳ Ｐゴシック" charset="-128"/>
              </a:rPr>
              <a:t>𝐺ℳ/𝑐3</a:t>
            </a:r>
            <a:r>
              <a:rPr lang="en-US" b="0" i="0" u="none" strike="noStrike" dirty="0">
                <a:effectLst/>
              </a:rPr>
              <a:t>Gℳ/c3</a:t>
            </a:r>
            <a:r>
              <a:rPr lang="en-US" dirty="0"/>
              <a:t>, characterizes how rapidly </a:t>
            </a:r>
            <a:r>
              <a:rPr lang="el-GR" sz="1200" b="0" i="0" u="none" strike="noStrike" kern="1200" dirty="0">
                <a:solidFill>
                  <a:schemeClr val="tx1"/>
                </a:solidFill>
                <a:effectLst/>
                <a:latin typeface="+mn-lt"/>
                <a:ea typeface="ＭＳ Ｐゴシック" charset="-128"/>
                <a:cs typeface="ＭＳ Ｐゴシック" charset="-128"/>
              </a:rPr>
              <a:t>Ω</a:t>
            </a:r>
            <a:r>
              <a:rPr lang="el-GR" b="0" i="0" u="none" strike="noStrike" dirty="0">
                <a:effectLst/>
              </a:rPr>
              <a:t>Ω</a:t>
            </a:r>
            <a:r>
              <a:rPr lang="el-GR" dirty="0"/>
              <a:t> </a:t>
            </a:r>
            <a:r>
              <a:rPr lang="en-US" dirty="0"/>
              <a:t>changes due to gravitational-wave emission.</a:t>
            </a:r>
          </a:p>
          <a:p>
            <a:pPr fontAlgn="base"/>
            <a:endParaRPr lang="en-US" sz="1200" b="0" i="0" kern="1200" dirty="0">
              <a:solidFill>
                <a:schemeClr val="tx1"/>
              </a:solidFill>
              <a:effectLst/>
              <a:latin typeface="+mn-lt"/>
              <a:ea typeface="ＭＳ Ｐゴシック" charset="-128"/>
              <a:cs typeface="ＭＳ Ｐゴシック" charset="-128"/>
            </a:endParaRPr>
          </a:p>
          <a:p>
            <a:pPr fontAlgn="base"/>
            <a:endParaRPr lang="en-US" sz="1200" b="0" i="0" kern="1200" dirty="0">
              <a:solidFill>
                <a:schemeClr val="tx1"/>
              </a:solidFill>
              <a:effectLst/>
              <a:latin typeface="+mn-lt"/>
              <a:ea typeface="ＭＳ Ｐゴシック" charset="-128"/>
              <a:cs typeface="ＭＳ Ｐゴシック" charset="-128"/>
            </a:endParaRPr>
          </a:p>
          <a:p>
            <a:pPr fontAlgn="base"/>
            <a:r>
              <a:rPr lang="en-US" sz="1200" b="0" i="0" kern="1200" dirty="0">
                <a:solidFill>
                  <a:schemeClr val="tx1"/>
                </a:solidFill>
                <a:effectLst/>
                <a:latin typeface="+mn-lt"/>
                <a:ea typeface="ＭＳ Ｐゴシック" charset="-128"/>
                <a:cs typeface="ＭＳ Ｐゴシック" charset="-128"/>
              </a:rPr>
              <a:t>Abstract</a:t>
            </a:r>
          </a:p>
          <a:p>
            <a:pPr fontAlgn="base"/>
            <a:r>
              <a:rPr lang="en-US" sz="1200" b="0" i="0" kern="1200" dirty="0">
                <a:solidFill>
                  <a:schemeClr val="tx1"/>
                </a:solidFill>
                <a:effectLst/>
                <a:latin typeface="+mn-lt"/>
                <a:ea typeface="ＭＳ Ｐゴシック" charset="-128"/>
                <a:cs typeface="ＭＳ Ｐゴシック" charset="-128"/>
              </a:rPr>
              <a:t>Using the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Neutrino Observatory, we search for high-energy neutrino emission coincident with compact binary mergers observed by the LIGO and Virgo gravitational-wave (GW) detectors during their first and second observing runs. We present results from two searches targeting emission coincident with the sky localization of each GW event within a 1000 s time window centered around the reported merger time. One search uses a model-independent </a:t>
            </a:r>
            <a:r>
              <a:rPr lang="en-US" sz="1200" b="0" i="0" kern="1200" dirty="0" err="1">
                <a:solidFill>
                  <a:schemeClr val="tx1"/>
                </a:solidFill>
                <a:effectLst/>
                <a:latin typeface="+mn-lt"/>
                <a:ea typeface="ＭＳ Ｐゴシック" charset="-128"/>
                <a:cs typeface="ＭＳ Ｐゴシック" charset="-128"/>
              </a:rPr>
              <a:t>unbinned</a:t>
            </a:r>
            <a:r>
              <a:rPr lang="en-US" sz="1200" b="0" i="0" kern="1200" dirty="0">
                <a:solidFill>
                  <a:schemeClr val="tx1"/>
                </a:solidFill>
                <a:effectLst/>
                <a:latin typeface="+mn-lt"/>
                <a:ea typeface="ＭＳ Ｐゴシック" charset="-128"/>
                <a:cs typeface="ＭＳ Ｐゴシック" charset="-128"/>
              </a:rPr>
              <a:t> maximum-likelihood analysis, which uses neutrino data from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to search for </a:t>
            </a:r>
            <a:r>
              <a:rPr lang="en-US" sz="1200" b="0" i="0" kern="1200" dirty="0" err="1">
                <a:solidFill>
                  <a:schemeClr val="tx1"/>
                </a:solidFill>
                <a:effectLst/>
                <a:latin typeface="+mn-lt"/>
                <a:ea typeface="ＭＳ Ｐゴシック" charset="-128"/>
                <a:cs typeface="ＭＳ Ｐゴシック" charset="-128"/>
              </a:rPr>
              <a:t>pointlike</a:t>
            </a:r>
            <a:r>
              <a:rPr lang="en-US" sz="1200" b="0" i="0" kern="1200" dirty="0">
                <a:solidFill>
                  <a:schemeClr val="tx1"/>
                </a:solidFill>
                <a:effectLst/>
                <a:latin typeface="+mn-lt"/>
                <a:ea typeface="ＭＳ Ｐゴシック" charset="-128"/>
                <a:cs typeface="ＭＳ Ｐゴシック" charset="-128"/>
              </a:rPr>
              <a:t> neutrino sources consistent with the sky localization of GW events. The other uses the Low-Latency Algorithm for Multi-messenger Astrophysics, which incorporates astrophysical priors through a Bayesian framework and includes LIGO-Virgo detector characteristics to determine the association between the GW source and the neutrinos. No significant neutrino coincidence is seen by either search during the first two observing runs of the LIGO-Virgo detectors. We set upper limits on the time-integrated neutrino emission within the 1000 s window for each of the 11 GW events. These limits range from 0.02 to 0.7 . We also set limits on the total isotropic equivalent energy, </a:t>
            </a:r>
            <a:r>
              <a:rPr lang="en-US" sz="1200" b="0" i="1" kern="1200" dirty="0">
                <a:solidFill>
                  <a:schemeClr val="tx1"/>
                </a:solidFill>
                <a:effectLst/>
                <a:latin typeface="+mn-lt"/>
                <a:ea typeface="ＭＳ Ｐゴシック" charset="-128"/>
                <a:cs typeface="ＭＳ Ｐゴシック" charset="-128"/>
              </a:rPr>
              <a:t>E</a:t>
            </a:r>
            <a:r>
              <a:rPr lang="en-US" sz="1200" b="0" i="0" kern="1200" dirty="0">
                <a:solidFill>
                  <a:schemeClr val="tx1"/>
                </a:solidFill>
                <a:effectLst/>
                <a:latin typeface="+mn-lt"/>
                <a:ea typeface="ＭＳ Ｐゴシック" charset="-128"/>
                <a:cs typeface="ＭＳ Ｐゴシック" charset="-128"/>
              </a:rPr>
              <a:t> </a:t>
            </a:r>
            <a:r>
              <a:rPr lang="en-US" sz="1200" b="0" i="0" kern="1200" baseline="-25000" dirty="0">
                <a:solidFill>
                  <a:schemeClr val="tx1"/>
                </a:solidFill>
                <a:effectLst/>
                <a:latin typeface="+mn-lt"/>
                <a:ea typeface="ＭＳ Ｐゴシック" charset="-128"/>
                <a:cs typeface="ＭＳ Ｐゴシック" charset="-128"/>
              </a:rPr>
              <a:t>iso</a:t>
            </a:r>
            <a:r>
              <a:rPr lang="en-US" sz="1200" b="0" i="0" kern="1200" dirty="0">
                <a:solidFill>
                  <a:schemeClr val="tx1"/>
                </a:solidFill>
                <a:effectLst/>
                <a:latin typeface="+mn-lt"/>
                <a:ea typeface="ＭＳ Ｐゴシック" charset="-128"/>
                <a:cs typeface="ＭＳ Ｐゴシック" charset="-128"/>
              </a:rPr>
              <a:t>, emitted in high-energy neutrinos by each GW event. These limits range from 1.7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51</a:t>
            </a:r>
            <a:r>
              <a:rPr lang="en-US" sz="1200" b="0" i="0" kern="1200" dirty="0">
                <a:solidFill>
                  <a:schemeClr val="tx1"/>
                </a:solidFill>
                <a:effectLst/>
                <a:latin typeface="+mn-lt"/>
                <a:ea typeface="ＭＳ Ｐゴシック" charset="-128"/>
                <a:cs typeface="ＭＳ Ｐゴシック" charset="-128"/>
              </a:rPr>
              <a:t> to 1.8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55</a:t>
            </a:r>
            <a:r>
              <a:rPr lang="en-US" sz="1200" b="0" i="0" kern="1200" dirty="0">
                <a:solidFill>
                  <a:schemeClr val="tx1"/>
                </a:solidFill>
                <a:effectLst/>
                <a:latin typeface="+mn-lt"/>
                <a:ea typeface="ＭＳ Ｐゴシック" charset="-128"/>
                <a:cs typeface="ＭＳ Ｐゴシック" charset="-128"/>
              </a:rPr>
              <a:t> erg. We conclude with an outlook for LIGO-Virgo observing run O3, during which both analyses are running in real time.</a:t>
            </a:r>
            <a:endParaRPr lang="en-US" i="0" dirty="0"/>
          </a:p>
          <a:p>
            <a:endParaRPr lang="en-US" i="0" dirty="0"/>
          </a:p>
          <a:p>
            <a:endParaRPr lang="en-US" i="0" dirty="0"/>
          </a:p>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a:p>
            <a:endParaRPr lang="en-US" i="0" dirty="0"/>
          </a:p>
          <a:p>
            <a:endParaRPr lang="en-US" i="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err="1"/>
              <a:t>IceCube</a:t>
            </a:r>
            <a:r>
              <a:rPr lang="en-US" dirty="0"/>
              <a:t>-GW coincidences have been followed up by Swift, JVLA, HAWC,  ...</a:t>
            </a:r>
          </a:p>
          <a:p>
            <a:endParaRPr lang="en-US" i="0" dirty="0"/>
          </a:p>
          <a:p>
            <a:endParaRPr lang="en-US" i="0"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24</a:t>
            </a:fld>
            <a:endParaRPr lang="en-US"/>
          </a:p>
        </p:txBody>
      </p:sp>
    </p:spTree>
    <p:extLst>
      <p:ext uri="{BB962C8B-B14F-4D97-AF65-F5344CB8AC3E}">
        <p14:creationId xmlns:p14="http://schemas.microsoft.com/office/powerpoint/2010/main" val="3425178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B4DB371-79C0-784E-B7EB-4247EB7189B3}" type="slidenum">
              <a:rPr lang="en-US" altLang="en-US" sz="1200"/>
              <a:pPr/>
              <a:t>28</a:t>
            </a:fld>
            <a:endParaRPr lang="en-US" alt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en-US" dirty="0">
                <a:latin typeface="Arial" charset="0"/>
                <a:ea typeface="ＭＳ Ｐゴシック" charset="-128"/>
              </a:rPr>
              <a:t>Redshift of 0.1</a:t>
            </a:r>
            <a:r>
              <a:rPr lang="en-US" altLang="en-US" baseline="0" dirty="0">
                <a:latin typeface="Arial" charset="0"/>
                <a:ea typeface="ＭＳ Ｐゴシック" charset="-128"/>
              </a:rPr>
              <a:t> tau=1 for 1 </a:t>
            </a:r>
            <a:r>
              <a:rPr lang="en-US" altLang="en-US" baseline="0" dirty="0" err="1">
                <a:latin typeface="Arial" charset="0"/>
                <a:ea typeface="ＭＳ Ｐゴシック" charset="-128"/>
              </a:rPr>
              <a:t>TeV</a:t>
            </a:r>
            <a:endParaRPr lang="en-US" altLang="en-US" baseline="0" dirty="0">
              <a:latin typeface="Arial" charset="0"/>
              <a:ea typeface="ＭＳ Ｐゴシック" charset="-128"/>
            </a:endParaRPr>
          </a:p>
          <a:p>
            <a:pPr eaLnBrk="1" hangingPunct="1"/>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0.01: 40 </a:t>
            </a:r>
            <a:r>
              <a:rPr lang="en-US" altLang="en-US" baseline="0" dirty="0" err="1">
                <a:latin typeface="Arial" charset="0"/>
                <a:ea typeface="ＭＳ Ｐゴシック" charset="-128"/>
              </a:rPr>
              <a:t>Mpc</a:t>
            </a:r>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0.1: 400 </a:t>
            </a:r>
            <a:r>
              <a:rPr lang="en-US" altLang="en-US" baseline="0" dirty="0" err="1">
                <a:latin typeface="Arial" charset="0"/>
                <a:ea typeface="ＭＳ Ｐゴシック" charset="-128"/>
              </a:rPr>
              <a:t>Mpc</a:t>
            </a:r>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1: 4 </a:t>
            </a:r>
            <a:r>
              <a:rPr lang="en-US" altLang="en-US" baseline="0" dirty="0" err="1">
                <a:latin typeface="Arial" charset="0"/>
                <a:ea typeface="ＭＳ Ｐゴシック" charset="-128"/>
              </a:rPr>
              <a:t>Gpc</a:t>
            </a:r>
            <a:endParaRPr lang="en-US" altLang="en-US" baseline="0" dirty="0">
              <a:latin typeface="Arial" charset="0"/>
              <a:ea typeface="ＭＳ Ｐゴシック" charset="-128"/>
            </a:endParaRPr>
          </a:p>
          <a:p>
            <a:pPr eaLnBrk="1" hangingPunct="1"/>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TODO: Z burst back of envelope</a:t>
            </a:r>
            <a:endParaRPr lang="en-US" altLang="en-US" dirty="0">
              <a:latin typeface="Arial" charset="0"/>
              <a:ea typeface="ＭＳ Ｐゴシック" charset="-128"/>
            </a:endParaRPr>
          </a:p>
        </p:txBody>
      </p:sp>
    </p:spTree>
    <p:extLst>
      <p:ext uri="{BB962C8B-B14F-4D97-AF65-F5344CB8AC3E}">
        <p14:creationId xmlns:p14="http://schemas.microsoft.com/office/powerpoint/2010/main" val="2982424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 decay length vs. energy</a:t>
            </a:r>
          </a:p>
          <a:p>
            <a:endParaRPr lang="en-US" dirty="0"/>
          </a:p>
          <a:p>
            <a:r>
              <a:rPr lang="en-US" dirty="0"/>
              <a:t>Muon is IC 40 data</a:t>
            </a:r>
          </a:p>
          <a:p>
            <a:r>
              <a:rPr lang="en-US" dirty="0"/>
              <a:t>Cascade is simulation</a:t>
            </a:r>
          </a:p>
          <a:p>
            <a:r>
              <a:rPr lang="en-US" dirty="0"/>
              <a:t>Nu tau is simulation</a:t>
            </a:r>
          </a:p>
          <a:p>
            <a:endParaRPr lang="en-US" dirty="0"/>
          </a:p>
          <a:p>
            <a:r>
              <a:rPr lang="en-US" dirty="0"/>
              <a:t>Why electron travels less far than muon?</a:t>
            </a:r>
          </a:p>
          <a:p>
            <a:r>
              <a:rPr lang="en-US" dirty="0"/>
              <a:t>Showers quickly (</a:t>
            </a:r>
            <a:r>
              <a:rPr lang="en-US" dirty="0" err="1"/>
              <a:t>brem</a:t>
            </a:r>
            <a:r>
              <a:rPr lang="en-US" dirty="0"/>
              <a:t>) because mass &lt;&lt; muon</a:t>
            </a:r>
          </a:p>
          <a:p>
            <a:endParaRPr lang="en-US" dirty="0"/>
          </a:p>
          <a:p>
            <a:r>
              <a:rPr lang="en-US" dirty="0"/>
              <a:t>Approximate (to confirm):</a:t>
            </a:r>
          </a:p>
          <a:p>
            <a:r>
              <a:rPr lang="en-US" dirty="0"/>
              <a:t>50 m per </a:t>
            </a:r>
            <a:r>
              <a:rPr lang="en-US" dirty="0" err="1"/>
              <a:t>PeV</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30</a:t>
            </a:fld>
            <a:endParaRPr lang="en-US"/>
          </a:p>
        </p:txBody>
      </p:sp>
    </p:spTree>
    <p:extLst>
      <p:ext uri="{BB962C8B-B14F-4D97-AF65-F5344CB8AC3E}">
        <p14:creationId xmlns:p14="http://schemas.microsoft.com/office/powerpoint/2010/main" val="89685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Francis: 550 cosmic neutrinos in the Aachen analysis on a background of 340,000</a:t>
            </a:r>
          </a:p>
          <a:p>
            <a:endParaRPr lang="en-US" sz="1200" b="0" i="0" kern="1200" dirty="0">
              <a:solidFill>
                <a:schemeClr val="tx1"/>
              </a:solidFill>
              <a:effectLst/>
              <a:latin typeface="+mn-lt"/>
              <a:ea typeface="ＭＳ Ｐゴシック" charset="-128"/>
              <a:cs typeface="ＭＳ Ｐゴシック" charset="-128"/>
            </a:endParaRPr>
          </a:p>
          <a:p>
            <a:r>
              <a:rPr lang="en-US" sz="1200" b="0" i="0" kern="1200" dirty="0">
                <a:solidFill>
                  <a:schemeClr val="tx1"/>
                </a:solidFill>
                <a:effectLst/>
                <a:latin typeface="+mn-lt"/>
                <a:ea typeface="ＭＳ Ｐゴシック" charset="-128"/>
                <a:cs typeface="ＭＳ Ｐゴシック" charset="-128"/>
              </a:rPr>
              <a:t>Waxman-</a:t>
            </a:r>
            <a:r>
              <a:rPr lang="en-US" sz="1200" b="0" i="0" kern="1200" dirty="0" err="1">
                <a:solidFill>
                  <a:schemeClr val="tx1"/>
                </a:solidFill>
                <a:effectLst/>
                <a:latin typeface="+mn-lt"/>
                <a:ea typeface="ＭＳ Ｐゴシック" charset="-128"/>
                <a:cs typeface="ＭＳ Ｐゴシック" charset="-128"/>
              </a:rPr>
              <a:t>Bahcall</a:t>
            </a:r>
            <a:r>
              <a:rPr lang="en-US" sz="1200" b="0" i="0" kern="1200" baseline="0" dirty="0">
                <a:solidFill>
                  <a:schemeClr val="tx1"/>
                </a:solidFill>
                <a:effectLst/>
                <a:latin typeface="+mn-lt"/>
                <a:ea typeface="ＭＳ Ｐゴシック" charset="-128"/>
                <a:cs typeface="ＭＳ Ｐゴシック" charset="-128"/>
              </a:rPr>
              <a:t> is scaled by 3/2 (why?)</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Atmospheric neutrino production:</a:t>
            </a:r>
          </a:p>
          <a:p>
            <a:r>
              <a:rPr lang="en-US" sz="1200" b="0" i="0" kern="1200" baseline="0" dirty="0">
                <a:solidFill>
                  <a:schemeClr val="tx1"/>
                </a:solidFill>
                <a:effectLst/>
                <a:latin typeface="+mn-lt"/>
                <a:ea typeface="ＭＳ Ｐゴシック" charset="-128"/>
                <a:cs typeface="ＭＳ Ｐゴシック" charset="-128"/>
              </a:rPr>
              <a:t>Cosmic rays produce muons, </a:t>
            </a:r>
            <a:r>
              <a:rPr lang="en-US" sz="1200" b="0" i="0" kern="1200" baseline="0" dirty="0" err="1">
                <a:solidFill>
                  <a:schemeClr val="tx1"/>
                </a:solidFill>
                <a:effectLst/>
                <a:latin typeface="+mn-lt"/>
                <a:ea typeface="ＭＳ Ｐゴシック" charset="-128"/>
                <a:cs typeface="ＭＳ Ｐゴシック" charset="-128"/>
              </a:rPr>
              <a:t>pions</a:t>
            </a:r>
            <a:r>
              <a:rPr lang="en-US" sz="1200" b="0" i="0" kern="1200" baseline="0" dirty="0">
                <a:solidFill>
                  <a:schemeClr val="tx1"/>
                </a:solidFill>
                <a:effectLst/>
                <a:latin typeface="+mn-lt"/>
                <a:ea typeface="ＭＳ Ｐゴシック" charset="-128"/>
                <a:cs typeface="ＭＳ Ｐゴシック" charset="-128"/>
              </a:rPr>
              <a:t>, kaons which decay to neutrinos</a:t>
            </a:r>
          </a:p>
          <a:p>
            <a:r>
              <a:rPr lang="en-US" sz="1200" b="0" i="0" kern="1200" baseline="0" dirty="0">
                <a:solidFill>
                  <a:schemeClr val="tx1"/>
                </a:solidFill>
                <a:effectLst/>
                <a:latin typeface="+mn-lt"/>
                <a:ea typeface="ＭＳ Ｐゴシック" charset="-128"/>
                <a:cs typeface="ＭＳ Ｐゴシック" charset="-128"/>
              </a:rPr>
              <a:t>Toward horizon, more atmosphere column depth within which particles can decay before being absorbed by Earth</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Prompt/charm: don’t need path length to decay</a:t>
            </a:r>
          </a:p>
        </p:txBody>
      </p:sp>
    </p:spTree>
    <p:extLst>
      <p:ext uri="{BB962C8B-B14F-4D97-AF65-F5344CB8AC3E}">
        <p14:creationId xmlns:p14="http://schemas.microsoft.com/office/powerpoint/2010/main" val="358530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Francis: 550 cosmic neutrinos in the Aachen analysis on a background of 340,000</a:t>
            </a:r>
          </a:p>
          <a:p>
            <a:endParaRPr lang="en-US" sz="1200" b="0" i="0" kern="1200" dirty="0">
              <a:solidFill>
                <a:schemeClr val="tx1"/>
              </a:solidFill>
              <a:effectLst/>
              <a:latin typeface="+mn-lt"/>
              <a:ea typeface="ＭＳ Ｐゴシック" charset="-128"/>
              <a:cs typeface="ＭＳ Ｐゴシック" charset="-128"/>
            </a:endParaRPr>
          </a:p>
          <a:p>
            <a:r>
              <a:rPr lang="en-US" sz="1200" b="0" i="0" kern="1200" dirty="0">
                <a:solidFill>
                  <a:schemeClr val="tx1"/>
                </a:solidFill>
                <a:effectLst/>
                <a:latin typeface="+mn-lt"/>
                <a:ea typeface="ＭＳ Ｐゴシック" charset="-128"/>
                <a:cs typeface="ＭＳ Ｐゴシック" charset="-128"/>
              </a:rPr>
              <a:t>Waxman-</a:t>
            </a:r>
            <a:r>
              <a:rPr lang="en-US" sz="1200" b="0" i="0" kern="1200" dirty="0" err="1">
                <a:solidFill>
                  <a:schemeClr val="tx1"/>
                </a:solidFill>
                <a:effectLst/>
                <a:latin typeface="+mn-lt"/>
                <a:ea typeface="ＭＳ Ｐゴシック" charset="-128"/>
                <a:cs typeface="ＭＳ Ｐゴシック" charset="-128"/>
              </a:rPr>
              <a:t>Bahcall</a:t>
            </a:r>
            <a:r>
              <a:rPr lang="en-US" sz="1200" b="0" i="0" kern="1200" baseline="0" dirty="0">
                <a:solidFill>
                  <a:schemeClr val="tx1"/>
                </a:solidFill>
                <a:effectLst/>
                <a:latin typeface="+mn-lt"/>
                <a:ea typeface="ＭＳ Ｐゴシック" charset="-128"/>
                <a:cs typeface="ＭＳ Ｐゴシック" charset="-128"/>
              </a:rPr>
              <a:t> is scaled by 3/2 (why?)</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Atmospheric neutrino production:</a:t>
            </a:r>
          </a:p>
          <a:p>
            <a:r>
              <a:rPr lang="en-US" sz="1200" b="0" i="0" kern="1200" baseline="0" dirty="0">
                <a:solidFill>
                  <a:schemeClr val="tx1"/>
                </a:solidFill>
                <a:effectLst/>
                <a:latin typeface="+mn-lt"/>
                <a:ea typeface="ＭＳ Ｐゴシック" charset="-128"/>
                <a:cs typeface="ＭＳ Ｐゴシック" charset="-128"/>
              </a:rPr>
              <a:t>Cosmic rays produce muons, </a:t>
            </a:r>
            <a:r>
              <a:rPr lang="en-US" sz="1200" b="0" i="0" kern="1200" baseline="0" dirty="0" err="1">
                <a:solidFill>
                  <a:schemeClr val="tx1"/>
                </a:solidFill>
                <a:effectLst/>
                <a:latin typeface="+mn-lt"/>
                <a:ea typeface="ＭＳ Ｐゴシック" charset="-128"/>
                <a:cs typeface="ＭＳ Ｐゴシック" charset="-128"/>
              </a:rPr>
              <a:t>pions</a:t>
            </a:r>
            <a:r>
              <a:rPr lang="en-US" sz="1200" b="0" i="0" kern="1200" baseline="0" dirty="0">
                <a:solidFill>
                  <a:schemeClr val="tx1"/>
                </a:solidFill>
                <a:effectLst/>
                <a:latin typeface="+mn-lt"/>
                <a:ea typeface="ＭＳ Ｐゴシック" charset="-128"/>
                <a:cs typeface="ＭＳ Ｐゴシック" charset="-128"/>
              </a:rPr>
              <a:t>, kaons which decay to neutrinos</a:t>
            </a:r>
          </a:p>
          <a:p>
            <a:r>
              <a:rPr lang="en-US" sz="1200" b="0" i="0" kern="1200" baseline="0" dirty="0">
                <a:solidFill>
                  <a:schemeClr val="tx1"/>
                </a:solidFill>
                <a:effectLst/>
                <a:latin typeface="+mn-lt"/>
                <a:ea typeface="ＭＳ Ｐゴシック" charset="-128"/>
                <a:cs typeface="ＭＳ Ｐゴシック" charset="-128"/>
              </a:rPr>
              <a:t>Toward horizon, more atmosphere column depth within which particles can decay before being absorbed by Earth</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Prompt/charm: don’t need path length to decay</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80e3/70e9= 1e-6</a:t>
            </a:r>
          </a:p>
          <a:p>
            <a:endParaRPr lang="en-US" sz="1200" b="0" i="0" kern="1200" baseline="0" dirty="0">
              <a:solidFill>
                <a:schemeClr val="tx1"/>
              </a:solidFill>
              <a:effectLst/>
              <a:latin typeface="+mn-lt"/>
              <a:ea typeface="ＭＳ Ｐゴシック" charset="-128"/>
              <a:cs typeface="ＭＳ Ｐゴシック" charset="-128"/>
            </a:endParaRPr>
          </a:p>
        </p:txBody>
      </p:sp>
    </p:spTree>
    <p:extLst>
      <p:ext uri="{BB962C8B-B14F-4D97-AF65-F5344CB8AC3E}">
        <p14:creationId xmlns:p14="http://schemas.microsoft.com/office/powerpoint/2010/main" val="3036168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a:t>
            </a:fld>
            <a:endParaRPr lang="en-US"/>
          </a:p>
        </p:txBody>
      </p:sp>
    </p:spTree>
    <p:extLst>
      <p:ext uri="{BB962C8B-B14F-4D97-AF65-F5344CB8AC3E}">
        <p14:creationId xmlns:p14="http://schemas.microsoft.com/office/powerpoint/2010/main" val="3554184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6" name="Google Shape;8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7c386df24b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4" name="Google Shape;314;g17c386df24b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Comparison of the effective local density and luminosity of extragalactic neutrino source populations to the discovery potential of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and IceCube-Gen2. We indicate several candidate populations (⭐) by the required neutrino luminosity to account for the full diffuse flux [48] (see also [111]). The orange band indicates the luminosity / density range that is compatible with the total observed diffuse neutrino flux. The lower (upper) edge of the band assumes rapid (no) redshift evolution. The shaded regions indicate Ice- Cube’s (blue, dashed line) and IceCube-Gen2’s (green, solid line) ability to discover one or more sources of the population.  Right: The same comparison for transient neutrino sources parametrized by their local rate density and bolometric energy [113]. The </a:t>
            </a:r>
            <a:r>
              <a:rPr lang="el-GR" sz="1200" kern="1200" dirty="0">
                <a:solidFill>
                  <a:schemeClr val="tx1"/>
                </a:solidFill>
                <a:effectLst/>
                <a:latin typeface="+mn-lt"/>
                <a:ea typeface="ＭＳ Ｐゴシック" charset="-128"/>
                <a:cs typeface="ＭＳ Ｐゴシック" charset="-128"/>
              </a:rPr>
              <a:t>ν μ + ν ̄ μ</a:t>
            </a:r>
            <a:r>
              <a:rPr lang="en-US" sz="1200" kern="1200" dirty="0">
                <a:solidFill>
                  <a:schemeClr val="tx1"/>
                </a:solidFill>
                <a:effectLst/>
                <a:latin typeface="+mn-lt"/>
                <a:ea typeface="ＭＳ Ｐゴシック" charset="-128"/>
                <a:cs typeface="ＭＳ Ｐゴシック" charset="-128"/>
              </a:rPr>
              <a:t> discovery potential for the closest source is based on 10 years of </a:t>
            </a:r>
            <a:r>
              <a:rPr lang="en-US" sz="1200" kern="1200" dirty="0" err="1">
                <a:solidFill>
                  <a:schemeClr val="tx1"/>
                </a:solidFill>
                <a:effectLst/>
                <a:latin typeface="+mn-lt"/>
                <a:ea typeface="ＭＳ Ｐゴシック" charset="-128"/>
                <a:cs typeface="ＭＳ Ｐゴシック" charset="-128"/>
              </a:rPr>
              <a:t>livetime</a:t>
            </a:r>
            <a:r>
              <a:rPr lang="en-US" sz="1200" kern="1200" dirty="0">
                <a:solidFill>
                  <a:schemeClr val="tx1"/>
                </a:solidFill>
                <a:effectLst/>
                <a:latin typeface="+mn-lt"/>
                <a:ea typeface="ＭＳ Ｐゴシック" charset="-128"/>
                <a:cs typeface="ＭＳ Ｐゴシック" charset="-128"/>
              </a:rPr>
              <a:t> (E2F </a:t>
            </a:r>
            <a:endParaRPr lang="en-US" dirty="0"/>
          </a:p>
          <a:p>
            <a:r>
              <a:rPr lang="en-US" sz="1200" kern="1200" dirty="0">
                <a:solidFill>
                  <a:schemeClr val="tx1"/>
                </a:solidFill>
                <a:effectLst/>
                <a:latin typeface="+mn-lt"/>
                <a:ea typeface="ＭＳ Ｐゴシック" charset="-128"/>
                <a:cs typeface="ＭＳ Ｐゴシック" charset="-128"/>
              </a:rPr>
              <a:t>≃ 0.1 GeV/cm2 in the Northern Hemisphere [114]). Only the IceCube-Gen2 optical array has been considered for this figure. </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ＭＳ Ｐゴシック" charset="-128"/>
                <a:cs typeface="ＭＳ Ｐゴシック" charset="-128"/>
              </a:rPr>
              <a:t>Previous caption: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ＭＳ Ｐゴシック" charset="-128"/>
                <a:cs typeface="ＭＳ Ｐゴシック" charset="-128"/>
              </a:rPr>
              <a:t>Left: </a:t>
            </a:r>
            <a:r>
              <a:rPr lang="en-US" sz="1200" kern="1200" dirty="0">
                <a:solidFill>
                  <a:schemeClr val="tx1"/>
                </a:solidFill>
                <a:effectLst/>
                <a:latin typeface="+mn-lt"/>
                <a:ea typeface="ＭＳ Ｐゴシック" charset="-128"/>
                <a:cs typeface="ＭＳ Ｐゴシック" charset="-128"/>
              </a:rPr>
              <a:t>Comparison of the diffuse neutrino emission (solid magenta band) to the effective local density and luminosity of extragalactic neutrino source populations. We indicate several candidate populations (⭐) by the required neutrino luminosity to account for the full diffuse flux [17] (see also [25]). The lower (upper) edge of the band assumes rapid (no) redshift evolution. The dark-blue-shaded region indicates </a:t>
            </a:r>
            <a:r>
              <a:rPr lang="en-US" sz="1200" kern="1200" dirty="0" err="1">
                <a:solidFill>
                  <a:schemeClr val="tx1"/>
                </a:solidFill>
                <a:effectLst/>
                <a:latin typeface="+mn-lt"/>
                <a:ea typeface="ＭＳ Ｐゴシック" charset="-128"/>
                <a:cs typeface="ＭＳ Ｐゴシック" charset="-128"/>
              </a:rPr>
              <a:t>IceCube’s</a:t>
            </a:r>
            <a:r>
              <a:rPr lang="en-US" sz="1200" kern="1200" dirty="0">
                <a:solidFill>
                  <a:schemeClr val="tx1"/>
                </a:solidFill>
                <a:effectLst/>
                <a:latin typeface="+mn-lt"/>
                <a:ea typeface="ＭＳ Ｐゴシック" charset="-128"/>
                <a:cs typeface="ＭＳ Ｐゴシック" charset="-128"/>
              </a:rPr>
              <a:t> discovery potential of the closest source of the population(</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a:t>
            </a:r>
            <a:r>
              <a:rPr lang="el-GR" sz="1200" kern="1200" dirty="0" err="1">
                <a:solidFill>
                  <a:schemeClr val="tx1"/>
                </a:solidFill>
                <a:effectLst/>
                <a:latin typeface="+mn-lt"/>
                <a:ea typeface="ＭＳ Ｐゴシック" charset="-128"/>
                <a:cs typeface="ＭＳ Ｐゴシック" charset="-128"/>
              </a:rPr>
              <a:t>φνμ+ν</a:t>
            </a:r>
            <a:r>
              <a:rPr lang="el-GR" sz="1200" kern="1200" dirty="0">
                <a:solidFill>
                  <a:schemeClr val="tx1"/>
                </a:solidFill>
                <a:effectLst/>
                <a:latin typeface="+mn-lt"/>
                <a:ea typeface="ＭＳ Ｐゴシック" charset="-128"/>
                <a:cs typeface="ＭＳ Ｐゴシック" charset="-128"/>
              </a:rPr>
              <a:t> ̄μ ≃10−12</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/cm2/</a:t>
            </a:r>
            <a:r>
              <a:rPr lang="en-US" sz="1200" kern="1200" dirty="0" err="1">
                <a:solidFill>
                  <a:schemeClr val="tx1"/>
                </a:solidFill>
                <a:effectLst/>
                <a:latin typeface="+mn-lt"/>
                <a:ea typeface="ＭＳ Ｐゴシック" charset="-128"/>
                <a:cs typeface="ＭＳ Ｐゴシック" charset="-128"/>
              </a:rPr>
              <a:t>sintheNorthernHemisphere</a:t>
            </a:r>
            <a:r>
              <a:rPr lang="en-US" sz="1200" kern="1200" dirty="0">
                <a:solidFill>
                  <a:schemeClr val="tx1"/>
                </a:solidFill>
                <a:effectLst/>
                <a:latin typeface="+mn-lt"/>
                <a:ea typeface="ＭＳ Ｐゴシック" charset="-128"/>
                <a:cs typeface="ＭＳ Ｐゴシック" charset="-128"/>
              </a:rPr>
              <a:t>[26]).</a:t>
            </a:r>
            <a:r>
              <a:rPr lang="en-US" sz="1200" b="0" kern="1200" dirty="0" err="1">
                <a:solidFill>
                  <a:schemeClr val="tx1"/>
                </a:solidFill>
                <a:effectLst/>
                <a:latin typeface="+mn-lt"/>
                <a:ea typeface="ＭＳ Ｐゴシック" charset="-128"/>
                <a:cs typeface="ＭＳ Ｐゴシック" charset="-128"/>
              </a:rPr>
              <a:t>Right:</a:t>
            </a:r>
            <a:r>
              <a:rPr lang="en-US" sz="1200" kern="1200" dirty="0" err="1">
                <a:solidFill>
                  <a:schemeClr val="tx1"/>
                </a:solidFill>
                <a:effectLst/>
                <a:latin typeface="+mn-lt"/>
                <a:ea typeface="ＭＳ Ｐゴシック" charset="-128"/>
                <a:cs typeface="ＭＳ Ｐゴシック" charset="-128"/>
              </a:rPr>
              <a:t>The</a:t>
            </a:r>
            <a:r>
              <a:rPr lang="en-US" sz="1200" kern="1200" dirty="0">
                <a:solidFill>
                  <a:schemeClr val="tx1"/>
                </a:solidFill>
                <a:effectLst/>
                <a:latin typeface="+mn-lt"/>
                <a:ea typeface="ＭＳ Ｐゴシック" charset="-128"/>
                <a:cs typeface="ＭＳ Ｐゴシック" charset="-128"/>
              </a:rPr>
              <a:t> same comparison for transient neutrino sources parametrized by their local density rate and bolometric energy [27]. The discovery potential of the closest source is based on 10 years of </a:t>
            </a:r>
            <a:r>
              <a:rPr lang="en-US" sz="1200" kern="1200" dirty="0" err="1">
                <a:solidFill>
                  <a:schemeClr val="tx1"/>
                </a:solidFill>
                <a:effectLst/>
                <a:latin typeface="+mn-lt"/>
                <a:ea typeface="ＭＳ Ｐゴシック" charset="-128"/>
                <a:cs typeface="ＭＳ Ｐゴシック" charset="-128"/>
              </a:rPr>
              <a:t>livetime</a:t>
            </a:r>
            <a:r>
              <a:rPr lang="en-US" sz="1200" kern="1200" dirty="0">
                <a:solidFill>
                  <a:schemeClr val="tx1"/>
                </a:solidFill>
                <a:effectLst/>
                <a:latin typeface="+mn-lt"/>
                <a:ea typeface="ＭＳ Ｐゴシック" charset="-128"/>
                <a:cs typeface="ＭＳ Ｐゴシック" charset="-128"/>
              </a:rPr>
              <a:t> (</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a:t>
            </a:r>
            <a:r>
              <a:rPr lang="en-US" sz="1200" i="1" kern="1200" dirty="0">
                <a:solidFill>
                  <a:schemeClr val="tx1"/>
                </a:solidFill>
                <a:effectLst/>
                <a:latin typeface="+mn-lt"/>
                <a:ea typeface="ＭＳ Ｐゴシック" charset="-128"/>
                <a:cs typeface="ＭＳ Ｐゴシック" charset="-128"/>
              </a:rPr>
              <a:t>F</a:t>
            </a:r>
            <a:r>
              <a:rPr lang="el-GR" sz="1200" kern="1200" dirty="0" err="1">
                <a:solidFill>
                  <a:schemeClr val="tx1"/>
                </a:solidFill>
                <a:effectLst/>
                <a:latin typeface="+mn-lt"/>
                <a:ea typeface="ＭＳ Ｐゴシック" charset="-128"/>
                <a:cs typeface="ＭＳ Ｐゴシック" charset="-128"/>
              </a:rPr>
              <a:t>νμ+ν</a:t>
            </a:r>
            <a:r>
              <a:rPr lang="el-GR" sz="1200" kern="1200" dirty="0">
                <a:solidFill>
                  <a:schemeClr val="tx1"/>
                </a:solidFill>
                <a:effectLst/>
                <a:latin typeface="+mn-lt"/>
                <a:ea typeface="ＭＳ Ｐゴシック" charset="-128"/>
                <a:cs typeface="ＭＳ Ｐゴシック" charset="-128"/>
              </a:rPr>
              <a:t> ̄μ ≃0.1</a:t>
            </a:r>
            <a:r>
              <a:rPr lang="en-US" sz="1200" kern="1200" dirty="0">
                <a:solidFill>
                  <a:schemeClr val="tx1"/>
                </a:solidFill>
                <a:effectLst/>
                <a:latin typeface="+mn-lt"/>
                <a:ea typeface="ＭＳ Ｐゴシック" charset="-128"/>
                <a:cs typeface="ＭＳ Ｐゴシック" charset="-128"/>
              </a:rPr>
              <a:t>GeV/cm2intheNorthernHemisphere[28]).</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10^6 * 10^39 = 10^45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10^-3 * 10^48 = 10^45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Magenta band has slope -1</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Alex, 4/19/22:</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1D1C1D"/>
                </a:solidFill>
                <a:effectLst/>
                <a:latin typeface="Slack-Lato"/>
              </a:rPr>
              <a:t>For very small densities (bottom of this plot), you expect it to scale linearly (the same way the diffuse band scales). One way to think about this is in the context of the alert </a:t>
            </a:r>
            <a:r>
              <a:rPr lang="en-US" b="0" i="0" dirty="0" err="1">
                <a:solidFill>
                  <a:srgbClr val="1D1C1D"/>
                </a:solidFill>
                <a:effectLst/>
                <a:latin typeface="Slack-Lato"/>
              </a:rPr>
              <a:t>followup</a:t>
            </a:r>
            <a:r>
              <a:rPr lang="en-US" b="0" i="0" dirty="0">
                <a:solidFill>
                  <a:srgbClr val="1D1C1D"/>
                </a:solidFill>
                <a:effectLst/>
                <a:latin typeface="Slack-Lato"/>
              </a:rPr>
              <a:t> analysis — you are sensitive so long as you have an expectation of getting at least a few alert events from the sample. That condition is met when you reach a certain constant local energy density (diagonal line on this plot)For higher densities, it's a little harder. It's closer to L^-3/2 (see </a:t>
            </a:r>
            <a:r>
              <a:rPr lang="en-US" b="0" i="0" dirty="0" err="1">
                <a:solidFill>
                  <a:srgbClr val="1D1C1D"/>
                </a:solidFill>
                <a:effectLst/>
                <a:latin typeface="Slack-Lato"/>
              </a:rPr>
              <a:t>eg.</a:t>
            </a:r>
            <a:r>
              <a:rPr lang="en-US" b="0" i="0" dirty="0">
                <a:solidFill>
                  <a:srgbClr val="1D1C1D"/>
                </a:solidFill>
                <a:effectLst/>
                <a:latin typeface="Slack-Lato"/>
              </a:rPr>
              <a:t> the 8yr paper that's explicit about it in the text in the upper right)</a:t>
            </a:r>
            <a:endParaRPr lang="en-US" sz="1200" b="0" i="0" kern="1200" dirty="0">
              <a:solidFill>
                <a:schemeClr val="tx1"/>
              </a:solidFill>
              <a:effectLst/>
              <a:latin typeface="+mn-lt"/>
              <a:ea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ＭＳ Ｐゴシック" charset="-128"/>
              <a:cs typeface="ＭＳ Ｐゴシック" charset="-128"/>
            </a:endParaRPr>
          </a:p>
          <a:p>
            <a:pPr algn="l"/>
            <a:r>
              <a:rPr lang="en-US" b="0" i="0" dirty="0">
                <a:solidFill>
                  <a:srgbClr val="1D1C1D"/>
                </a:solidFill>
                <a:effectLst/>
                <a:latin typeface="Slack-Lato"/>
              </a:rPr>
              <a:t>The logic for the higher density case is not as straightforward though, but it's probably best thought of in terms of stacking sensitivities. For a number of sources N your per-source sensitivity increases by a factor of N^1/2, so the total flux from the population goes like N^3/2</a:t>
            </a:r>
          </a:p>
          <a:p>
            <a:pPr algn="l"/>
            <a:r>
              <a:rPr lang="en-US" b="0" i="0" dirty="0">
                <a:solidFill>
                  <a:srgbClr val="1D1C1D"/>
                </a:solidFill>
                <a:effectLst/>
                <a:latin typeface="Slack-Lato"/>
              </a:rPr>
              <a:t>N \</a:t>
            </a:r>
            <a:r>
              <a:rPr lang="en-US" b="0" i="0" dirty="0" err="1">
                <a:solidFill>
                  <a:srgbClr val="1D1C1D"/>
                </a:solidFill>
                <a:effectLst/>
                <a:latin typeface="Slack-Lato"/>
              </a:rPr>
              <a:t>propto</a:t>
            </a:r>
            <a:r>
              <a:rPr lang="en-US" b="0" i="0" dirty="0">
                <a:solidFill>
                  <a:srgbClr val="1D1C1D"/>
                </a:solidFill>
                <a:effectLst/>
                <a:latin typeface="Slack-Lato"/>
              </a:rPr>
              <a:t> rho</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35</a:t>
            </a:fld>
            <a:endParaRPr lang="en-US"/>
          </a:p>
        </p:txBody>
      </p:sp>
    </p:spTree>
    <p:extLst>
      <p:ext uri="{BB962C8B-B14F-4D97-AF65-F5344CB8AC3E}">
        <p14:creationId xmlns:p14="http://schemas.microsoft.com/office/powerpoint/2010/main" val="3332350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Enu</a:t>
            </a:r>
            <a:r>
              <a:rPr lang="en-US" dirty="0"/>
              <a:t> &gt; 183</a:t>
            </a:r>
            <a:r>
              <a:rPr lang="en-US" baseline="0" dirty="0"/>
              <a:t> </a:t>
            </a:r>
            <a:r>
              <a:rPr lang="en-US" baseline="0" dirty="0" err="1"/>
              <a:t>TeV</a:t>
            </a:r>
            <a:r>
              <a:rPr lang="en-US" baseline="0" dirty="0"/>
              <a:t> at 90% CL</a:t>
            </a:r>
          </a:p>
          <a:p>
            <a:endParaRPr lang="en-US" baseline="0" dirty="0"/>
          </a:p>
          <a:p>
            <a:r>
              <a:rPr lang="en-US" baseline="0" dirty="0"/>
              <a:t>Deposited energy 24 </a:t>
            </a:r>
            <a:r>
              <a:rPr lang="en-US" baseline="0" dirty="0" err="1"/>
              <a:t>TeV</a:t>
            </a:r>
            <a:endParaRPr lang="en-US" baseline="0" dirty="0"/>
          </a:p>
          <a:p>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August 17, 2017 at 12:41 UTC = 7:41am Central</a:t>
            </a:r>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36</a:t>
            </a:fld>
            <a:endParaRPr lang="en-US"/>
          </a:p>
        </p:txBody>
      </p:sp>
    </p:spTree>
    <p:extLst>
      <p:ext uri="{BB962C8B-B14F-4D97-AF65-F5344CB8AC3E}">
        <p14:creationId xmlns:p14="http://schemas.microsoft.com/office/powerpoint/2010/main" val="3782905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1 coincidence significance: 3.0 sigma</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First 7 years (excluding 170922A): 2.1 𝜎</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First paper: 16 observatories collaborated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37</a:t>
            </a:fld>
            <a:endParaRPr lang="en-US"/>
          </a:p>
        </p:txBody>
      </p:sp>
    </p:spTree>
    <p:extLst>
      <p:ext uri="{BB962C8B-B14F-4D97-AF65-F5344CB8AC3E}">
        <p14:creationId xmlns:p14="http://schemas.microsoft.com/office/powerpoint/2010/main" val="1935503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38</a:t>
            </a:fld>
            <a:endParaRPr lang="en-US"/>
          </a:p>
        </p:txBody>
      </p:sp>
    </p:spTree>
    <p:extLst>
      <p:ext uri="{BB962C8B-B14F-4D97-AF65-F5344CB8AC3E}">
        <p14:creationId xmlns:p14="http://schemas.microsoft.com/office/powerpoint/2010/main" val="215314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ＭＳ Ｐゴシック" charset="-128"/>
                <a:cs typeface="ＭＳ Ｐゴシック" charset="-128"/>
              </a:rPr>
              <a:t>Fig. 5. Energy spectra for each of the Galactic plane models.</a:t>
            </a:r>
          </a:p>
          <a:p>
            <a:r>
              <a:rPr lang="en-US" sz="1200" kern="1200" dirty="0">
                <a:solidFill>
                  <a:schemeClr val="tx1"/>
                </a:solidFill>
                <a:effectLst/>
                <a:latin typeface="+mn-lt"/>
                <a:ea typeface="ＭＳ Ｐゴシック" charset="-128"/>
                <a:cs typeface="ＭＳ Ｐゴシック" charset="-128"/>
              </a:rPr>
              <a:t>Energy-scaled, sky-integrated, per-flavor neutrino flux is shown as a function of neutrino energy (</a:t>
            </a:r>
            <a:r>
              <a:rPr lang="en-US" sz="1200" i="1" kern="1200" dirty="0" err="1">
                <a:solidFill>
                  <a:schemeClr val="tx1"/>
                </a:solidFill>
                <a:effectLst/>
                <a:latin typeface="+mn-lt"/>
                <a:ea typeface="ＭＳ Ｐゴシック" charset="-128"/>
                <a:cs typeface="ＭＳ Ｐゴシック" charset="-128"/>
              </a:rPr>
              <a:t>E</a:t>
            </a:r>
            <a:r>
              <a:rPr lang="en-US" sz="1200" i="1" kern="1200" baseline="-25000" dirty="0" err="1">
                <a:solidFill>
                  <a:schemeClr val="tx1"/>
                </a:solidFill>
                <a:effectLst/>
                <a:latin typeface="+mn-lt"/>
                <a:ea typeface="ＭＳ Ｐゴシック" charset="-128"/>
                <a:cs typeface="ＭＳ Ｐゴシック" charset="-128"/>
              </a:rPr>
              <a:t>v</a:t>
            </a:r>
            <a:r>
              <a:rPr lang="en-US" sz="1200" kern="1200" dirty="0">
                <a:solidFill>
                  <a:schemeClr val="tx1"/>
                </a:solidFill>
                <a:effectLst/>
                <a:latin typeface="+mn-lt"/>
                <a:ea typeface="ＭＳ Ｐゴシック" charset="-128"/>
                <a:cs typeface="ＭＳ Ｐゴシック" charset="-128"/>
              </a:rPr>
              <a:t>) for each of the Galactic plane models. Dotted lines are the predicted values for the π</a:t>
            </a:r>
            <a:r>
              <a:rPr lang="en-US" sz="1200" kern="1200" baseline="30000" dirty="0">
                <a:solidFill>
                  <a:schemeClr val="tx1"/>
                </a:solidFill>
                <a:effectLst/>
                <a:latin typeface="+mn-lt"/>
                <a:ea typeface="ＭＳ Ｐゴシック" charset="-128"/>
                <a:cs typeface="ＭＳ Ｐゴシック" charset="-128"/>
              </a:rPr>
              <a:t>0</a:t>
            </a:r>
            <a:r>
              <a:rPr lang="en-US" sz="1200" kern="1200" dirty="0">
                <a:solidFill>
                  <a:schemeClr val="tx1"/>
                </a:solidFill>
                <a:effectLst/>
                <a:latin typeface="+mn-lt"/>
                <a:ea typeface="ＭＳ Ｐゴシック" charset="-128"/>
                <a:cs typeface="ＭＳ Ｐゴシック" charset="-128"/>
              </a:rPr>
              <a:t> (dark blue), </a:t>
            </a:r>
            <a:r>
              <a:rPr lang="en-US" sz="1200" b="0" i="0" u="none" strike="noStrike" kern="1200" dirty="0">
                <a:solidFill>
                  <a:schemeClr val="tx1"/>
                </a:solidFill>
                <a:effectLst/>
                <a:latin typeface="+mn-lt"/>
                <a:ea typeface="ＭＳ Ｐゴシック" charset="-128"/>
                <a:cs typeface="ＭＳ Ｐゴシック" charset="-128"/>
              </a:rPr>
              <a:t>KRA5𝛾KRAγ5</a:t>
            </a:r>
            <a:r>
              <a:rPr lang="en-US" sz="1200" kern="1200" dirty="0">
                <a:solidFill>
                  <a:schemeClr val="tx1"/>
                </a:solidFill>
                <a:effectLst/>
                <a:latin typeface="+mn-lt"/>
                <a:ea typeface="ＭＳ Ｐゴシック" charset="-128"/>
                <a:cs typeface="ＭＳ Ｐゴシック" charset="-128"/>
              </a:rPr>
              <a:t> (orange), and </a:t>
            </a:r>
            <a:r>
              <a:rPr lang="en-US" sz="1200" b="0" i="0" u="none" strike="noStrike" kern="1200" dirty="0">
                <a:solidFill>
                  <a:schemeClr val="tx1"/>
                </a:solidFill>
                <a:effectLst/>
                <a:latin typeface="+mn-lt"/>
                <a:ea typeface="ＭＳ Ｐゴシック" charset="-128"/>
                <a:cs typeface="ＭＳ Ｐゴシック" charset="-128"/>
              </a:rPr>
              <a:t>KRA50𝛾KRAγ50</a:t>
            </a:r>
            <a:r>
              <a:rPr lang="en-US" sz="1200" kern="1200" dirty="0">
                <a:solidFill>
                  <a:schemeClr val="tx1"/>
                </a:solidFill>
                <a:effectLst/>
                <a:latin typeface="+mn-lt"/>
                <a:ea typeface="ＭＳ Ｐゴシック" charset="-128"/>
                <a:cs typeface="ＭＳ Ｐゴシック" charset="-128"/>
              </a:rPr>
              <a:t> (light blue) models. Solid lines are our best-fitting flux normalizations from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data. Shaded regions indicate the 1σ uncertainties; they extend over the energy range that contributes to 90% of the significance. These results are based on the all-sky (4π </a:t>
            </a:r>
            <a:r>
              <a:rPr lang="en-US" sz="1200" kern="1200" dirty="0" err="1">
                <a:solidFill>
                  <a:schemeClr val="tx1"/>
                </a:solidFill>
                <a:effectLst/>
                <a:latin typeface="+mn-lt"/>
                <a:ea typeface="ＭＳ Ｐゴシック" charset="-128"/>
                <a:cs typeface="ＭＳ Ｐゴシック" charset="-128"/>
              </a:rPr>
              <a:t>sr</a:t>
            </a:r>
            <a:r>
              <a:rPr lang="en-US" sz="1200" kern="1200" dirty="0">
                <a:solidFill>
                  <a:schemeClr val="tx1"/>
                </a:solidFill>
                <a:effectLst/>
                <a:latin typeface="+mn-lt"/>
                <a:ea typeface="ＭＳ Ｐゴシック" charset="-128"/>
                <a:cs typeface="ＭＳ Ｐゴシック" charset="-128"/>
              </a:rPr>
              <a:t>) template and are presented as an all-sky flux. For comparison, the gray hatching shows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total neutrino flux (</a:t>
            </a:r>
            <a:r>
              <a:rPr lang="en-US" sz="1200" i="1" u="none" strike="noStrike" kern="1200" dirty="0">
                <a:solidFill>
                  <a:schemeClr val="tx1"/>
                </a:solidFill>
                <a:effectLst/>
                <a:latin typeface="+mn-lt"/>
                <a:ea typeface="ＭＳ Ｐゴシック" charset="-128"/>
                <a:cs typeface="ＭＳ Ｐゴシック" charset="-128"/>
                <a:hlinkClick r:id="rId3"/>
              </a:rPr>
              <a:t>22</a:t>
            </a:r>
            <a:r>
              <a:rPr lang="en-US" sz="1200" kern="1200" dirty="0">
                <a:solidFill>
                  <a:schemeClr val="tx1"/>
                </a:solidFill>
                <a:effectLst/>
                <a:latin typeface="+mn-lt"/>
                <a:ea typeface="ＭＳ Ｐゴシック" charset="-128"/>
                <a:cs typeface="ＭＳ Ｐゴシック" charset="-128"/>
              </a:rPr>
              <a:t>), scaled to an all-sky flux by multiplying by 4π, with its 1σ uncertainty.</a:t>
            </a:r>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a:t>
            </a:fld>
            <a:endParaRPr lang="en-US"/>
          </a:p>
        </p:txBody>
      </p:sp>
    </p:spTree>
    <p:extLst>
      <p:ext uri="{BB962C8B-B14F-4D97-AF65-F5344CB8AC3E}">
        <p14:creationId xmlns:p14="http://schemas.microsoft.com/office/powerpoint/2010/main" val="95930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fontAlgn="base"/>
            <a:r>
              <a:rPr lang="en-US" dirty="0"/>
              <a:t>https://</a:t>
            </a:r>
            <a:r>
              <a:rPr lang="en-US" dirty="0" err="1"/>
              <a:t>physicstoday.scitation.org</a:t>
            </a:r>
            <a:r>
              <a:rPr lang="en-US" dirty="0"/>
              <a:t>/</a:t>
            </a:r>
            <a:r>
              <a:rPr lang="en-US" dirty="0" err="1"/>
              <a:t>doi</a:t>
            </a:r>
            <a:r>
              <a:rPr lang="en-US" dirty="0"/>
              <a:t>/10.1063/PT.3.4090</a:t>
            </a:r>
          </a:p>
          <a:p>
            <a:pPr fontAlgn="base"/>
            <a:r>
              <a:rPr lang="en-US" dirty="0"/>
              <a:t>The rate of change of the frequency depends only on one parameter: the chirp mass. Once you know </a:t>
            </a:r>
            <a:r>
              <a:rPr lang="en-US" sz="1200" b="0" i="0" u="none" strike="noStrike" kern="1200" dirty="0">
                <a:solidFill>
                  <a:schemeClr val="tx1"/>
                </a:solidFill>
                <a:effectLst/>
                <a:latin typeface="+mn-lt"/>
                <a:ea typeface="ＭＳ Ｐゴシック" charset="-128"/>
                <a:cs typeface="ＭＳ Ｐゴシック" charset="-128"/>
              </a:rPr>
              <a:t>ℳ</a:t>
            </a:r>
            <a:r>
              <a:rPr lang="en-US" b="0" i="0" u="none" strike="noStrike" dirty="0">
                <a:effectLst/>
              </a:rPr>
              <a:t>ℳ</a:t>
            </a:r>
            <a:r>
              <a:rPr lang="en-US" dirty="0"/>
              <a:t>, you know how quickly the frequency is changing at any point in the evolution of the binary system. All binaries with the same </a:t>
            </a:r>
            <a:r>
              <a:rPr lang="en-US" sz="1200" b="0" i="0" u="none" strike="noStrike" kern="1200" dirty="0">
                <a:solidFill>
                  <a:schemeClr val="tx1"/>
                </a:solidFill>
                <a:effectLst/>
                <a:latin typeface="+mn-lt"/>
                <a:ea typeface="ＭＳ Ｐゴシック" charset="-128"/>
                <a:cs typeface="ＭＳ Ｐゴシック" charset="-128"/>
              </a:rPr>
              <a:t>ℳ</a:t>
            </a:r>
            <a:r>
              <a:rPr lang="en-US" b="0" i="0" u="none" strike="noStrike" dirty="0">
                <a:effectLst/>
              </a:rPr>
              <a:t>ℳ</a:t>
            </a:r>
            <a:r>
              <a:rPr lang="en-US" dirty="0"/>
              <a:t> will have, to leading order, the same chirping sweep from low frequency to high, although the corrections to equation </a:t>
            </a:r>
            <a:r>
              <a:rPr lang="en-US" sz="1200" u="none" strike="noStrike" kern="1200" dirty="0">
                <a:solidFill>
                  <a:schemeClr val="tx1"/>
                </a:solidFill>
                <a:effectLst/>
                <a:latin typeface="+mn-lt"/>
                <a:ea typeface="ＭＳ Ｐゴシック" charset="-128"/>
                <a:cs typeface="ＭＳ Ｐゴシック" charset="-128"/>
              </a:rPr>
              <a:t>3</a:t>
            </a:r>
            <a:r>
              <a:rPr lang="en-US" dirty="0"/>
              <a:t> do introduce a dependence on the individual masses of the stars. The chirp time, </a:t>
            </a:r>
            <a:r>
              <a:rPr lang="en-US" sz="1200" b="0" i="0" u="none" strike="noStrike" kern="1200" dirty="0">
                <a:solidFill>
                  <a:schemeClr val="tx1"/>
                </a:solidFill>
                <a:effectLst/>
                <a:latin typeface="+mn-lt"/>
                <a:ea typeface="ＭＳ Ｐゴシック" charset="-128"/>
                <a:cs typeface="ＭＳ Ｐゴシック" charset="-128"/>
              </a:rPr>
              <a:t>𝐺ℳ/𝑐3</a:t>
            </a:r>
            <a:r>
              <a:rPr lang="en-US" b="0" i="0" u="none" strike="noStrike" dirty="0">
                <a:effectLst/>
              </a:rPr>
              <a:t>Gℳ/c3</a:t>
            </a:r>
            <a:r>
              <a:rPr lang="en-US" dirty="0"/>
              <a:t>, characterizes how rapidly </a:t>
            </a:r>
            <a:r>
              <a:rPr lang="el-GR" sz="1200" b="0" i="0" u="none" strike="noStrike" kern="1200" dirty="0">
                <a:solidFill>
                  <a:schemeClr val="tx1"/>
                </a:solidFill>
                <a:effectLst/>
                <a:latin typeface="+mn-lt"/>
                <a:ea typeface="ＭＳ Ｐゴシック" charset="-128"/>
                <a:cs typeface="ＭＳ Ｐゴシック" charset="-128"/>
              </a:rPr>
              <a:t>Ω</a:t>
            </a:r>
            <a:r>
              <a:rPr lang="el-GR" b="0" i="0" u="none" strike="noStrike" dirty="0">
                <a:effectLst/>
              </a:rPr>
              <a:t>Ω</a:t>
            </a:r>
            <a:r>
              <a:rPr lang="el-GR" dirty="0"/>
              <a:t> </a:t>
            </a:r>
            <a:r>
              <a:rPr lang="en-US" dirty="0"/>
              <a:t>changes due to gravitational-wave emission.</a:t>
            </a:r>
          </a:p>
          <a:p>
            <a:pPr fontAlgn="base"/>
            <a:endParaRPr lang="en-US" sz="1200" b="0" i="0" kern="1200" dirty="0">
              <a:solidFill>
                <a:schemeClr val="tx1"/>
              </a:solidFill>
              <a:effectLst/>
              <a:latin typeface="+mn-lt"/>
              <a:ea typeface="ＭＳ Ｐゴシック" charset="-128"/>
              <a:cs typeface="ＭＳ Ｐゴシック" charset="-128"/>
            </a:endParaRPr>
          </a:p>
          <a:p>
            <a:pPr fontAlgn="base"/>
            <a:endParaRPr lang="en-US" sz="1200" b="0" i="0" kern="1200" dirty="0">
              <a:solidFill>
                <a:schemeClr val="tx1"/>
              </a:solidFill>
              <a:effectLst/>
              <a:latin typeface="+mn-lt"/>
              <a:ea typeface="ＭＳ Ｐゴシック" charset="-128"/>
              <a:cs typeface="ＭＳ Ｐゴシック" charset="-128"/>
            </a:endParaRPr>
          </a:p>
          <a:p>
            <a:pPr fontAlgn="base"/>
            <a:r>
              <a:rPr lang="en-US" sz="1200" b="0" i="0" kern="1200" dirty="0">
                <a:solidFill>
                  <a:schemeClr val="tx1"/>
                </a:solidFill>
                <a:effectLst/>
                <a:latin typeface="+mn-lt"/>
                <a:ea typeface="ＭＳ Ｐゴシック" charset="-128"/>
                <a:cs typeface="ＭＳ Ｐゴシック" charset="-128"/>
              </a:rPr>
              <a:t>Abstract</a:t>
            </a:r>
          </a:p>
          <a:p>
            <a:pPr fontAlgn="base"/>
            <a:r>
              <a:rPr lang="en-US" sz="1200" b="0" i="0" kern="1200" dirty="0">
                <a:solidFill>
                  <a:schemeClr val="tx1"/>
                </a:solidFill>
                <a:effectLst/>
                <a:latin typeface="+mn-lt"/>
                <a:ea typeface="ＭＳ Ｐゴシック" charset="-128"/>
                <a:cs typeface="ＭＳ Ｐゴシック" charset="-128"/>
              </a:rPr>
              <a:t>Using the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Neutrino Observatory, we search for high-energy neutrino emission coincident with compact binary mergers observed by the LIGO and Virgo gravitational-wave (GW) detectors during their first and second observing runs. We present results from two searches targeting emission coincident with the sky localization of each GW event within a 1000 s time window centered around the reported merger time. One search uses a model-independent </a:t>
            </a:r>
            <a:r>
              <a:rPr lang="en-US" sz="1200" b="0" i="0" kern="1200" dirty="0" err="1">
                <a:solidFill>
                  <a:schemeClr val="tx1"/>
                </a:solidFill>
                <a:effectLst/>
                <a:latin typeface="+mn-lt"/>
                <a:ea typeface="ＭＳ Ｐゴシック" charset="-128"/>
                <a:cs typeface="ＭＳ Ｐゴシック" charset="-128"/>
              </a:rPr>
              <a:t>unbinned</a:t>
            </a:r>
            <a:r>
              <a:rPr lang="en-US" sz="1200" b="0" i="0" kern="1200" dirty="0">
                <a:solidFill>
                  <a:schemeClr val="tx1"/>
                </a:solidFill>
                <a:effectLst/>
                <a:latin typeface="+mn-lt"/>
                <a:ea typeface="ＭＳ Ｐゴシック" charset="-128"/>
                <a:cs typeface="ＭＳ Ｐゴシック" charset="-128"/>
              </a:rPr>
              <a:t> maximum-likelihood analysis, which uses neutrino data from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to search for </a:t>
            </a:r>
            <a:r>
              <a:rPr lang="en-US" sz="1200" b="0" i="0" kern="1200" dirty="0" err="1">
                <a:solidFill>
                  <a:schemeClr val="tx1"/>
                </a:solidFill>
                <a:effectLst/>
                <a:latin typeface="+mn-lt"/>
                <a:ea typeface="ＭＳ Ｐゴシック" charset="-128"/>
                <a:cs typeface="ＭＳ Ｐゴシック" charset="-128"/>
              </a:rPr>
              <a:t>pointlike</a:t>
            </a:r>
            <a:r>
              <a:rPr lang="en-US" sz="1200" b="0" i="0" kern="1200" dirty="0">
                <a:solidFill>
                  <a:schemeClr val="tx1"/>
                </a:solidFill>
                <a:effectLst/>
                <a:latin typeface="+mn-lt"/>
                <a:ea typeface="ＭＳ Ｐゴシック" charset="-128"/>
                <a:cs typeface="ＭＳ Ｐゴシック" charset="-128"/>
              </a:rPr>
              <a:t> neutrino sources consistent with the sky localization of GW events. The other uses the Low-Latency Algorithm for Multi-messenger Astrophysics, which incorporates astrophysical priors through a Bayesian framework and includes LIGO-Virgo detector characteristics to determine the association between the GW source and the neutrinos. No significant neutrino coincidence is seen by either search during the first two observing runs of the LIGO-Virgo detectors. We set upper limits on the time-integrated neutrino emission within the 1000 s window for each of the 11 GW events. These limits range from 0.02 to 0.7 . We also set limits on the total isotropic equivalent energy, </a:t>
            </a:r>
            <a:r>
              <a:rPr lang="en-US" sz="1200" b="0" i="1" kern="1200" dirty="0">
                <a:solidFill>
                  <a:schemeClr val="tx1"/>
                </a:solidFill>
                <a:effectLst/>
                <a:latin typeface="+mn-lt"/>
                <a:ea typeface="ＭＳ Ｐゴシック" charset="-128"/>
                <a:cs typeface="ＭＳ Ｐゴシック" charset="-128"/>
              </a:rPr>
              <a:t>E</a:t>
            </a:r>
            <a:r>
              <a:rPr lang="en-US" sz="1200" b="0" i="0" kern="1200" dirty="0">
                <a:solidFill>
                  <a:schemeClr val="tx1"/>
                </a:solidFill>
                <a:effectLst/>
                <a:latin typeface="+mn-lt"/>
                <a:ea typeface="ＭＳ Ｐゴシック" charset="-128"/>
                <a:cs typeface="ＭＳ Ｐゴシック" charset="-128"/>
              </a:rPr>
              <a:t> </a:t>
            </a:r>
            <a:r>
              <a:rPr lang="en-US" sz="1200" b="0" i="0" kern="1200" baseline="-25000" dirty="0">
                <a:solidFill>
                  <a:schemeClr val="tx1"/>
                </a:solidFill>
                <a:effectLst/>
                <a:latin typeface="+mn-lt"/>
                <a:ea typeface="ＭＳ Ｐゴシック" charset="-128"/>
                <a:cs typeface="ＭＳ Ｐゴシック" charset="-128"/>
              </a:rPr>
              <a:t>iso</a:t>
            </a:r>
            <a:r>
              <a:rPr lang="en-US" sz="1200" b="0" i="0" kern="1200" dirty="0">
                <a:solidFill>
                  <a:schemeClr val="tx1"/>
                </a:solidFill>
                <a:effectLst/>
                <a:latin typeface="+mn-lt"/>
                <a:ea typeface="ＭＳ Ｐゴシック" charset="-128"/>
                <a:cs typeface="ＭＳ Ｐゴシック" charset="-128"/>
              </a:rPr>
              <a:t>, emitted in high-energy neutrinos by each GW event. These limits range from 1.7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51</a:t>
            </a:r>
            <a:r>
              <a:rPr lang="en-US" sz="1200" b="0" i="0" kern="1200" dirty="0">
                <a:solidFill>
                  <a:schemeClr val="tx1"/>
                </a:solidFill>
                <a:effectLst/>
                <a:latin typeface="+mn-lt"/>
                <a:ea typeface="ＭＳ Ｐゴシック" charset="-128"/>
                <a:cs typeface="ＭＳ Ｐゴシック" charset="-128"/>
              </a:rPr>
              <a:t> to 1.8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55</a:t>
            </a:r>
            <a:r>
              <a:rPr lang="en-US" sz="1200" b="0" i="0" kern="1200" dirty="0">
                <a:solidFill>
                  <a:schemeClr val="tx1"/>
                </a:solidFill>
                <a:effectLst/>
                <a:latin typeface="+mn-lt"/>
                <a:ea typeface="ＭＳ Ｐゴシック" charset="-128"/>
                <a:cs typeface="ＭＳ Ｐゴシック" charset="-128"/>
              </a:rPr>
              <a:t> erg. We conclude with an outlook for LIGO-Virgo observing run O3, during which both analyses are running in real time.</a:t>
            </a:r>
            <a:endParaRPr lang="en-US" i="0" dirty="0"/>
          </a:p>
          <a:p>
            <a:endParaRPr lang="en-US" i="0" dirty="0"/>
          </a:p>
          <a:p>
            <a:endParaRPr lang="en-US" i="0" dirty="0"/>
          </a:p>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a:p>
            <a:endParaRPr lang="en-US" i="0" dirty="0"/>
          </a:p>
          <a:p>
            <a:endParaRPr lang="en-US" i="0"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6</a:t>
            </a:fld>
            <a:endParaRPr lang="en-US"/>
          </a:p>
        </p:txBody>
      </p:sp>
    </p:spTree>
    <p:extLst>
      <p:ext uri="{BB962C8B-B14F-4D97-AF65-F5344CB8AC3E}">
        <p14:creationId xmlns:p14="http://schemas.microsoft.com/office/powerpoint/2010/main" val="3847170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fontAlgn="base"/>
            <a:r>
              <a:rPr lang="en-US" dirty="0"/>
              <a:t>https://</a:t>
            </a:r>
            <a:r>
              <a:rPr lang="en-US" dirty="0" err="1"/>
              <a:t>physicstoday.scitation.org</a:t>
            </a:r>
            <a:r>
              <a:rPr lang="en-US" dirty="0"/>
              <a:t>/</a:t>
            </a:r>
            <a:r>
              <a:rPr lang="en-US" dirty="0" err="1"/>
              <a:t>doi</a:t>
            </a:r>
            <a:r>
              <a:rPr lang="en-US" dirty="0"/>
              <a:t>/10.1063/PT.3.4090</a:t>
            </a:r>
          </a:p>
          <a:p>
            <a:pPr fontAlgn="base"/>
            <a:r>
              <a:rPr lang="en-US" dirty="0"/>
              <a:t>The rate of change of the frequency depends only on one parameter: the chirp mass. Once you know </a:t>
            </a:r>
            <a:r>
              <a:rPr lang="en-US" sz="1200" b="0" i="0" u="none" strike="noStrike" kern="1200" dirty="0">
                <a:solidFill>
                  <a:schemeClr val="tx1"/>
                </a:solidFill>
                <a:effectLst/>
                <a:latin typeface="+mn-lt"/>
                <a:ea typeface="ＭＳ Ｐゴシック" charset="-128"/>
                <a:cs typeface="ＭＳ Ｐゴシック" charset="-128"/>
              </a:rPr>
              <a:t>ℳ</a:t>
            </a:r>
            <a:r>
              <a:rPr lang="en-US" b="0" i="0" u="none" strike="noStrike" dirty="0">
                <a:effectLst/>
              </a:rPr>
              <a:t>ℳ</a:t>
            </a:r>
            <a:r>
              <a:rPr lang="en-US" dirty="0"/>
              <a:t>, you know how quickly the frequency is changing at any point in the evolution of the binary system. All binaries with the same </a:t>
            </a:r>
            <a:r>
              <a:rPr lang="en-US" sz="1200" b="0" i="0" u="none" strike="noStrike" kern="1200" dirty="0">
                <a:solidFill>
                  <a:schemeClr val="tx1"/>
                </a:solidFill>
                <a:effectLst/>
                <a:latin typeface="+mn-lt"/>
                <a:ea typeface="ＭＳ Ｐゴシック" charset="-128"/>
                <a:cs typeface="ＭＳ Ｐゴシック" charset="-128"/>
              </a:rPr>
              <a:t>ℳ</a:t>
            </a:r>
            <a:r>
              <a:rPr lang="en-US" b="0" i="0" u="none" strike="noStrike" dirty="0">
                <a:effectLst/>
              </a:rPr>
              <a:t>ℳ</a:t>
            </a:r>
            <a:r>
              <a:rPr lang="en-US" dirty="0"/>
              <a:t> will have, to leading order, the same chirping sweep from low frequency to high, although the corrections to equation </a:t>
            </a:r>
            <a:r>
              <a:rPr lang="en-US" sz="1200" u="none" strike="noStrike" kern="1200" dirty="0">
                <a:solidFill>
                  <a:schemeClr val="tx1"/>
                </a:solidFill>
                <a:effectLst/>
                <a:latin typeface="+mn-lt"/>
                <a:ea typeface="ＭＳ Ｐゴシック" charset="-128"/>
                <a:cs typeface="ＭＳ Ｐゴシック" charset="-128"/>
              </a:rPr>
              <a:t>3</a:t>
            </a:r>
            <a:r>
              <a:rPr lang="en-US" dirty="0"/>
              <a:t> do introduce a dependence on the individual masses of the stars. The chirp time, </a:t>
            </a:r>
            <a:r>
              <a:rPr lang="en-US" sz="1200" b="0" i="0" u="none" strike="noStrike" kern="1200" dirty="0">
                <a:solidFill>
                  <a:schemeClr val="tx1"/>
                </a:solidFill>
                <a:effectLst/>
                <a:latin typeface="+mn-lt"/>
                <a:ea typeface="ＭＳ Ｐゴシック" charset="-128"/>
                <a:cs typeface="ＭＳ Ｐゴシック" charset="-128"/>
              </a:rPr>
              <a:t>𝐺ℳ/𝑐3</a:t>
            </a:r>
            <a:r>
              <a:rPr lang="en-US" b="0" i="0" u="none" strike="noStrike" dirty="0">
                <a:effectLst/>
              </a:rPr>
              <a:t>Gℳ/c3</a:t>
            </a:r>
            <a:r>
              <a:rPr lang="en-US" dirty="0"/>
              <a:t>, characterizes how rapidly </a:t>
            </a:r>
            <a:r>
              <a:rPr lang="el-GR" sz="1200" b="0" i="0" u="none" strike="noStrike" kern="1200" dirty="0">
                <a:solidFill>
                  <a:schemeClr val="tx1"/>
                </a:solidFill>
                <a:effectLst/>
                <a:latin typeface="+mn-lt"/>
                <a:ea typeface="ＭＳ Ｐゴシック" charset="-128"/>
                <a:cs typeface="ＭＳ Ｐゴシック" charset="-128"/>
              </a:rPr>
              <a:t>Ω</a:t>
            </a:r>
            <a:r>
              <a:rPr lang="el-GR" b="0" i="0" u="none" strike="noStrike" dirty="0">
                <a:effectLst/>
              </a:rPr>
              <a:t>Ω</a:t>
            </a:r>
            <a:r>
              <a:rPr lang="el-GR" dirty="0"/>
              <a:t> </a:t>
            </a:r>
            <a:r>
              <a:rPr lang="en-US" dirty="0"/>
              <a:t>changes due to gravitational-wave emission.</a:t>
            </a:r>
          </a:p>
          <a:p>
            <a:pPr fontAlgn="base"/>
            <a:endParaRPr lang="en-US" sz="1200" b="0" i="0" kern="1200" dirty="0">
              <a:solidFill>
                <a:schemeClr val="tx1"/>
              </a:solidFill>
              <a:effectLst/>
              <a:latin typeface="+mn-lt"/>
              <a:ea typeface="ＭＳ Ｐゴシック" charset="-128"/>
              <a:cs typeface="ＭＳ Ｐゴシック" charset="-128"/>
            </a:endParaRPr>
          </a:p>
          <a:p>
            <a:pPr fontAlgn="base"/>
            <a:endParaRPr lang="en-US" sz="1200" b="0" i="0" kern="1200" dirty="0">
              <a:solidFill>
                <a:schemeClr val="tx1"/>
              </a:solidFill>
              <a:effectLst/>
              <a:latin typeface="+mn-lt"/>
              <a:ea typeface="ＭＳ Ｐゴシック" charset="-128"/>
              <a:cs typeface="ＭＳ Ｐゴシック" charset="-128"/>
            </a:endParaRPr>
          </a:p>
          <a:p>
            <a:pPr fontAlgn="base"/>
            <a:r>
              <a:rPr lang="en-US" sz="1200" b="0" i="0" kern="1200" dirty="0">
                <a:solidFill>
                  <a:schemeClr val="tx1"/>
                </a:solidFill>
                <a:effectLst/>
                <a:latin typeface="+mn-lt"/>
                <a:ea typeface="ＭＳ Ｐゴシック" charset="-128"/>
                <a:cs typeface="ＭＳ Ｐゴシック" charset="-128"/>
              </a:rPr>
              <a:t>Abstract</a:t>
            </a:r>
          </a:p>
          <a:p>
            <a:pPr fontAlgn="base"/>
            <a:r>
              <a:rPr lang="en-US" sz="1200" b="0" i="0" kern="1200" dirty="0">
                <a:solidFill>
                  <a:schemeClr val="tx1"/>
                </a:solidFill>
                <a:effectLst/>
                <a:latin typeface="+mn-lt"/>
                <a:ea typeface="ＭＳ Ｐゴシック" charset="-128"/>
                <a:cs typeface="ＭＳ Ｐゴシック" charset="-128"/>
              </a:rPr>
              <a:t>Using the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Neutrino Observatory, we search for high-energy neutrino emission coincident with compact binary mergers observed by the LIGO and Virgo gravitational-wave (GW) detectors during their first and second observing runs. We present results from two searches targeting emission coincident with the sky localization of each GW event within a 1000 s time window centered around the reported merger time. One search uses a model-independent </a:t>
            </a:r>
            <a:r>
              <a:rPr lang="en-US" sz="1200" b="0" i="0" kern="1200" dirty="0" err="1">
                <a:solidFill>
                  <a:schemeClr val="tx1"/>
                </a:solidFill>
                <a:effectLst/>
                <a:latin typeface="+mn-lt"/>
                <a:ea typeface="ＭＳ Ｐゴシック" charset="-128"/>
                <a:cs typeface="ＭＳ Ｐゴシック" charset="-128"/>
              </a:rPr>
              <a:t>unbinned</a:t>
            </a:r>
            <a:r>
              <a:rPr lang="en-US" sz="1200" b="0" i="0" kern="1200" dirty="0">
                <a:solidFill>
                  <a:schemeClr val="tx1"/>
                </a:solidFill>
                <a:effectLst/>
                <a:latin typeface="+mn-lt"/>
                <a:ea typeface="ＭＳ Ｐゴシック" charset="-128"/>
                <a:cs typeface="ＭＳ Ｐゴシック" charset="-128"/>
              </a:rPr>
              <a:t> maximum-likelihood analysis, which uses neutrino data from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to search for </a:t>
            </a:r>
            <a:r>
              <a:rPr lang="en-US" sz="1200" b="0" i="0" kern="1200" dirty="0" err="1">
                <a:solidFill>
                  <a:schemeClr val="tx1"/>
                </a:solidFill>
                <a:effectLst/>
                <a:latin typeface="+mn-lt"/>
                <a:ea typeface="ＭＳ Ｐゴシック" charset="-128"/>
                <a:cs typeface="ＭＳ Ｐゴシック" charset="-128"/>
              </a:rPr>
              <a:t>pointlike</a:t>
            </a:r>
            <a:r>
              <a:rPr lang="en-US" sz="1200" b="0" i="0" kern="1200" dirty="0">
                <a:solidFill>
                  <a:schemeClr val="tx1"/>
                </a:solidFill>
                <a:effectLst/>
                <a:latin typeface="+mn-lt"/>
                <a:ea typeface="ＭＳ Ｐゴシック" charset="-128"/>
                <a:cs typeface="ＭＳ Ｐゴシック" charset="-128"/>
              </a:rPr>
              <a:t> neutrino sources consistent with the sky localization of GW events. The other uses the Low-Latency Algorithm for Multi-messenger Astrophysics, which incorporates astrophysical priors through a Bayesian framework and includes LIGO-Virgo detector characteristics to determine the association between the GW source and the neutrinos. No significant neutrino coincidence is seen by either search during the first two observing runs of the LIGO-Virgo detectors. We set upper limits on the time-integrated neutrino emission within the 1000 s window for each of the 11 GW events. These limits range from 0.02 to 0.7 . We also set limits on the total isotropic equivalent energy, </a:t>
            </a:r>
            <a:r>
              <a:rPr lang="en-US" sz="1200" b="0" i="1" kern="1200" dirty="0">
                <a:solidFill>
                  <a:schemeClr val="tx1"/>
                </a:solidFill>
                <a:effectLst/>
                <a:latin typeface="+mn-lt"/>
                <a:ea typeface="ＭＳ Ｐゴシック" charset="-128"/>
                <a:cs typeface="ＭＳ Ｐゴシック" charset="-128"/>
              </a:rPr>
              <a:t>E</a:t>
            </a:r>
            <a:r>
              <a:rPr lang="en-US" sz="1200" b="0" i="0" kern="1200" dirty="0">
                <a:solidFill>
                  <a:schemeClr val="tx1"/>
                </a:solidFill>
                <a:effectLst/>
                <a:latin typeface="+mn-lt"/>
                <a:ea typeface="ＭＳ Ｐゴシック" charset="-128"/>
                <a:cs typeface="ＭＳ Ｐゴシック" charset="-128"/>
              </a:rPr>
              <a:t> </a:t>
            </a:r>
            <a:r>
              <a:rPr lang="en-US" sz="1200" b="0" i="0" kern="1200" baseline="-25000" dirty="0">
                <a:solidFill>
                  <a:schemeClr val="tx1"/>
                </a:solidFill>
                <a:effectLst/>
                <a:latin typeface="+mn-lt"/>
                <a:ea typeface="ＭＳ Ｐゴシック" charset="-128"/>
                <a:cs typeface="ＭＳ Ｐゴシック" charset="-128"/>
              </a:rPr>
              <a:t>iso</a:t>
            </a:r>
            <a:r>
              <a:rPr lang="en-US" sz="1200" b="0" i="0" kern="1200" dirty="0">
                <a:solidFill>
                  <a:schemeClr val="tx1"/>
                </a:solidFill>
                <a:effectLst/>
                <a:latin typeface="+mn-lt"/>
                <a:ea typeface="ＭＳ Ｐゴシック" charset="-128"/>
                <a:cs typeface="ＭＳ Ｐゴシック" charset="-128"/>
              </a:rPr>
              <a:t>, emitted in high-energy neutrinos by each GW event. These limits range from 1.7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51</a:t>
            </a:r>
            <a:r>
              <a:rPr lang="en-US" sz="1200" b="0" i="0" kern="1200" dirty="0">
                <a:solidFill>
                  <a:schemeClr val="tx1"/>
                </a:solidFill>
                <a:effectLst/>
                <a:latin typeface="+mn-lt"/>
                <a:ea typeface="ＭＳ Ｐゴシック" charset="-128"/>
                <a:cs typeface="ＭＳ Ｐゴシック" charset="-128"/>
              </a:rPr>
              <a:t> to 1.8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55</a:t>
            </a:r>
            <a:r>
              <a:rPr lang="en-US" sz="1200" b="0" i="0" kern="1200" dirty="0">
                <a:solidFill>
                  <a:schemeClr val="tx1"/>
                </a:solidFill>
                <a:effectLst/>
                <a:latin typeface="+mn-lt"/>
                <a:ea typeface="ＭＳ Ｐゴシック" charset="-128"/>
                <a:cs typeface="ＭＳ Ｐゴシック" charset="-128"/>
              </a:rPr>
              <a:t> erg. We conclude with an outlook for LIGO-Virgo observing run O3, during which both analyses are running in real time.</a:t>
            </a:r>
            <a:endParaRPr lang="en-US" i="0" dirty="0"/>
          </a:p>
          <a:p>
            <a:endParaRPr lang="en-US" i="0" dirty="0"/>
          </a:p>
          <a:p>
            <a:endParaRPr lang="en-US" i="0" dirty="0"/>
          </a:p>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a:p>
            <a:endParaRPr lang="en-US" i="0" dirty="0"/>
          </a:p>
          <a:p>
            <a:endParaRPr lang="en-US" i="0"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7</a:t>
            </a:fld>
            <a:endParaRPr lang="en-US"/>
          </a:p>
        </p:txBody>
      </p:sp>
    </p:spTree>
    <p:extLst>
      <p:ext uri="{BB962C8B-B14F-4D97-AF65-F5344CB8AC3E}">
        <p14:creationId xmlns:p14="http://schemas.microsoft.com/office/powerpoint/2010/main" val="3197990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fontAlgn="base"/>
            <a:r>
              <a:rPr lang="en-US" dirty="0"/>
              <a:t>https://</a:t>
            </a:r>
            <a:r>
              <a:rPr lang="en-US" dirty="0" err="1"/>
              <a:t>physicstoday.scitation.org</a:t>
            </a:r>
            <a:r>
              <a:rPr lang="en-US" dirty="0"/>
              <a:t>/</a:t>
            </a:r>
            <a:r>
              <a:rPr lang="en-US" dirty="0" err="1"/>
              <a:t>doi</a:t>
            </a:r>
            <a:r>
              <a:rPr lang="en-US" dirty="0"/>
              <a:t>/10.1063/PT.3.4090</a:t>
            </a:r>
          </a:p>
          <a:p>
            <a:pPr fontAlgn="base"/>
            <a:r>
              <a:rPr lang="en-US" dirty="0"/>
              <a:t>The rate of change of the frequency depends only on one parameter: the chirp mass. Once you know </a:t>
            </a:r>
            <a:r>
              <a:rPr lang="en-US" sz="1200" b="0" i="0" u="none" strike="noStrike" kern="1200" dirty="0">
                <a:solidFill>
                  <a:schemeClr val="tx1"/>
                </a:solidFill>
                <a:effectLst/>
                <a:latin typeface="+mn-lt"/>
                <a:ea typeface="ＭＳ Ｐゴシック" charset="-128"/>
                <a:cs typeface="ＭＳ Ｐゴシック" charset="-128"/>
              </a:rPr>
              <a:t>ℳ</a:t>
            </a:r>
            <a:r>
              <a:rPr lang="en-US" b="0" i="0" u="none" strike="noStrike" dirty="0">
                <a:effectLst/>
              </a:rPr>
              <a:t>ℳ</a:t>
            </a:r>
            <a:r>
              <a:rPr lang="en-US" dirty="0"/>
              <a:t>, you know how quickly the frequency is changing at any point in the evolution of the binary system. All binaries with the same </a:t>
            </a:r>
            <a:r>
              <a:rPr lang="en-US" sz="1200" b="0" i="0" u="none" strike="noStrike" kern="1200" dirty="0">
                <a:solidFill>
                  <a:schemeClr val="tx1"/>
                </a:solidFill>
                <a:effectLst/>
                <a:latin typeface="+mn-lt"/>
                <a:ea typeface="ＭＳ Ｐゴシック" charset="-128"/>
                <a:cs typeface="ＭＳ Ｐゴシック" charset="-128"/>
              </a:rPr>
              <a:t>ℳ</a:t>
            </a:r>
            <a:r>
              <a:rPr lang="en-US" b="0" i="0" u="none" strike="noStrike" dirty="0">
                <a:effectLst/>
              </a:rPr>
              <a:t>ℳ</a:t>
            </a:r>
            <a:r>
              <a:rPr lang="en-US" dirty="0"/>
              <a:t> will have, to leading order, the same chirping sweep from low frequency to high, although the corrections to equation </a:t>
            </a:r>
            <a:r>
              <a:rPr lang="en-US" sz="1200" u="none" strike="noStrike" kern="1200" dirty="0">
                <a:solidFill>
                  <a:schemeClr val="tx1"/>
                </a:solidFill>
                <a:effectLst/>
                <a:latin typeface="+mn-lt"/>
                <a:ea typeface="ＭＳ Ｐゴシック" charset="-128"/>
                <a:cs typeface="ＭＳ Ｐゴシック" charset="-128"/>
              </a:rPr>
              <a:t>3</a:t>
            </a:r>
            <a:r>
              <a:rPr lang="en-US" dirty="0"/>
              <a:t> do introduce a dependence on the individual masses of the stars. The chirp time, </a:t>
            </a:r>
            <a:r>
              <a:rPr lang="en-US" sz="1200" b="0" i="0" u="none" strike="noStrike" kern="1200" dirty="0">
                <a:solidFill>
                  <a:schemeClr val="tx1"/>
                </a:solidFill>
                <a:effectLst/>
                <a:latin typeface="+mn-lt"/>
                <a:ea typeface="ＭＳ Ｐゴシック" charset="-128"/>
                <a:cs typeface="ＭＳ Ｐゴシック" charset="-128"/>
              </a:rPr>
              <a:t>𝐺ℳ/𝑐3</a:t>
            </a:r>
            <a:r>
              <a:rPr lang="en-US" b="0" i="0" u="none" strike="noStrike" dirty="0">
                <a:effectLst/>
              </a:rPr>
              <a:t>Gℳ/c3</a:t>
            </a:r>
            <a:r>
              <a:rPr lang="en-US" dirty="0"/>
              <a:t>, characterizes how rapidly </a:t>
            </a:r>
            <a:r>
              <a:rPr lang="el-GR" sz="1200" b="0" i="0" u="none" strike="noStrike" kern="1200" dirty="0">
                <a:solidFill>
                  <a:schemeClr val="tx1"/>
                </a:solidFill>
                <a:effectLst/>
                <a:latin typeface="+mn-lt"/>
                <a:ea typeface="ＭＳ Ｐゴシック" charset="-128"/>
                <a:cs typeface="ＭＳ Ｐゴシック" charset="-128"/>
              </a:rPr>
              <a:t>Ω</a:t>
            </a:r>
            <a:r>
              <a:rPr lang="el-GR" b="0" i="0" u="none" strike="noStrike" dirty="0">
                <a:effectLst/>
              </a:rPr>
              <a:t>Ω</a:t>
            </a:r>
            <a:r>
              <a:rPr lang="el-GR" dirty="0"/>
              <a:t> </a:t>
            </a:r>
            <a:r>
              <a:rPr lang="en-US" dirty="0"/>
              <a:t>changes due to gravitational-wave emission.</a:t>
            </a:r>
          </a:p>
          <a:p>
            <a:pPr fontAlgn="base"/>
            <a:endParaRPr lang="en-US" sz="1200" b="0" i="0" kern="1200" dirty="0">
              <a:solidFill>
                <a:schemeClr val="tx1"/>
              </a:solidFill>
              <a:effectLst/>
              <a:latin typeface="+mn-lt"/>
              <a:ea typeface="ＭＳ Ｐゴシック" charset="-128"/>
              <a:cs typeface="ＭＳ Ｐゴシック" charset="-128"/>
            </a:endParaRPr>
          </a:p>
          <a:p>
            <a:pPr fontAlgn="base"/>
            <a:endParaRPr lang="en-US" sz="1200" b="0" i="0" kern="1200" dirty="0">
              <a:solidFill>
                <a:schemeClr val="tx1"/>
              </a:solidFill>
              <a:effectLst/>
              <a:latin typeface="+mn-lt"/>
              <a:ea typeface="ＭＳ Ｐゴシック" charset="-128"/>
              <a:cs typeface="ＭＳ Ｐゴシック" charset="-128"/>
            </a:endParaRPr>
          </a:p>
          <a:p>
            <a:pPr fontAlgn="base"/>
            <a:r>
              <a:rPr lang="en-US" sz="1200" b="0" i="0" kern="1200" dirty="0">
                <a:solidFill>
                  <a:schemeClr val="tx1"/>
                </a:solidFill>
                <a:effectLst/>
                <a:latin typeface="+mn-lt"/>
                <a:ea typeface="ＭＳ Ｐゴシック" charset="-128"/>
                <a:cs typeface="ＭＳ Ｐゴシック" charset="-128"/>
              </a:rPr>
              <a:t>Abstract</a:t>
            </a:r>
          </a:p>
          <a:p>
            <a:pPr fontAlgn="base"/>
            <a:r>
              <a:rPr lang="en-US" sz="1200" b="0" i="0" kern="1200" dirty="0">
                <a:solidFill>
                  <a:schemeClr val="tx1"/>
                </a:solidFill>
                <a:effectLst/>
                <a:latin typeface="+mn-lt"/>
                <a:ea typeface="ＭＳ Ｐゴシック" charset="-128"/>
                <a:cs typeface="ＭＳ Ｐゴシック" charset="-128"/>
              </a:rPr>
              <a:t>Using the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Neutrino Observatory, we search for high-energy neutrino emission coincident with compact binary mergers observed by the LIGO and Virgo gravitational-wave (GW) detectors during their first and second observing runs. We present results from two searches targeting emission coincident with the sky localization of each GW event within a 1000 s time window centered around the reported merger time. One search uses a model-independent </a:t>
            </a:r>
            <a:r>
              <a:rPr lang="en-US" sz="1200" b="0" i="0" kern="1200" dirty="0" err="1">
                <a:solidFill>
                  <a:schemeClr val="tx1"/>
                </a:solidFill>
                <a:effectLst/>
                <a:latin typeface="+mn-lt"/>
                <a:ea typeface="ＭＳ Ｐゴシック" charset="-128"/>
                <a:cs typeface="ＭＳ Ｐゴシック" charset="-128"/>
              </a:rPr>
              <a:t>unbinned</a:t>
            </a:r>
            <a:r>
              <a:rPr lang="en-US" sz="1200" b="0" i="0" kern="1200" dirty="0">
                <a:solidFill>
                  <a:schemeClr val="tx1"/>
                </a:solidFill>
                <a:effectLst/>
                <a:latin typeface="+mn-lt"/>
                <a:ea typeface="ＭＳ Ｐゴシック" charset="-128"/>
                <a:cs typeface="ＭＳ Ｐゴシック" charset="-128"/>
              </a:rPr>
              <a:t> maximum-likelihood analysis, which uses neutrino data from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to search for </a:t>
            </a:r>
            <a:r>
              <a:rPr lang="en-US" sz="1200" b="0" i="0" kern="1200" dirty="0" err="1">
                <a:solidFill>
                  <a:schemeClr val="tx1"/>
                </a:solidFill>
                <a:effectLst/>
                <a:latin typeface="+mn-lt"/>
                <a:ea typeface="ＭＳ Ｐゴシック" charset="-128"/>
                <a:cs typeface="ＭＳ Ｐゴシック" charset="-128"/>
              </a:rPr>
              <a:t>pointlike</a:t>
            </a:r>
            <a:r>
              <a:rPr lang="en-US" sz="1200" b="0" i="0" kern="1200" dirty="0">
                <a:solidFill>
                  <a:schemeClr val="tx1"/>
                </a:solidFill>
                <a:effectLst/>
                <a:latin typeface="+mn-lt"/>
                <a:ea typeface="ＭＳ Ｐゴシック" charset="-128"/>
                <a:cs typeface="ＭＳ Ｐゴシック" charset="-128"/>
              </a:rPr>
              <a:t> neutrino sources consistent with the sky localization of GW events. The other uses the Low-Latency Algorithm for Multi-messenger Astrophysics, which incorporates astrophysical priors through a Bayesian framework and includes LIGO-Virgo detector characteristics to determine the association between the GW source and the neutrinos. No significant neutrino coincidence is seen by either search during the first two observing runs of the LIGO-Virgo detectors. We set upper limits on the time-integrated neutrino emission within the 1000 s window for each of the 11 GW events. These limits range from 0.02 to 0.7 . We also set limits on the total isotropic equivalent energy, </a:t>
            </a:r>
            <a:r>
              <a:rPr lang="en-US" sz="1200" b="0" i="1" kern="1200" dirty="0">
                <a:solidFill>
                  <a:schemeClr val="tx1"/>
                </a:solidFill>
                <a:effectLst/>
                <a:latin typeface="+mn-lt"/>
                <a:ea typeface="ＭＳ Ｐゴシック" charset="-128"/>
                <a:cs typeface="ＭＳ Ｐゴシック" charset="-128"/>
              </a:rPr>
              <a:t>E</a:t>
            </a:r>
            <a:r>
              <a:rPr lang="en-US" sz="1200" b="0" i="0" kern="1200" dirty="0">
                <a:solidFill>
                  <a:schemeClr val="tx1"/>
                </a:solidFill>
                <a:effectLst/>
                <a:latin typeface="+mn-lt"/>
                <a:ea typeface="ＭＳ Ｐゴシック" charset="-128"/>
                <a:cs typeface="ＭＳ Ｐゴシック" charset="-128"/>
              </a:rPr>
              <a:t> </a:t>
            </a:r>
            <a:r>
              <a:rPr lang="en-US" sz="1200" b="0" i="0" kern="1200" baseline="-25000" dirty="0">
                <a:solidFill>
                  <a:schemeClr val="tx1"/>
                </a:solidFill>
                <a:effectLst/>
                <a:latin typeface="+mn-lt"/>
                <a:ea typeface="ＭＳ Ｐゴシック" charset="-128"/>
                <a:cs typeface="ＭＳ Ｐゴシック" charset="-128"/>
              </a:rPr>
              <a:t>iso</a:t>
            </a:r>
            <a:r>
              <a:rPr lang="en-US" sz="1200" b="0" i="0" kern="1200" dirty="0">
                <a:solidFill>
                  <a:schemeClr val="tx1"/>
                </a:solidFill>
                <a:effectLst/>
                <a:latin typeface="+mn-lt"/>
                <a:ea typeface="ＭＳ Ｐゴシック" charset="-128"/>
                <a:cs typeface="ＭＳ Ｐゴシック" charset="-128"/>
              </a:rPr>
              <a:t>, emitted in high-energy neutrinos by each GW event. These limits range from 1.7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51</a:t>
            </a:r>
            <a:r>
              <a:rPr lang="en-US" sz="1200" b="0" i="0" kern="1200" dirty="0">
                <a:solidFill>
                  <a:schemeClr val="tx1"/>
                </a:solidFill>
                <a:effectLst/>
                <a:latin typeface="+mn-lt"/>
                <a:ea typeface="ＭＳ Ｐゴシック" charset="-128"/>
                <a:cs typeface="ＭＳ Ｐゴシック" charset="-128"/>
              </a:rPr>
              <a:t> to 1.8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55</a:t>
            </a:r>
            <a:r>
              <a:rPr lang="en-US" sz="1200" b="0" i="0" kern="1200" dirty="0">
                <a:solidFill>
                  <a:schemeClr val="tx1"/>
                </a:solidFill>
                <a:effectLst/>
                <a:latin typeface="+mn-lt"/>
                <a:ea typeface="ＭＳ Ｐゴシック" charset="-128"/>
                <a:cs typeface="ＭＳ Ｐゴシック" charset="-128"/>
              </a:rPr>
              <a:t> erg. We conclude with an outlook for LIGO-Virgo observing run O3, during which both analyses are running in real time.</a:t>
            </a:r>
            <a:endParaRPr lang="en-US" i="0" dirty="0"/>
          </a:p>
          <a:p>
            <a:endParaRPr lang="en-US" i="0" dirty="0"/>
          </a:p>
          <a:p>
            <a:endParaRPr lang="en-US" i="0" dirty="0"/>
          </a:p>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a:p>
            <a:endParaRPr lang="en-US" i="0" dirty="0"/>
          </a:p>
          <a:p>
            <a:endParaRPr lang="en-US" i="0"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8</a:t>
            </a:fld>
            <a:endParaRPr lang="en-US"/>
          </a:p>
        </p:txBody>
      </p:sp>
    </p:spTree>
    <p:extLst>
      <p:ext uri="{BB962C8B-B14F-4D97-AF65-F5344CB8AC3E}">
        <p14:creationId xmlns:p14="http://schemas.microsoft.com/office/powerpoint/2010/main" val="206705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90% containment area for </a:t>
            </a:r>
            <a:r>
              <a:rPr lang="en-US" dirty="0" err="1"/>
              <a:t>IceCube</a:t>
            </a:r>
            <a:r>
              <a:rPr lang="en-US" dirty="0"/>
              <a:t> (GFU Online) events, previous gravitational wave transients (labeled GWTC, this includes events from O1 and O2 (GWTC1) and O3 (GWTC 2.1 and GWTC3)), and events during O4a. The distribution includes all non-retracted events from O4a and ER15 (engineering run prior to the start of O4). The median of the distribution for </a:t>
            </a:r>
            <a:r>
              <a:rPr lang="en-US" dirty="0" err="1"/>
              <a:t>IceCube</a:t>
            </a:r>
            <a:r>
              <a:rPr lang="en-US" dirty="0"/>
              <a:t> (GFU) events is 1000 times better localized than gravitational wave events during O4a, illustrating the importance of </a:t>
            </a:r>
            <a:r>
              <a:rPr lang="en-US" dirty="0" err="1"/>
              <a:t>realtime</a:t>
            </a:r>
            <a:r>
              <a:rPr lang="en-US" dirty="0"/>
              <a:t> follow-ups of these events by </a:t>
            </a:r>
            <a:r>
              <a:rPr lang="en-US" dirty="0" err="1"/>
              <a:t>IceCube</a:t>
            </a:r>
            <a:r>
              <a:rPr lang="en-US" dirty="0"/>
              <a:t>. The GW area histograms are calculated from the published </a:t>
            </a:r>
            <a:r>
              <a:rPr lang="en-US" dirty="0" err="1"/>
              <a:t>skymaps</a:t>
            </a:r>
            <a:r>
              <a:rPr lang="en-US" dirty="0"/>
              <a:t>, by finding the 90% credible region from the </a:t>
            </a:r>
            <a:r>
              <a:rPr lang="en-US" dirty="0" err="1"/>
              <a:t>skymap</a:t>
            </a:r>
            <a:r>
              <a:rPr lang="en-US" dirty="0"/>
              <a:t>. The GFU event histogram is calculated from MC events, using the angular error (scaled to 90% containment of the 2D Gaussian) for an E^-2 spectrum. The IC (blue) and GWTC (green) histograms are published in </a:t>
            </a:r>
            <a:r>
              <a:rPr lang="en-US" dirty="0">
                <a:hlinkClick r:id="rId3"/>
              </a:rPr>
              <a:t>Abbasi et al 2023 ApJ 944 80</a:t>
            </a:r>
            <a:r>
              <a:rPr lang="en-US" dirty="0"/>
              <a:t>.</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9</a:t>
            </a:fld>
            <a:endParaRPr lang="en-US"/>
          </a:p>
        </p:txBody>
      </p:sp>
    </p:spTree>
    <p:extLst>
      <p:ext uri="{BB962C8B-B14F-4D97-AF65-F5344CB8AC3E}">
        <p14:creationId xmlns:p14="http://schemas.microsoft.com/office/powerpoint/2010/main" val="176678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most significant across O1, O2, O3, and O4 through July 22</a:t>
            </a:r>
          </a:p>
          <a:p>
            <a:r>
              <a:rPr lang="en-US" dirty="0"/>
              <a:t>(TBC)</a:t>
            </a:r>
          </a:p>
          <a:p>
            <a:endParaRPr lang="en-US" dirty="0"/>
          </a:p>
          <a:p>
            <a:r>
              <a:rPr lang="en-US" dirty="0"/>
              <a:t>Distances from</a:t>
            </a:r>
          </a:p>
          <a:p>
            <a:r>
              <a:rPr lang="en-US" dirty="0"/>
              <a:t>https://</a:t>
            </a:r>
            <a:r>
              <a:rPr lang="en-US" dirty="0" err="1"/>
              <a:t>gcn.nasa.gov</a:t>
            </a:r>
            <a:r>
              <a:rPr lang="en-US" dirty="0"/>
              <a:t>/circulars/34629</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	</a:t>
            </a:r>
            <a:r>
              <a:rPr lang="en-US" sz="1200" dirty="0"/>
              <a:t>1.1 ± 0.3 </a:t>
            </a:r>
            <a:r>
              <a:rPr lang="en-US" sz="1200" dirty="0" err="1"/>
              <a:t>Gpc</a:t>
            </a:r>
            <a:endParaRPr lang="en-US" dirty="0"/>
          </a:p>
          <a:p>
            <a:r>
              <a:rPr lang="en-US" dirty="0"/>
              <a:t>https://</a:t>
            </a:r>
            <a:r>
              <a:rPr lang="en-US" dirty="0" err="1"/>
              <a:t>gcn.nasa.gov</a:t>
            </a:r>
            <a:r>
              <a:rPr lang="en-US" dirty="0"/>
              <a:t>/circulars/35146</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	</a:t>
            </a:r>
            <a:r>
              <a:rPr lang="en-US" sz="1200" dirty="0"/>
              <a:t>6.6 ± 2.6 </a:t>
            </a:r>
            <a:r>
              <a:rPr lang="en-US" sz="1200" dirty="0" err="1"/>
              <a:t>Gpc</a:t>
            </a: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11</a:t>
            </a:fld>
            <a:endParaRPr lang="en-US"/>
          </a:p>
        </p:txBody>
      </p:sp>
    </p:spTree>
    <p:extLst>
      <p:ext uri="{BB962C8B-B14F-4D97-AF65-F5344CB8AC3E}">
        <p14:creationId xmlns:p14="http://schemas.microsoft.com/office/powerpoint/2010/main" val="1117863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Flux upper limits obtained for the 90 GW events obtained in this</a:t>
            </a:r>
          </a:p>
          <a:p>
            <a:r>
              <a:rPr lang="en-US" dirty="0"/>
              <a:t>analysis (blue dashed). The corresponding flux upper limits obtained with the</a:t>
            </a:r>
          </a:p>
          <a:p>
            <a:r>
              <a:rPr lang="en-US" dirty="0"/>
              <a:t>high-energy neutrino follow-up analysis are also shown (orange solid; </a:t>
            </a:r>
            <a:r>
              <a:rPr lang="en-US" dirty="0" err="1"/>
              <a:t>Aartsen</a:t>
            </a:r>
            <a:endParaRPr lang="en-US" dirty="0"/>
          </a:p>
          <a:p>
            <a:r>
              <a:rPr lang="en-US" dirty="0"/>
              <a:t>et al. 2020; Abbasi et al. 2023a). These limits are for a flux with a spectral index</a:t>
            </a:r>
          </a:p>
          <a:p>
            <a:r>
              <a:rPr lang="en-US" dirty="0"/>
              <a:t>of two. The energy ranges shown here are the central 90% energies contributing</a:t>
            </a:r>
          </a:p>
          <a:p>
            <a:r>
              <a:rPr lang="en-US" dirty="0"/>
              <a:t>to the flux limits at the decl. spanning the 90% probability regions of the GW</a:t>
            </a:r>
          </a:p>
          <a:p>
            <a:r>
              <a:rPr lang="en-US" dirty="0" err="1"/>
              <a:t>skymap</a:t>
            </a:r>
            <a:r>
              <a:rPr lang="en-US" dirty="0"/>
              <a:t>. These energy ranges are computed for each decl. bin by calculating the</a:t>
            </a:r>
          </a:p>
          <a:p>
            <a:r>
              <a:rPr lang="en-US" dirty="0"/>
              <a:t>upper and lower energy limits of the data set at which the sensitivity degrades by</a:t>
            </a:r>
          </a:p>
          <a:p>
            <a:r>
              <a:rPr lang="en-US" dirty="0"/>
              <a:t>90%. Three GW events are highlighted here. These are GW151226 (the event</a:t>
            </a:r>
          </a:p>
          <a:p>
            <a:r>
              <a:rPr lang="en-US" dirty="0"/>
              <a:t>with the lowest pretrial p-value in this analysis), GW190425 (the only BNS event</a:t>
            </a:r>
          </a:p>
          <a:p>
            <a:r>
              <a:rPr lang="en-US" dirty="0"/>
              <a:t>with a pretrial p-value &lt; 0.1), and GW170817 (first and only BNS event for</a:t>
            </a:r>
          </a:p>
          <a:p>
            <a:r>
              <a:rPr lang="en-US" dirty="0"/>
              <a:t>which the EM counterpart has been observed)</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14</a:t>
            </a:fld>
            <a:endParaRPr lang="en-US"/>
          </a:p>
        </p:txBody>
      </p:sp>
    </p:spTree>
    <p:extLst>
      <p:ext uri="{BB962C8B-B14F-4D97-AF65-F5344CB8AC3E}">
        <p14:creationId xmlns:p14="http://schemas.microsoft.com/office/powerpoint/2010/main" val="3098316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IceCube GW searches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27395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IceCube GW searches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88233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IceCube GW searches</a:t>
            </a:r>
            <a:endParaRPr lang="en-US" dirty="0"/>
          </a:p>
        </p:txBody>
      </p:sp>
      <p:sp>
        <p:nvSpPr>
          <p:cNvPr id="7"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38852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IceCube GW searches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269136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 1 column">
    <p:bg>
      <p:bgRef idx="1001">
        <a:schemeClr val="bg1"/>
      </p:bgRef>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118872" y="121920"/>
            <a:ext cx="8910046" cy="853440"/>
          </a:xfrm>
          <a:prstGeom prst="rect">
            <a:avLst/>
          </a:prstGeom>
        </p:spPr>
        <p:txBody>
          <a:bodyPr lIns="91425" tIns="91425" rIns="91425" bIns="91425" anchor="t" anchorCtr="0"/>
          <a:lstStyle>
            <a:lvl1pPr lvl="0">
              <a:spcBef>
                <a:spcPts val="0"/>
              </a:spcBef>
              <a:defRPr sz="3600" baseline="0">
                <a:solidFill>
                  <a:sysClr val="windowText" lastClr="000000"/>
                </a:solidFill>
                <a:latin typeface="Calibri" charset="0"/>
                <a:ea typeface="Calibri" charset="0"/>
                <a:cs typeface="Calibri"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Content Placeholder 5"/>
          <p:cNvSpPr>
            <a:spLocks noGrp="1"/>
          </p:cNvSpPr>
          <p:nvPr>
            <p:ph sz="quarter" idx="13"/>
          </p:nvPr>
        </p:nvSpPr>
        <p:spPr>
          <a:xfrm>
            <a:off x="118872" y="1085855"/>
            <a:ext cx="8915400" cy="5181600"/>
          </a:xfrm>
          <a:prstGeom prst="rect">
            <a:avLst/>
          </a:prstGeom>
        </p:spPr>
        <p:txBody>
          <a:bodyPr/>
          <a:lstStyle>
            <a:lvl1pPr>
              <a:buClr>
                <a:schemeClr val="tx1"/>
              </a:buClr>
              <a:defRPr sz="2880" baseline="0">
                <a:solidFill>
                  <a:sysClr val="windowText" lastClr="000000"/>
                </a:solidFill>
                <a:latin typeface="Calibri" charset="0"/>
                <a:ea typeface="Calibri" charset="0"/>
                <a:cs typeface="Calibri" charset="0"/>
              </a:defRPr>
            </a:lvl1pPr>
            <a:lvl2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2pPr>
            <a:lvl3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3pPr>
            <a:lvl4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4pPr>
            <a:lvl5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IceCube GW searches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46517504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tx">
  <p:cSld name="1_Title and Content">
    <p:spTree>
      <p:nvGrpSpPr>
        <p:cNvPr id="1" name="Shape 14"/>
        <p:cNvGrpSpPr/>
        <p:nvPr/>
      </p:nvGrpSpPr>
      <p:grpSpPr>
        <a:xfrm>
          <a:off x="0" y="0"/>
          <a:ext cx="0" cy="0"/>
          <a:chOff x="0" y="0"/>
          <a:chExt cx="0" cy="0"/>
        </a:xfrm>
      </p:grpSpPr>
      <p:sp>
        <p:nvSpPr>
          <p:cNvPr id="15" name="Google Shape;15;p44"/>
          <p:cNvSpPr txBox="1">
            <a:spLocks noGrp="1"/>
          </p:cNvSpPr>
          <p:nvPr>
            <p:ph type="title"/>
          </p:nvPr>
        </p:nvSpPr>
        <p:spPr>
          <a:xfrm>
            <a:off x="1485900" y="274639"/>
            <a:ext cx="61722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4400"/>
              <a:buFont typeface="Calibri"/>
              <a:buNone/>
              <a:defRPr sz="3300" b="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6" name="Google Shape;16;p44"/>
          <p:cNvSpPr txBox="1">
            <a:spLocks noGrp="1"/>
          </p:cNvSpPr>
          <p:nvPr>
            <p:ph type="body" idx="1"/>
          </p:nvPr>
        </p:nvSpPr>
        <p:spPr>
          <a:xfrm>
            <a:off x="1485900" y="1600201"/>
            <a:ext cx="6172200" cy="4525963"/>
          </a:xfrm>
          <a:prstGeom prst="rect">
            <a:avLst/>
          </a:prstGeom>
          <a:noFill/>
          <a:ln>
            <a:noFill/>
          </a:ln>
        </p:spPr>
        <p:txBody>
          <a:bodyPr spcFirstLastPara="1" wrap="square" lIns="45700" tIns="45700" rIns="45700" bIns="45700" anchor="t" anchorCtr="0">
            <a:normAutofit/>
          </a:bodyPr>
          <a:lstStyle>
            <a:lvl1pPr marL="342900" lvl="0" indent="-323850" algn="l">
              <a:lnSpc>
                <a:spcPct val="100000"/>
              </a:lnSpc>
              <a:spcBef>
                <a:spcPts val="525"/>
              </a:spcBef>
              <a:spcAft>
                <a:spcPts val="0"/>
              </a:spcAft>
              <a:buClr>
                <a:srgbClr val="000000"/>
              </a:buClr>
              <a:buSzPts val="3200"/>
              <a:buChar char="•"/>
              <a:defRPr sz="2400"/>
            </a:lvl1pPr>
            <a:lvl2pPr marL="685800" lvl="1" indent="-323850" algn="l">
              <a:lnSpc>
                <a:spcPct val="100000"/>
              </a:lnSpc>
              <a:spcBef>
                <a:spcPts val="525"/>
              </a:spcBef>
              <a:spcAft>
                <a:spcPts val="0"/>
              </a:spcAft>
              <a:buClr>
                <a:srgbClr val="000000"/>
              </a:buClr>
              <a:buSzPts val="3200"/>
              <a:buChar char="–"/>
              <a:defRPr sz="2400"/>
            </a:lvl2pPr>
            <a:lvl3pPr marL="1028700" lvl="2" indent="-323850" algn="l">
              <a:lnSpc>
                <a:spcPct val="100000"/>
              </a:lnSpc>
              <a:spcBef>
                <a:spcPts val="525"/>
              </a:spcBef>
              <a:spcAft>
                <a:spcPts val="0"/>
              </a:spcAft>
              <a:buClr>
                <a:srgbClr val="000000"/>
              </a:buClr>
              <a:buSzPts val="3200"/>
              <a:buChar char="•"/>
              <a:defRPr sz="2400"/>
            </a:lvl3pPr>
            <a:lvl4pPr marL="1371600" lvl="3" indent="-323850" algn="l">
              <a:lnSpc>
                <a:spcPct val="100000"/>
              </a:lnSpc>
              <a:spcBef>
                <a:spcPts val="525"/>
              </a:spcBef>
              <a:spcAft>
                <a:spcPts val="0"/>
              </a:spcAft>
              <a:buClr>
                <a:srgbClr val="000000"/>
              </a:buClr>
              <a:buSzPts val="3200"/>
              <a:buChar char="–"/>
              <a:defRPr sz="2400"/>
            </a:lvl4pPr>
            <a:lvl5pPr marL="1714500" lvl="4" indent="-323850" algn="l">
              <a:lnSpc>
                <a:spcPct val="100000"/>
              </a:lnSpc>
              <a:spcBef>
                <a:spcPts val="525"/>
              </a:spcBef>
              <a:spcAft>
                <a:spcPts val="0"/>
              </a:spcAft>
              <a:buClr>
                <a:srgbClr val="000000"/>
              </a:buClr>
              <a:buSzPts val="3200"/>
              <a:buChar char="»"/>
              <a:defRPr sz="2400"/>
            </a:lvl5pPr>
            <a:lvl6pPr marL="2057400" lvl="5" indent="-304800" algn="l">
              <a:lnSpc>
                <a:spcPct val="90000"/>
              </a:lnSpc>
              <a:spcBef>
                <a:spcPts val="750"/>
              </a:spcBef>
              <a:spcAft>
                <a:spcPts val="0"/>
              </a:spcAft>
              <a:buSzPts val="2800"/>
              <a:buChar char="•"/>
              <a:defRPr/>
            </a:lvl6pPr>
            <a:lvl7pPr marL="2400300" lvl="6" indent="-304800" algn="l">
              <a:lnSpc>
                <a:spcPct val="90000"/>
              </a:lnSpc>
              <a:spcBef>
                <a:spcPts val="750"/>
              </a:spcBef>
              <a:spcAft>
                <a:spcPts val="0"/>
              </a:spcAft>
              <a:buSzPts val="2800"/>
              <a:buChar char="•"/>
              <a:defRPr/>
            </a:lvl7pPr>
            <a:lvl8pPr marL="2743200" lvl="7" indent="-304800" algn="l">
              <a:lnSpc>
                <a:spcPct val="90000"/>
              </a:lnSpc>
              <a:spcBef>
                <a:spcPts val="750"/>
              </a:spcBef>
              <a:spcAft>
                <a:spcPts val="0"/>
              </a:spcAft>
              <a:buSzPts val="2800"/>
              <a:buChar char="•"/>
              <a:defRPr/>
            </a:lvl8pPr>
            <a:lvl9pPr marL="3086100" lvl="8" indent="-304800" algn="l">
              <a:lnSpc>
                <a:spcPct val="90000"/>
              </a:lnSpc>
              <a:spcBef>
                <a:spcPts val="750"/>
              </a:spcBef>
              <a:spcAft>
                <a:spcPts val="0"/>
              </a:spcAft>
              <a:buSzPts val="2800"/>
              <a:buChar char="•"/>
              <a:defRPr/>
            </a:lvl9pPr>
          </a:lstStyle>
          <a:p>
            <a:endParaRPr/>
          </a:p>
        </p:txBody>
      </p:sp>
      <p:sp>
        <p:nvSpPr>
          <p:cNvPr id="17" name="Google Shape;17;p44"/>
          <p:cNvSpPr txBox="1">
            <a:spLocks noGrp="1"/>
          </p:cNvSpPr>
          <p:nvPr>
            <p:ph type="sldNum" idx="12"/>
          </p:nvPr>
        </p:nvSpPr>
        <p:spPr>
          <a:xfrm>
            <a:off x="7768411" y="6444627"/>
            <a:ext cx="232589" cy="4616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6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6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6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6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6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6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6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6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6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solidFill>
                <a:srgbClr val="000000"/>
              </a:solidFill>
            </a:endParaRPr>
          </a:p>
        </p:txBody>
      </p:sp>
    </p:spTree>
    <p:extLst>
      <p:ext uri="{BB962C8B-B14F-4D97-AF65-F5344CB8AC3E}">
        <p14:creationId xmlns:p14="http://schemas.microsoft.com/office/powerpoint/2010/main" val="18568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_ONLY">
  <p:cSld name="1_TITLE_ONLY">
    <p:spTree>
      <p:nvGrpSpPr>
        <p:cNvPr id="1" name="Shape 18"/>
        <p:cNvGrpSpPr/>
        <p:nvPr/>
      </p:nvGrpSpPr>
      <p:grpSpPr>
        <a:xfrm>
          <a:off x="0" y="0"/>
          <a:ext cx="0" cy="0"/>
          <a:chOff x="0" y="0"/>
          <a:chExt cx="0" cy="0"/>
        </a:xfrm>
      </p:grpSpPr>
      <p:sp>
        <p:nvSpPr>
          <p:cNvPr id="19" name="Google Shape;19;p85"/>
          <p:cNvSpPr txBox="1">
            <a:spLocks noGrp="1"/>
          </p:cNvSpPr>
          <p:nvPr>
            <p:ph type="title"/>
          </p:nvPr>
        </p:nvSpPr>
        <p:spPr>
          <a:xfrm>
            <a:off x="628650" y="365126"/>
            <a:ext cx="7886700" cy="62793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SzPts val="4000"/>
              <a:buNone/>
              <a:defRPr/>
            </a:lvl1pPr>
            <a:lvl2pPr lvl="1" algn="l">
              <a:lnSpc>
                <a:spcPct val="90000"/>
              </a:lnSpc>
              <a:spcBef>
                <a:spcPts val="0"/>
              </a:spcBef>
              <a:spcAft>
                <a:spcPts val="0"/>
              </a:spcAft>
              <a:buSzPts val="4000"/>
              <a:buNone/>
              <a:defRPr/>
            </a:lvl2pPr>
            <a:lvl3pPr lvl="2" algn="l">
              <a:lnSpc>
                <a:spcPct val="90000"/>
              </a:lnSpc>
              <a:spcBef>
                <a:spcPts val="0"/>
              </a:spcBef>
              <a:spcAft>
                <a:spcPts val="0"/>
              </a:spcAft>
              <a:buSzPts val="4000"/>
              <a:buNone/>
              <a:defRPr/>
            </a:lvl3pPr>
            <a:lvl4pPr lvl="3" algn="l">
              <a:lnSpc>
                <a:spcPct val="90000"/>
              </a:lnSpc>
              <a:spcBef>
                <a:spcPts val="0"/>
              </a:spcBef>
              <a:spcAft>
                <a:spcPts val="0"/>
              </a:spcAft>
              <a:buSzPts val="4000"/>
              <a:buNone/>
              <a:defRPr/>
            </a:lvl4pPr>
            <a:lvl5pPr lvl="4" algn="l">
              <a:lnSpc>
                <a:spcPct val="90000"/>
              </a:lnSpc>
              <a:spcBef>
                <a:spcPts val="0"/>
              </a:spcBef>
              <a:spcAft>
                <a:spcPts val="0"/>
              </a:spcAft>
              <a:buSzPts val="4000"/>
              <a:buNone/>
              <a:defRPr/>
            </a:lvl5pPr>
            <a:lvl6pPr lvl="5" algn="l">
              <a:lnSpc>
                <a:spcPct val="90000"/>
              </a:lnSpc>
              <a:spcBef>
                <a:spcPts val="0"/>
              </a:spcBef>
              <a:spcAft>
                <a:spcPts val="0"/>
              </a:spcAft>
              <a:buSzPts val="4000"/>
              <a:buNone/>
              <a:defRPr/>
            </a:lvl6pPr>
            <a:lvl7pPr lvl="6" algn="l">
              <a:lnSpc>
                <a:spcPct val="90000"/>
              </a:lnSpc>
              <a:spcBef>
                <a:spcPts val="0"/>
              </a:spcBef>
              <a:spcAft>
                <a:spcPts val="0"/>
              </a:spcAft>
              <a:buSzPts val="4000"/>
              <a:buNone/>
              <a:defRPr/>
            </a:lvl7pPr>
            <a:lvl8pPr lvl="7" algn="l">
              <a:lnSpc>
                <a:spcPct val="90000"/>
              </a:lnSpc>
              <a:spcBef>
                <a:spcPts val="0"/>
              </a:spcBef>
              <a:spcAft>
                <a:spcPts val="0"/>
              </a:spcAft>
              <a:buSzPts val="4000"/>
              <a:buNone/>
              <a:defRPr/>
            </a:lvl8pPr>
            <a:lvl9pPr lvl="8" algn="l">
              <a:lnSpc>
                <a:spcPct val="90000"/>
              </a:lnSpc>
              <a:spcBef>
                <a:spcPts val="0"/>
              </a:spcBef>
              <a:spcAft>
                <a:spcPts val="0"/>
              </a:spcAft>
              <a:buSzPts val="4000"/>
              <a:buNone/>
              <a:defRPr/>
            </a:lvl9pPr>
          </a:lstStyle>
          <a:p>
            <a:endParaRPr/>
          </a:p>
        </p:txBody>
      </p:sp>
      <p:sp>
        <p:nvSpPr>
          <p:cNvPr id="20" name="Google Shape;20;p85"/>
          <p:cNvSpPr txBox="1">
            <a:spLocks noGrp="1"/>
          </p:cNvSpPr>
          <p:nvPr>
            <p:ph type="sldNum" idx="12"/>
          </p:nvPr>
        </p:nvSpPr>
        <p:spPr>
          <a:xfrm>
            <a:off x="8601632" y="6354292"/>
            <a:ext cx="193939" cy="369241"/>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16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186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IceCube GW searches</a:t>
            </a:r>
            <a:endParaRPr lang="en-US" dirty="0"/>
          </a:p>
        </p:txBody>
      </p:sp>
      <p:sp>
        <p:nvSpPr>
          <p:cNvPr id="9"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343" r:id="rId1"/>
    <p:sldLayoutId id="2147485344" r:id="rId2"/>
    <p:sldLayoutId id="2147485348" r:id="rId3"/>
    <p:sldLayoutId id="2147485349" r:id="rId4"/>
    <p:sldLayoutId id="2147485350" r:id="rId5"/>
    <p:sldLayoutId id="2147485351" r:id="rId6"/>
    <p:sldLayoutId id="2147485352" r:id="rId7"/>
  </p:sldLayoutIdLst>
  <p:hf hdr="0" dt="0"/>
  <p:txStyles>
    <p:titleStyle>
      <a:lvl1pPr algn="ctr" defTabSz="457200" rtl="0" eaLnBrk="0" fontAlgn="base" hangingPunct="0">
        <a:spcBef>
          <a:spcPct val="0"/>
        </a:spcBef>
        <a:spcAft>
          <a:spcPct val="0"/>
        </a:spcAft>
        <a:defRPr sz="28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0CB369-6436-52DA-A9DC-8CCA2281B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 y="5391249"/>
            <a:ext cx="1414315" cy="1371601"/>
          </a:xfrm>
          <a:prstGeom prst="rect">
            <a:avLst/>
          </a:prstGeom>
          <a:solidFill>
            <a:schemeClr val="bg1"/>
          </a:solidFill>
        </p:spPr>
      </p:pic>
      <p:sp>
        <p:nvSpPr>
          <p:cNvPr id="15361" name="Title 1"/>
          <p:cNvSpPr>
            <a:spLocks noGrp="1"/>
          </p:cNvSpPr>
          <p:nvPr>
            <p:ph type="ctrTitle"/>
          </p:nvPr>
        </p:nvSpPr>
        <p:spPr>
          <a:xfrm>
            <a:off x="1371600" y="95990"/>
            <a:ext cx="6355108" cy="894610"/>
          </a:xfrm>
        </p:spPr>
        <p:txBody>
          <a:bodyPr/>
          <a:lstStyle/>
          <a:p>
            <a:r>
              <a:rPr lang="en-US" sz="3200" b="0" i="0" u="none" strike="noStrike" dirty="0" err="1">
                <a:solidFill>
                  <a:schemeClr val="bg1"/>
                </a:solidFill>
                <a:effectLst/>
                <a:latin typeface="Helvetica" pitchFamily="2" charset="0"/>
              </a:rPr>
              <a:t>IceCube</a:t>
            </a:r>
            <a:r>
              <a:rPr lang="en-US" sz="3200" b="0" i="0" u="none" strike="noStrike" dirty="0">
                <a:solidFill>
                  <a:schemeClr val="bg1"/>
                </a:solidFill>
                <a:effectLst/>
                <a:latin typeface="Helvetica" pitchFamily="2" charset="0"/>
              </a:rPr>
              <a:t> searches for neutrinos from gravitational wave sources</a:t>
            </a:r>
            <a:endParaRPr lang="en-US" sz="3200" dirty="0">
              <a:solidFill>
                <a:schemeClr val="bg1"/>
              </a:solidFill>
              <a:effectLst/>
            </a:endParaRPr>
          </a:p>
        </p:txBody>
      </p:sp>
      <p:sp>
        <p:nvSpPr>
          <p:cNvPr id="15362" name="Subtitle 2"/>
          <p:cNvSpPr txBox="1">
            <a:spLocks/>
          </p:cNvSpPr>
          <p:nvPr/>
        </p:nvSpPr>
        <p:spPr bwMode="auto">
          <a:xfrm>
            <a:off x="0" y="5626354"/>
            <a:ext cx="8839200" cy="108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2000" dirty="0">
                <a:solidFill>
                  <a:schemeClr val="bg1"/>
                </a:solidFill>
                <a:latin typeface="Calibri" charset="0"/>
                <a:cs typeface="Arial" charset="0"/>
              </a:rPr>
              <a:t>Justin Vandenbroucke (UW – Madison)</a:t>
            </a:r>
          </a:p>
          <a:p>
            <a:pPr algn="ctr" eaLnBrk="1" hangingPunct="1">
              <a:spcBef>
                <a:spcPct val="20000"/>
              </a:spcBef>
            </a:pPr>
            <a:r>
              <a:rPr lang="en-US" sz="2000" dirty="0">
                <a:solidFill>
                  <a:schemeClr val="bg1"/>
                </a:solidFill>
                <a:latin typeface="Calibri" charset="0"/>
                <a:cs typeface="Arial" charset="0"/>
              </a:rPr>
              <a:t>for the </a:t>
            </a:r>
            <a:r>
              <a:rPr lang="en-US" sz="2000" dirty="0" err="1">
                <a:solidFill>
                  <a:schemeClr val="bg1"/>
                </a:solidFill>
                <a:latin typeface="Calibri" charset="0"/>
                <a:cs typeface="Arial" charset="0"/>
              </a:rPr>
              <a:t>IceCube</a:t>
            </a:r>
            <a:r>
              <a:rPr lang="en-US" sz="2000" dirty="0">
                <a:solidFill>
                  <a:schemeClr val="bg1"/>
                </a:solidFill>
                <a:latin typeface="Calibri" charset="0"/>
                <a:cs typeface="Arial" charset="0"/>
              </a:rPr>
              <a:t> Collaboration</a:t>
            </a:r>
          </a:p>
          <a:p>
            <a:pPr algn="ctr" eaLnBrk="1" hangingPunct="1">
              <a:spcBef>
                <a:spcPct val="20000"/>
              </a:spcBef>
            </a:pPr>
            <a:r>
              <a:rPr lang="en-US" sz="2000" dirty="0" err="1">
                <a:solidFill>
                  <a:schemeClr val="bg1"/>
                </a:solidFill>
                <a:latin typeface="Calibri" charset="0"/>
                <a:cs typeface="Arial" charset="0"/>
              </a:rPr>
              <a:t>TeVPA</a:t>
            </a:r>
            <a:r>
              <a:rPr lang="en-US" sz="2000" dirty="0">
                <a:solidFill>
                  <a:schemeClr val="bg1"/>
                </a:solidFill>
                <a:latin typeface="Calibri" charset="0"/>
                <a:cs typeface="Arial" charset="0"/>
              </a:rPr>
              <a:t>, August 27, 2024</a:t>
            </a:r>
          </a:p>
        </p:txBody>
      </p:sp>
      <p:pic>
        <p:nvPicPr>
          <p:cNvPr id="4" name="Picture 3" descr="A picture containing outdoor, sky, plane, nature&#10;&#10;Description automatically generated">
            <a:extLst>
              <a:ext uri="{FF2B5EF4-FFF2-40B4-BE49-F238E27FC236}">
                <a16:creationId xmlns:a16="http://schemas.microsoft.com/office/drawing/2014/main" id="{DA0B0D1C-98CD-B283-8560-3C517A1C376C}"/>
              </a:ext>
            </a:extLst>
          </p:cNvPr>
          <p:cNvPicPr>
            <a:picLocks noChangeAspect="1"/>
          </p:cNvPicPr>
          <p:nvPr/>
        </p:nvPicPr>
        <p:blipFill>
          <a:blip r:embed="rId4"/>
          <a:stretch>
            <a:fillRect/>
          </a:stretch>
        </p:blipFill>
        <p:spPr>
          <a:xfrm>
            <a:off x="1333812" y="1180494"/>
            <a:ext cx="6476375" cy="4319808"/>
          </a:xfrm>
          <a:prstGeom prst="rect">
            <a:avLst/>
          </a:prstGeom>
        </p:spPr>
      </p:pic>
      <p:pic>
        <p:nvPicPr>
          <p:cNvPr id="3" name="Picture 2" descr="A picture containing drawing, food, plate&#10;&#10;Description automatically generated">
            <a:extLst>
              <a:ext uri="{FF2B5EF4-FFF2-40B4-BE49-F238E27FC236}">
                <a16:creationId xmlns:a16="http://schemas.microsoft.com/office/drawing/2014/main" id="{2BE6AF5D-404A-05C6-0FEC-63AC1231AD77}"/>
              </a:ext>
            </a:extLst>
          </p:cNvPr>
          <p:cNvPicPr>
            <a:picLocks noChangeAspect="1"/>
          </p:cNvPicPr>
          <p:nvPr/>
        </p:nvPicPr>
        <p:blipFill>
          <a:blip r:embed="rId5"/>
          <a:stretch>
            <a:fillRect/>
          </a:stretch>
        </p:blipFill>
        <p:spPr>
          <a:xfrm>
            <a:off x="7010400" y="5993611"/>
            <a:ext cx="2133600" cy="673417"/>
          </a:xfrm>
          <a:prstGeom prst="rect">
            <a:avLst/>
          </a:prstGeom>
          <a:solidFill>
            <a:schemeClr val="bg1"/>
          </a:solidFill>
        </p:spPr>
      </p:pic>
      <p:pic>
        <p:nvPicPr>
          <p:cNvPr id="5" name="Picture 4">
            <a:extLst>
              <a:ext uri="{FF2B5EF4-FFF2-40B4-BE49-F238E27FC236}">
                <a16:creationId xmlns:a16="http://schemas.microsoft.com/office/drawing/2014/main" id="{D74EED8C-FB17-F896-3ED5-B94086DBC8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40"/>
            <a:ext cx="1143000" cy="1277806"/>
          </a:xfrm>
          <a:prstGeom prst="rect">
            <a:avLst/>
          </a:prstGeom>
        </p:spPr>
      </p:pic>
      <p:pic>
        <p:nvPicPr>
          <p:cNvPr id="7" name="Picture 6" descr="A picture containing text, transport, wheel&#10;&#10;Description automatically generated">
            <a:extLst>
              <a:ext uri="{FF2B5EF4-FFF2-40B4-BE49-F238E27FC236}">
                <a16:creationId xmlns:a16="http://schemas.microsoft.com/office/drawing/2014/main" id="{0A63B89E-D25C-96B9-DE83-E050965A6596}"/>
              </a:ext>
            </a:extLst>
          </p:cNvPr>
          <p:cNvPicPr>
            <a:picLocks noChangeAspect="1"/>
          </p:cNvPicPr>
          <p:nvPr/>
        </p:nvPicPr>
        <p:blipFill>
          <a:blip r:embed="rId7"/>
          <a:stretch>
            <a:fillRect/>
          </a:stretch>
        </p:blipFill>
        <p:spPr>
          <a:xfrm>
            <a:off x="7657846" y="-20652"/>
            <a:ext cx="1440520" cy="1440520"/>
          </a:xfrm>
          <a:prstGeom prst="rect">
            <a:avLst/>
          </a:prstGeom>
        </p:spPr>
      </p:pic>
    </p:spTree>
    <p:extLst>
      <p:ext uri="{BB962C8B-B14F-4D97-AF65-F5344CB8AC3E}">
        <p14:creationId xmlns:p14="http://schemas.microsoft.com/office/powerpoint/2010/main" val="3210881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6437-FB46-FC17-8D03-7602FD232C74}"/>
              </a:ext>
            </a:extLst>
          </p:cNvPr>
          <p:cNvSpPr>
            <a:spLocks noGrp="1"/>
          </p:cNvSpPr>
          <p:nvPr>
            <p:ph type="title"/>
          </p:nvPr>
        </p:nvSpPr>
        <p:spPr>
          <a:xfrm>
            <a:off x="8467" y="0"/>
            <a:ext cx="9135533" cy="640789"/>
          </a:xfrm>
        </p:spPr>
        <p:txBody>
          <a:bodyPr/>
          <a:lstStyle/>
          <a:p>
            <a:r>
              <a:rPr lang="en-US" dirty="0"/>
              <a:t>Real-time follow-up of O3 and O4 gravitational waves</a:t>
            </a:r>
          </a:p>
        </p:txBody>
      </p:sp>
      <p:sp>
        <p:nvSpPr>
          <p:cNvPr id="3" name="Content Placeholder 2">
            <a:extLst>
              <a:ext uri="{FF2B5EF4-FFF2-40B4-BE49-F238E27FC236}">
                <a16:creationId xmlns:a16="http://schemas.microsoft.com/office/drawing/2014/main" id="{38B332BD-94E2-D454-7F00-21C15E089218}"/>
              </a:ext>
            </a:extLst>
          </p:cNvPr>
          <p:cNvSpPr>
            <a:spLocks noGrp="1"/>
          </p:cNvSpPr>
          <p:nvPr>
            <p:ph idx="1"/>
          </p:nvPr>
        </p:nvSpPr>
        <p:spPr>
          <a:xfrm>
            <a:off x="171450" y="5655535"/>
            <a:ext cx="8801100" cy="780489"/>
          </a:xfrm>
        </p:spPr>
        <p:txBody>
          <a:bodyPr/>
          <a:lstStyle/>
          <a:p>
            <a:r>
              <a:rPr lang="en-US" sz="2000" dirty="0"/>
              <a:t>O3 total (LVK + </a:t>
            </a:r>
            <a:r>
              <a:rPr lang="en-US" sz="2000" dirty="0" err="1"/>
              <a:t>IceCube</a:t>
            </a:r>
            <a:r>
              <a:rPr lang="en-US" sz="2000" dirty="0"/>
              <a:t>) latency median 56 minutes, with human in the loop</a:t>
            </a:r>
          </a:p>
          <a:p>
            <a:r>
              <a:rPr lang="en-US" sz="2000" dirty="0"/>
              <a:t>O4 total latency median 21 minutes, thanks to automation</a:t>
            </a:r>
          </a:p>
        </p:txBody>
      </p:sp>
      <p:sp>
        <p:nvSpPr>
          <p:cNvPr id="4" name="Footer Placeholder 3">
            <a:extLst>
              <a:ext uri="{FF2B5EF4-FFF2-40B4-BE49-F238E27FC236}">
                <a16:creationId xmlns:a16="http://schemas.microsoft.com/office/drawing/2014/main" id="{B6FE382D-4421-00AF-D078-9FC22C8FBC4C}"/>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61D3CD55-D831-CC99-F666-49ECAD3A2ACB}"/>
              </a:ext>
            </a:extLst>
          </p:cNvPr>
          <p:cNvSpPr>
            <a:spLocks noGrp="1"/>
          </p:cNvSpPr>
          <p:nvPr>
            <p:ph type="sldNum" sz="quarter" idx="4"/>
          </p:nvPr>
        </p:nvSpPr>
        <p:spPr/>
        <p:txBody>
          <a:bodyPr/>
          <a:lstStyle/>
          <a:p>
            <a:pPr>
              <a:defRPr/>
            </a:pPr>
            <a:fld id="{FE987253-B894-114D-BDC2-8F3A1EBD88EF}" type="slidenum">
              <a:rPr lang="en-US" smtClean="0"/>
              <a:pPr>
                <a:defRPr/>
              </a:pPr>
              <a:t>10</a:t>
            </a:fld>
            <a:endParaRPr lang="en-US" dirty="0"/>
          </a:p>
        </p:txBody>
      </p:sp>
      <p:pic>
        <p:nvPicPr>
          <p:cNvPr id="16" name="Picture 15" descr="A graph of latency&#10;&#10;Description automatically generated">
            <a:extLst>
              <a:ext uri="{FF2B5EF4-FFF2-40B4-BE49-F238E27FC236}">
                <a16:creationId xmlns:a16="http://schemas.microsoft.com/office/drawing/2014/main" id="{8B4D6D6F-0CFB-A347-1680-6B38DB36DD6D}"/>
              </a:ext>
            </a:extLst>
          </p:cNvPr>
          <p:cNvPicPr>
            <a:picLocks noChangeAspect="1"/>
          </p:cNvPicPr>
          <p:nvPr/>
        </p:nvPicPr>
        <p:blipFill>
          <a:blip r:embed="rId2"/>
          <a:stretch>
            <a:fillRect/>
          </a:stretch>
        </p:blipFill>
        <p:spPr>
          <a:xfrm>
            <a:off x="1524000" y="738666"/>
            <a:ext cx="5943600" cy="4799693"/>
          </a:xfrm>
          <a:prstGeom prst="rect">
            <a:avLst/>
          </a:prstGeom>
        </p:spPr>
      </p:pic>
    </p:spTree>
    <p:extLst>
      <p:ext uri="{BB962C8B-B14F-4D97-AF65-F5344CB8AC3E}">
        <p14:creationId xmlns:p14="http://schemas.microsoft.com/office/powerpoint/2010/main" val="1048052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2921-6086-99AD-ED91-EF8C56B482FB}"/>
              </a:ext>
            </a:extLst>
          </p:cNvPr>
          <p:cNvSpPr>
            <a:spLocks noGrp="1"/>
          </p:cNvSpPr>
          <p:nvPr>
            <p:ph type="title"/>
          </p:nvPr>
        </p:nvSpPr>
        <p:spPr>
          <a:xfrm>
            <a:off x="457200" y="9525"/>
            <a:ext cx="8229600" cy="1143000"/>
          </a:xfrm>
        </p:spPr>
        <p:txBody>
          <a:bodyPr/>
          <a:lstStyle/>
          <a:p>
            <a:r>
              <a:rPr lang="en-US" dirty="0"/>
              <a:t>Example sky maps:</a:t>
            </a:r>
            <a:br>
              <a:rPr lang="en-US" dirty="0"/>
            </a:br>
            <a:r>
              <a:rPr lang="en-US" dirty="0"/>
              <a:t>most significant GW-neutrino associations so far</a:t>
            </a:r>
          </a:p>
        </p:txBody>
      </p:sp>
      <p:sp>
        <p:nvSpPr>
          <p:cNvPr id="4" name="Footer Placeholder 3">
            <a:extLst>
              <a:ext uri="{FF2B5EF4-FFF2-40B4-BE49-F238E27FC236}">
                <a16:creationId xmlns:a16="http://schemas.microsoft.com/office/drawing/2014/main" id="{887FC508-DBE6-AA49-E22D-7AD9EDCBF169}"/>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6288F37A-A775-6E2C-FC03-C27FA8119E9A}"/>
              </a:ext>
            </a:extLst>
          </p:cNvPr>
          <p:cNvSpPr>
            <a:spLocks noGrp="1"/>
          </p:cNvSpPr>
          <p:nvPr>
            <p:ph type="sldNum" sz="quarter" idx="4"/>
          </p:nvPr>
        </p:nvSpPr>
        <p:spPr/>
        <p:txBody>
          <a:bodyPr/>
          <a:lstStyle/>
          <a:p>
            <a:pPr>
              <a:defRPr/>
            </a:pPr>
            <a:fld id="{FE987253-B894-114D-BDC2-8F3A1EBD88EF}" type="slidenum">
              <a:rPr lang="en-US" smtClean="0"/>
              <a:pPr>
                <a:defRPr/>
              </a:pPr>
              <a:t>11</a:t>
            </a:fld>
            <a:endParaRPr lang="en-US" dirty="0"/>
          </a:p>
        </p:txBody>
      </p:sp>
      <p:pic>
        <p:nvPicPr>
          <p:cNvPr id="7" name="Picture 6" descr="A diagram of a global graph&#10;&#10;Description automatically generated with medium confidence">
            <a:extLst>
              <a:ext uri="{FF2B5EF4-FFF2-40B4-BE49-F238E27FC236}">
                <a16:creationId xmlns:a16="http://schemas.microsoft.com/office/drawing/2014/main" id="{72C64403-FCF4-91BA-0D72-4283B69B75FF}"/>
              </a:ext>
            </a:extLst>
          </p:cNvPr>
          <p:cNvPicPr>
            <a:picLocks noChangeAspect="1"/>
          </p:cNvPicPr>
          <p:nvPr/>
        </p:nvPicPr>
        <p:blipFill>
          <a:blip r:embed="rId3"/>
          <a:stretch>
            <a:fillRect/>
          </a:stretch>
        </p:blipFill>
        <p:spPr>
          <a:xfrm>
            <a:off x="29980" y="1315244"/>
            <a:ext cx="4953000" cy="2374900"/>
          </a:xfrm>
          <a:prstGeom prst="rect">
            <a:avLst/>
          </a:prstGeom>
        </p:spPr>
      </p:pic>
      <p:sp>
        <p:nvSpPr>
          <p:cNvPr id="10" name="TextBox 9">
            <a:extLst>
              <a:ext uri="{FF2B5EF4-FFF2-40B4-BE49-F238E27FC236}">
                <a16:creationId xmlns:a16="http://schemas.microsoft.com/office/drawing/2014/main" id="{75AD9CDD-B9B7-0C61-FB19-8689D2357274}"/>
              </a:ext>
            </a:extLst>
          </p:cNvPr>
          <p:cNvSpPr txBox="1"/>
          <p:nvPr/>
        </p:nvSpPr>
        <p:spPr>
          <a:xfrm>
            <a:off x="5108725" y="2003763"/>
            <a:ext cx="2308902" cy="707886"/>
          </a:xfrm>
          <a:prstGeom prst="rect">
            <a:avLst/>
          </a:prstGeom>
          <a:noFill/>
        </p:spPr>
        <p:txBody>
          <a:bodyPr wrap="none" rtlCol="0">
            <a:spAutoFit/>
          </a:bodyPr>
          <a:lstStyle/>
          <a:p>
            <a:r>
              <a:rPr lang="en-US" sz="2000" dirty="0"/>
              <a:t>LLAMA (Bayesian)</a:t>
            </a:r>
          </a:p>
          <a:p>
            <a:r>
              <a:rPr lang="en-US" sz="2000" dirty="0"/>
              <a:t>p value 0.8%</a:t>
            </a:r>
          </a:p>
        </p:txBody>
      </p:sp>
      <p:sp>
        <p:nvSpPr>
          <p:cNvPr id="12" name="TextBox 11">
            <a:extLst>
              <a:ext uri="{FF2B5EF4-FFF2-40B4-BE49-F238E27FC236}">
                <a16:creationId xmlns:a16="http://schemas.microsoft.com/office/drawing/2014/main" id="{311707E7-66A2-3FF6-9459-59710F72648F}"/>
              </a:ext>
            </a:extLst>
          </p:cNvPr>
          <p:cNvSpPr txBox="1"/>
          <p:nvPr/>
        </p:nvSpPr>
        <p:spPr>
          <a:xfrm>
            <a:off x="5108725" y="5413962"/>
            <a:ext cx="3331361" cy="707886"/>
          </a:xfrm>
          <a:prstGeom prst="rect">
            <a:avLst/>
          </a:prstGeom>
          <a:noFill/>
        </p:spPr>
        <p:txBody>
          <a:bodyPr wrap="none" rtlCol="0">
            <a:spAutoFit/>
          </a:bodyPr>
          <a:lstStyle/>
          <a:p>
            <a:r>
              <a:rPr lang="en-US" sz="2000" dirty="0"/>
              <a:t>These p values are per-GW</a:t>
            </a:r>
          </a:p>
          <a:p>
            <a:r>
              <a:rPr lang="en-US" sz="2000" dirty="0"/>
              <a:t>(pre-trials; 91+122 GW)</a:t>
            </a:r>
          </a:p>
        </p:txBody>
      </p:sp>
      <p:grpSp>
        <p:nvGrpSpPr>
          <p:cNvPr id="3" name="Group 2">
            <a:extLst>
              <a:ext uri="{FF2B5EF4-FFF2-40B4-BE49-F238E27FC236}">
                <a16:creationId xmlns:a16="http://schemas.microsoft.com/office/drawing/2014/main" id="{82094968-5EA1-29D8-2D2D-8255C1F35770}"/>
              </a:ext>
            </a:extLst>
          </p:cNvPr>
          <p:cNvGrpSpPr/>
          <p:nvPr/>
        </p:nvGrpSpPr>
        <p:grpSpPr>
          <a:xfrm>
            <a:off x="29980" y="4015581"/>
            <a:ext cx="7232027" cy="2374900"/>
            <a:chOff x="29980" y="4015581"/>
            <a:chExt cx="7232027" cy="2374900"/>
          </a:xfrm>
        </p:grpSpPr>
        <p:pic>
          <p:nvPicPr>
            <p:cNvPr id="9" name="Picture 8" descr="A diagram of a circular object&#10;&#10;Description automatically generated">
              <a:extLst>
                <a:ext uri="{FF2B5EF4-FFF2-40B4-BE49-F238E27FC236}">
                  <a16:creationId xmlns:a16="http://schemas.microsoft.com/office/drawing/2014/main" id="{5B5DA23D-92B4-CC51-59A5-9774379282B6}"/>
                </a:ext>
              </a:extLst>
            </p:cNvPr>
            <p:cNvPicPr>
              <a:picLocks noChangeAspect="1"/>
            </p:cNvPicPr>
            <p:nvPr/>
          </p:nvPicPr>
          <p:blipFill>
            <a:blip r:embed="rId4"/>
            <a:stretch>
              <a:fillRect/>
            </a:stretch>
          </p:blipFill>
          <p:spPr>
            <a:xfrm>
              <a:off x="29980" y="4015581"/>
              <a:ext cx="4953000" cy="2374900"/>
            </a:xfrm>
            <a:prstGeom prst="rect">
              <a:avLst/>
            </a:prstGeom>
          </p:spPr>
        </p:pic>
        <p:sp>
          <p:nvSpPr>
            <p:cNvPr id="11" name="TextBox 10">
              <a:extLst>
                <a:ext uri="{FF2B5EF4-FFF2-40B4-BE49-F238E27FC236}">
                  <a16:creationId xmlns:a16="http://schemas.microsoft.com/office/drawing/2014/main" id="{5497894C-BD0E-16F6-68A3-6C1E43A289F4}"/>
                </a:ext>
              </a:extLst>
            </p:cNvPr>
            <p:cNvSpPr txBox="1"/>
            <p:nvPr/>
          </p:nvSpPr>
          <p:spPr>
            <a:xfrm>
              <a:off x="5108725" y="4270774"/>
              <a:ext cx="2153282" cy="707886"/>
            </a:xfrm>
            <a:prstGeom prst="rect">
              <a:avLst/>
            </a:prstGeom>
            <a:noFill/>
          </p:spPr>
          <p:txBody>
            <a:bodyPr wrap="none" rtlCol="0">
              <a:spAutoFit/>
            </a:bodyPr>
            <a:lstStyle/>
            <a:p>
              <a:r>
                <a:rPr lang="en-US" sz="2000" dirty="0"/>
                <a:t>UML (frequentist)</a:t>
              </a:r>
            </a:p>
            <a:p>
              <a:r>
                <a:rPr lang="en-US" sz="2000" dirty="0"/>
                <a:t>p value 0.8%</a:t>
              </a:r>
            </a:p>
          </p:txBody>
        </p:sp>
      </p:grpSp>
    </p:spTree>
    <p:extLst>
      <p:ext uri="{BB962C8B-B14F-4D97-AF65-F5344CB8AC3E}">
        <p14:creationId xmlns:p14="http://schemas.microsoft.com/office/powerpoint/2010/main" val="309717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68DE-817B-CB7D-55D2-CDDF9B600A58}"/>
              </a:ext>
            </a:extLst>
          </p:cNvPr>
          <p:cNvSpPr>
            <a:spLocks noGrp="1"/>
          </p:cNvSpPr>
          <p:nvPr>
            <p:ph type="title"/>
          </p:nvPr>
        </p:nvSpPr>
        <p:spPr>
          <a:xfrm>
            <a:off x="457200" y="14522"/>
            <a:ext cx="8229600" cy="999451"/>
          </a:xfrm>
        </p:spPr>
        <p:txBody>
          <a:bodyPr/>
          <a:lstStyle/>
          <a:p>
            <a:r>
              <a:rPr lang="en-US" dirty="0"/>
              <a:t>All 122 GW neutrino searches to date during O4</a:t>
            </a:r>
          </a:p>
        </p:txBody>
      </p:sp>
      <p:sp>
        <p:nvSpPr>
          <p:cNvPr id="4" name="Footer Placeholder 3">
            <a:extLst>
              <a:ext uri="{FF2B5EF4-FFF2-40B4-BE49-F238E27FC236}">
                <a16:creationId xmlns:a16="http://schemas.microsoft.com/office/drawing/2014/main" id="{75845013-60EE-2FBD-BC7B-0BBE854C2405}"/>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67756223-C058-660A-8F83-D57E2310600D}"/>
              </a:ext>
            </a:extLst>
          </p:cNvPr>
          <p:cNvSpPr>
            <a:spLocks noGrp="1"/>
          </p:cNvSpPr>
          <p:nvPr>
            <p:ph type="sldNum" sz="quarter" idx="4"/>
          </p:nvPr>
        </p:nvSpPr>
        <p:spPr/>
        <p:txBody>
          <a:bodyPr/>
          <a:lstStyle/>
          <a:p>
            <a:pPr>
              <a:defRPr/>
            </a:pPr>
            <a:fld id="{FE987253-B894-114D-BDC2-8F3A1EBD88EF}" type="slidenum">
              <a:rPr lang="en-US" smtClean="0"/>
              <a:pPr>
                <a:defRPr/>
              </a:pPr>
              <a:t>12</a:t>
            </a:fld>
            <a:endParaRPr lang="en-US" dirty="0"/>
          </a:p>
        </p:txBody>
      </p:sp>
      <p:pic>
        <p:nvPicPr>
          <p:cNvPr id="7" name="Picture 6" descr="A graph with blue and orange squares&#10;&#10;Description automatically generated">
            <a:extLst>
              <a:ext uri="{FF2B5EF4-FFF2-40B4-BE49-F238E27FC236}">
                <a16:creationId xmlns:a16="http://schemas.microsoft.com/office/drawing/2014/main" id="{89169EC0-87A6-BE02-233F-C83D0F978686}"/>
              </a:ext>
            </a:extLst>
          </p:cNvPr>
          <p:cNvPicPr>
            <a:picLocks noChangeAspect="1"/>
          </p:cNvPicPr>
          <p:nvPr/>
        </p:nvPicPr>
        <p:blipFill>
          <a:blip r:embed="rId2"/>
          <a:stretch>
            <a:fillRect/>
          </a:stretch>
        </p:blipFill>
        <p:spPr>
          <a:xfrm>
            <a:off x="1828800" y="1103746"/>
            <a:ext cx="5181600" cy="4165403"/>
          </a:xfrm>
          <a:prstGeom prst="rect">
            <a:avLst/>
          </a:prstGeom>
        </p:spPr>
      </p:pic>
      <p:sp>
        <p:nvSpPr>
          <p:cNvPr id="8" name="TextBox 7">
            <a:extLst>
              <a:ext uri="{FF2B5EF4-FFF2-40B4-BE49-F238E27FC236}">
                <a16:creationId xmlns:a16="http://schemas.microsoft.com/office/drawing/2014/main" id="{322C8597-07A6-4E06-553F-C55B4F55B93D}"/>
              </a:ext>
            </a:extLst>
          </p:cNvPr>
          <p:cNvSpPr txBox="1"/>
          <p:nvPr/>
        </p:nvSpPr>
        <p:spPr>
          <a:xfrm>
            <a:off x="579665" y="5447764"/>
            <a:ext cx="7984669"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91 gravitational waves through O3 + 122 so far in O4 = 213 total</a:t>
            </a:r>
          </a:p>
          <a:p>
            <a:pPr marL="342900" indent="-342900">
              <a:buFont typeface="Arial" panose="020B0604020202020204" pitchFamily="34" charset="0"/>
              <a:buChar char="•"/>
            </a:pPr>
            <a:r>
              <a:rPr lang="en-US" sz="2000" dirty="0"/>
              <a:t>Background expectation is not uniform due to neutrino background event counting statistics</a:t>
            </a:r>
          </a:p>
        </p:txBody>
      </p:sp>
      <p:sp>
        <p:nvSpPr>
          <p:cNvPr id="9" name="TextBox 8">
            <a:extLst>
              <a:ext uri="{FF2B5EF4-FFF2-40B4-BE49-F238E27FC236}">
                <a16:creationId xmlns:a16="http://schemas.microsoft.com/office/drawing/2014/main" id="{0B587053-96DA-822C-5C51-B6F67A9E90D2}"/>
              </a:ext>
            </a:extLst>
          </p:cNvPr>
          <p:cNvSpPr txBox="1"/>
          <p:nvPr/>
        </p:nvSpPr>
        <p:spPr>
          <a:xfrm>
            <a:off x="2693945" y="4191000"/>
            <a:ext cx="1561068" cy="369332"/>
          </a:xfrm>
          <a:prstGeom prst="rect">
            <a:avLst/>
          </a:prstGeom>
          <a:noFill/>
        </p:spPr>
        <p:txBody>
          <a:bodyPr wrap="none" rtlCol="0">
            <a:spAutoFit/>
          </a:bodyPr>
          <a:lstStyle/>
          <a:p>
            <a:r>
              <a:rPr lang="en-US" sz="1800" dirty="0"/>
              <a:t>UML analysis</a:t>
            </a:r>
          </a:p>
        </p:txBody>
      </p:sp>
    </p:spTree>
    <p:extLst>
      <p:ext uri="{BB962C8B-B14F-4D97-AF65-F5344CB8AC3E}">
        <p14:creationId xmlns:p14="http://schemas.microsoft.com/office/powerpoint/2010/main" val="31458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BB07-A87B-A3B2-AE00-B964C1FAF87E}"/>
              </a:ext>
            </a:extLst>
          </p:cNvPr>
          <p:cNvSpPr>
            <a:spLocks noGrp="1"/>
          </p:cNvSpPr>
          <p:nvPr>
            <p:ph type="title"/>
          </p:nvPr>
        </p:nvSpPr>
        <p:spPr>
          <a:xfrm>
            <a:off x="-17488" y="0"/>
            <a:ext cx="9161488" cy="1143000"/>
          </a:xfrm>
        </p:spPr>
        <p:txBody>
          <a:bodyPr/>
          <a:lstStyle/>
          <a:p>
            <a:r>
              <a:rPr lang="en-US" dirty="0"/>
              <a:t>Complementary results from two analysis methods</a:t>
            </a:r>
          </a:p>
        </p:txBody>
      </p:sp>
      <p:sp>
        <p:nvSpPr>
          <p:cNvPr id="4" name="Footer Placeholder 3">
            <a:extLst>
              <a:ext uri="{FF2B5EF4-FFF2-40B4-BE49-F238E27FC236}">
                <a16:creationId xmlns:a16="http://schemas.microsoft.com/office/drawing/2014/main" id="{16F51BFB-3ED1-2903-2AF6-C7A6973B3668}"/>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47AD989F-84E1-923D-2D7C-9BEB4CE129AB}"/>
              </a:ext>
            </a:extLst>
          </p:cNvPr>
          <p:cNvSpPr>
            <a:spLocks noGrp="1"/>
          </p:cNvSpPr>
          <p:nvPr>
            <p:ph type="sldNum" sz="quarter" idx="4"/>
          </p:nvPr>
        </p:nvSpPr>
        <p:spPr/>
        <p:txBody>
          <a:bodyPr/>
          <a:lstStyle/>
          <a:p>
            <a:pPr>
              <a:defRPr/>
            </a:pPr>
            <a:fld id="{FE987253-B894-114D-BDC2-8F3A1EBD88EF}" type="slidenum">
              <a:rPr lang="en-US" smtClean="0"/>
              <a:pPr>
                <a:defRPr/>
              </a:pPr>
              <a:t>13</a:t>
            </a:fld>
            <a:endParaRPr lang="en-US" dirty="0"/>
          </a:p>
        </p:txBody>
      </p:sp>
      <p:sp>
        <p:nvSpPr>
          <p:cNvPr id="9" name="TextBox 8">
            <a:extLst>
              <a:ext uri="{FF2B5EF4-FFF2-40B4-BE49-F238E27FC236}">
                <a16:creationId xmlns:a16="http://schemas.microsoft.com/office/drawing/2014/main" id="{1F6993A3-5D0D-1CA9-043A-BE9DABBB2AD1}"/>
              </a:ext>
            </a:extLst>
          </p:cNvPr>
          <p:cNvSpPr txBox="1"/>
          <p:nvPr/>
        </p:nvSpPr>
        <p:spPr>
          <a:xfrm>
            <a:off x="753256" y="5246359"/>
            <a:ext cx="7620000" cy="1323439"/>
          </a:xfrm>
          <a:prstGeom prst="rect">
            <a:avLst/>
          </a:prstGeom>
          <a:noFill/>
        </p:spPr>
        <p:txBody>
          <a:bodyPr wrap="square">
            <a:spAutoFit/>
          </a:bodyPr>
          <a:lstStyle/>
          <a:p>
            <a:pPr marL="342900" indent="-342900">
              <a:buFont typeface="Arial" panose="020B0604020202020204" pitchFamily="34" charset="0"/>
              <a:buChar char="•"/>
            </a:pPr>
            <a:r>
              <a:rPr lang="en-US" sz="2000" dirty="0"/>
              <a:t>Low-Latency Algorithm for Multi-messenger Astrophysics (LLAMA): Bayesian (including distance prior)</a:t>
            </a:r>
          </a:p>
          <a:p>
            <a:pPr marL="342900" indent="-342900">
              <a:buFont typeface="Arial" panose="020B0604020202020204" pitchFamily="34" charset="0"/>
              <a:buChar char="•"/>
            </a:pPr>
            <a:r>
              <a:rPr lang="en-US" sz="2000" dirty="0"/>
              <a:t>Un-binned Maximum Likelihood (UML): frequentist</a:t>
            </a:r>
          </a:p>
          <a:p>
            <a:pPr marL="342900" indent="-342900">
              <a:buFont typeface="Arial" panose="020B0604020202020204" pitchFamily="34" charset="0"/>
              <a:buChar char="•"/>
            </a:pPr>
            <a:r>
              <a:rPr lang="en-US" sz="2000" dirty="0"/>
              <a:t>Results shown for all 122 O4 GW through July 16, 2024</a:t>
            </a:r>
          </a:p>
        </p:txBody>
      </p:sp>
      <p:pic>
        <p:nvPicPr>
          <p:cNvPr id="10" name="Picture 9" descr="A graph with blue dots&#10;&#10;Description automatically generated">
            <a:extLst>
              <a:ext uri="{FF2B5EF4-FFF2-40B4-BE49-F238E27FC236}">
                <a16:creationId xmlns:a16="http://schemas.microsoft.com/office/drawing/2014/main" id="{07F884EF-C3F1-C201-E76C-8DD4A7684059}"/>
              </a:ext>
            </a:extLst>
          </p:cNvPr>
          <p:cNvPicPr>
            <a:picLocks noChangeAspect="1"/>
          </p:cNvPicPr>
          <p:nvPr/>
        </p:nvPicPr>
        <p:blipFill>
          <a:blip r:embed="rId2"/>
          <a:stretch>
            <a:fillRect/>
          </a:stretch>
        </p:blipFill>
        <p:spPr>
          <a:xfrm>
            <a:off x="1752600" y="1020964"/>
            <a:ext cx="5344315" cy="4008236"/>
          </a:xfrm>
          <a:prstGeom prst="rect">
            <a:avLst/>
          </a:prstGeom>
        </p:spPr>
      </p:pic>
    </p:spTree>
    <p:extLst>
      <p:ext uri="{BB962C8B-B14F-4D97-AF65-F5344CB8AC3E}">
        <p14:creationId xmlns:p14="http://schemas.microsoft.com/office/powerpoint/2010/main" val="712644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CB2C-E21D-1B1B-C031-D7E44D1EF11F}"/>
              </a:ext>
            </a:extLst>
          </p:cNvPr>
          <p:cNvSpPr>
            <a:spLocks noGrp="1"/>
          </p:cNvSpPr>
          <p:nvPr>
            <p:ph type="title"/>
          </p:nvPr>
        </p:nvSpPr>
        <p:spPr>
          <a:xfrm>
            <a:off x="0" y="0"/>
            <a:ext cx="9144000" cy="1072250"/>
          </a:xfrm>
        </p:spPr>
        <p:txBody>
          <a:bodyPr/>
          <a:lstStyle/>
          <a:p>
            <a:r>
              <a:rPr lang="en-US" dirty="0"/>
              <a:t>Searching for “low energy” GW-associated</a:t>
            </a:r>
            <a:br>
              <a:rPr lang="en-US" dirty="0"/>
            </a:br>
            <a:r>
              <a:rPr lang="en-US" dirty="0"/>
              <a:t>neutrinos using </a:t>
            </a:r>
            <a:r>
              <a:rPr lang="en-US" dirty="0" err="1"/>
              <a:t>IceCube</a:t>
            </a:r>
            <a:r>
              <a:rPr lang="en-US" dirty="0"/>
              <a:t> </a:t>
            </a:r>
            <a:r>
              <a:rPr lang="en-US" dirty="0" err="1"/>
              <a:t>DeepCore</a:t>
            </a:r>
            <a:endParaRPr lang="en-US" dirty="0"/>
          </a:p>
        </p:txBody>
      </p:sp>
      <p:sp>
        <p:nvSpPr>
          <p:cNvPr id="3" name="Content Placeholder 2">
            <a:extLst>
              <a:ext uri="{FF2B5EF4-FFF2-40B4-BE49-F238E27FC236}">
                <a16:creationId xmlns:a16="http://schemas.microsoft.com/office/drawing/2014/main" id="{8A3CAF96-B71D-8B93-8E03-7F82C3464C5A}"/>
              </a:ext>
            </a:extLst>
          </p:cNvPr>
          <p:cNvSpPr>
            <a:spLocks noGrp="1"/>
          </p:cNvSpPr>
          <p:nvPr>
            <p:ph idx="1"/>
          </p:nvPr>
        </p:nvSpPr>
        <p:spPr>
          <a:xfrm>
            <a:off x="6016" y="5450393"/>
            <a:ext cx="9067800" cy="1046582"/>
          </a:xfrm>
        </p:spPr>
        <p:txBody>
          <a:bodyPr/>
          <a:lstStyle/>
          <a:p>
            <a:r>
              <a:rPr lang="en-US" sz="2000" dirty="0"/>
              <a:t>Previous searches focused on 1 TeV-10 </a:t>
            </a:r>
            <a:r>
              <a:rPr lang="en-US" sz="2000" dirty="0" err="1"/>
              <a:t>PeV</a:t>
            </a:r>
            <a:r>
              <a:rPr lang="en-US" sz="2000" dirty="0"/>
              <a:t> neutrinos using the main </a:t>
            </a:r>
            <a:r>
              <a:rPr lang="en-US" sz="2000" dirty="0" err="1"/>
              <a:t>IceCube</a:t>
            </a:r>
            <a:r>
              <a:rPr lang="en-US" sz="2000" dirty="0"/>
              <a:t> array</a:t>
            </a:r>
          </a:p>
          <a:p>
            <a:r>
              <a:rPr lang="en-US" sz="2000" dirty="0"/>
              <a:t>This search uses </a:t>
            </a:r>
            <a:r>
              <a:rPr lang="en-US" sz="2000" dirty="0" err="1"/>
              <a:t>IceCube</a:t>
            </a:r>
            <a:r>
              <a:rPr lang="en-US" sz="2000" dirty="0"/>
              <a:t> </a:t>
            </a:r>
            <a:r>
              <a:rPr lang="en-US" sz="2000" dirty="0" err="1"/>
              <a:t>DeepCore</a:t>
            </a:r>
            <a:r>
              <a:rPr lang="en-US" sz="2000" dirty="0"/>
              <a:t> (dense inner array) for 10 GeV – 10 </a:t>
            </a:r>
            <a:r>
              <a:rPr lang="en-US" sz="2000" dirty="0" err="1"/>
              <a:t>TeV</a:t>
            </a:r>
            <a:r>
              <a:rPr lang="en-US" sz="2000" dirty="0"/>
              <a:t> neutrinos</a:t>
            </a:r>
          </a:p>
        </p:txBody>
      </p:sp>
      <p:sp>
        <p:nvSpPr>
          <p:cNvPr id="4" name="Footer Placeholder 3">
            <a:extLst>
              <a:ext uri="{FF2B5EF4-FFF2-40B4-BE49-F238E27FC236}">
                <a16:creationId xmlns:a16="http://schemas.microsoft.com/office/drawing/2014/main" id="{19566172-B5C2-9503-8BF2-F8334453ABB0}"/>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E5ABBA6C-874B-6EA0-23DE-93340501EB41}"/>
              </a:ext>
            </a:extLst>
          </p:cNvPr>
          <p:cNvSpPr>
            <a:spLocks noGrp="1"/>
          </p:cNvSpPr>
          <p:nvPr>
            <p:ph type="sldNum" sz="quarter" idx="4"/>
          </p:nvPr>
        </p:nvSpPr>
        <p:spPr/>
        <p:txBody>
          <a:bodyPr/>
          <a:lstStyle/>
          <a:p>
            <a:pPr>
              <a:defRPr/>
            </a:pPr>
            <a:fld id="{FE987253-B894-114D-BDC2-8F3A1EBD88EF}" type="slidenum">
              <a:rPr lang="en-US" smtClean="0"/>
              <a:pPr>
                <a:defRPr/>
              </a:pPr>
              <a:t>14</a:t>
            </a:fld>
            <a:endParaRPr lang="en-US" dirty="0"/>
          </a:p>
        </p:txBody>
      </p:sp>
      <p:pic>
        <p:nvPicPr>
          <p:cNvPr id="7" name="Picture 6">
            <a:extLst>
              <a:ext uri="{FF2B5EF4-FFF2-40B4-BE49-F238E27FC236}">
                <a16:creationId xmlns:a16="http://schemas.microsoft.com/office/drawing/2014/main" id="{1C7A7B33-3E59-A0CA-C3FE-092AC91E218F}"/>
              </a:ext>
            </a:extLst>
          </p:cNvPr>
          <p:cNvPicPr>
            <a:picLocks noChangeAspect="1"/>
          </p:cNvPicPr>
          <p:nvPr/>
        </p:nvPicPr>
        <p:blipFill>
          <a:blip r:embed="rId3"/>
          <a:stretch>
            <a:fillRect/>
          </a:stretch>
        </p:blipFill>
        <p:spPr>
          <a:xfrm>
            <a:off x="1905000" y="1226093"/>
            <a:ext cx="5035216" cy="4405814"/>
          </a:xfrm>
          <a:prstGeom prst="rect">
            <a:avLst/>
          </a:prstGeom>
        </p:spPr>
      </p:pic>
      <p:sp>
        <p:nvSpPr>
          <p:cNvPr id="8" name="TextBox 7">
            <a:extLst>
              <a:ext uri="{FF2B5EF4-FFF2-40B4-BE49-F238E27FC236}">
                <a16:creationId xmlns:a16="http://schemas.microsoft.com/office/drawing/2014/main" id="{F66258BB-CAD6-55F8-F625-29F4CC0DAEBF}"/>
              </a:ext>
            </a:extLst>
          </p:cNvPr>
          <p:cNvSpPr txBox="1"/>
          <p:nvPr/>
        </p:nvSpPr>
        <p:spPr>
          <a:xfrm>
            <a:off x="5624945" y="2155920"/>
            <a:ext cx="3048000" cy="369332"/>
          </a:xfrm>
          <a:prstGeom prst="rect">
            <a:avLst/>
          </a:prstGeom>
          <a:solidFill>
            <a:schemeClr val="bg1"/>
          </a:solidFill>
        </p:spPr>
        <p:txBody>
          <a:bodyPr wrap="square" rtlCol="0">
            <a:spAutoFit/>
          </a:bodyPr>
          <a:lstStyle/>
          <a:p>
            <a:r>
              <a:rPr lang="en-US" sz="1800" dirty="0" err="1"/>
              <a:t>IceCube</a:t>
            </a:r>
            <a:r>
              <a:rPr lang="en-US" sz="1800" dirty="0"/>
              <a:t>, </a:t>
            </a:r>
            <a:r>
              <a:rPr lang="en-US" sz="1800" dirty="0" err="1"/>
              <a:t>ApJ</a:t>
            </a:r>
            <a:r>
              <a:rPr lang="en-US" sz="1800" dirty="0"/>
              <a:t> 959 (2023) 96</a:t>
            </a:r>
          </a:p>
        </p:txBody>
      </p:sp>
    </p:spTree>
    <p:extLst>
      <p:ext uri="{BB962C8B-B14F-4D97-AF65-F5344CB8AC3E}">
        <p14:creationId xmlns:p14="http://schemas.microsoft.com/office/powerpoint/2010/main" val="4036758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3CAF96-B71D-8B93-8E03-7F82C3464C5A}"/>
              </a:ext>
            </a:extLst>
          </p:cNvPr>
          <p:cNvSpPr>
            <a:spLocks noGrp="1"/>
          </p:cNvSpPr>
          <p:nvPr>
            <p:ph idx="1"/>
          </p:nvPr>
        </p:nvSpPr>
        <p:spPr>
          <a:xfrm>
            <a:off x="762000" y="5762927"/>
            <a:ext cx="7156784" cy="817982"/>
          </a:xfrm>
        </p:spPr>
        <p:txBody>
          <a:bodyPr/>
          <a:lstStyle/>
          <a:p>
            <a:r>
              <a:rPr lang="en-US" sz="2000" dirty="0"/>
              <a:t>No evidence of signal found in 10 GeV – 1 </a:t>
            </a:r>
            <a:r>
              <a:rPr lang="en-US" sz="2000" dirty="0" err="1"/>
              <a:t>TeV</a:t>
            </a:r>
            <a:r>
              <a:rPr lang="en-US" sz="2000" dirty="0"/>
              <a:t> neutrino search</a:t>
            </a:r>
          </a:p>
          <a:p>
            <a:r>
              <a:rPr lang="en-US" sz="2000" dirty="0"/>
              <a:t>Upper limits now span 10 GeV – 10 </a:t>
            </a:r>
            <a:r>
              <a:rPr lang="en-US" sz="2000" dirty="0" err="1"/>
              <a:t>PeV</a:t>
            </a:r>
            <a:r>
              <a:rPr lang="en-US" sz="2000" dirty="0"/>
              <a:t> (and 4π sky)</a:t>
            </a:r>
          </a:p>
        </p:txBody>
      </p:sp>
      <p:sp>
        <p:nvSpPr>
          <p:cNvPr id="4" name="Footer Placeholder 3">
            <a:extLst>
              <a:ext uri="{FF2B5EF4-FFF2-40B4-BE49-F238E27FC236}">
                <a16:creationId xmlns:a16="http://schemas.microsoft.com/office/drawing/2014/main" id="{19566172-B5C2-9503-8BF2-F8334453ABB0}"/>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E5ABBA6C-874B-6EA0-23DE-93340501EB41}"/>
              </a:ext>
            </a:extLst>
          </p:cNvPr>
          <p:cNvSpPr>
            <a:spLocks noGrp="1"/>
          </p:cNvSpPr>
          <p:nvPr>
            <p:ph type="sldNum" sz="quarter" idx="4"/>
          </p:nvPr>
        </p:nvSpPr>
        <p:spPr/>
        <p:txBody>
          <a:bodyPr/>
          <a:lstStyle/>
          <a:p>
            <a:pPr>
              <a:defRPr/>
            </a:pPr>
            <a:fld id="{FE987253-B894-114D-BDC2-8F3A1EBD88EF}" type="slidenum">
              <a:rPr lang="en-US" smtClean="0"/>
              <a:pPr>
                <a:defRPr/>
              </a:pPr>
              <a:t>15</a:t>
            </a:fld>
            <a:endParaRPr lang="en-US" dirty="0"/>
          </a:p>
        </p:txBody>
      </p:sp>
      <p:pic>
        <p:nvPicPr>
          <p:cNvPr id="11" name="Picture 10">
            <a:extLst>
              <a:ext uri="{FF2B5EF4-FFF2-40B4-BE49-F238E27FC236}">
                <a16:creationId xmlns:a16="http://schemas.microsoft.com/office/drawing/2014/main" id="{A20D783B-6472-5988-72DB-D4A3F64AF3E7}"/>
              </a:ext>
            </a:extLst>
          </p:cNvPr>
          <p:cNvPicPr>
            <a:picLocks noChangeAspect="1"/>
          </p:cNvPicPr>
          <p:nvPr/>
        </p:nvPicPr>
        <p:blipFill>
          <a:blip r:embed="rId2"/>
          <a:stretch>
            <a:fillRect/>
          </a:stretch>
        </p:blipFill>
        <p:spPr>
          <a:xfrm>
            <a:off x="762000" y="1066800"/>
            <a:ext cx="7156785" cy="4771190"/>
          </a:xfrm>
          <a:prstGeom prst="rect">
            <a:avLst/>
          </a:prstGeom>
        </p:spPr>
      </p:pic>
      <p:sp>
        <p:nvSpPr>
          <p:cNvPr id="12" name="TextBox 11">
            <a:extLst>
              <a:ext uri="{FF2B5EF4-FFF2-40B4-BE49-F238E27FC236}">
                <a16:creationId xmlns:a16="http://schemas.microsoft.com/office/drawing/2014/main" id="{3034720C-E0EC-59E5-97C8-CFCDC84726E3}"/>
              </a:ext>
            </a:extLst>
          </p:cNvPr>
          <p:cNvSpPr txBox="1"/>
          <p:nvPr/>
        </p:nvSpPr>
        <p:spPr>
          <a:xfrm>
            <a:off x="4519134" y="1442192"/>
            <a:ext cx="3733800" cy="369332"/>
          </a:xfrm>
          <a:prstGeom prst="rect">
            <a:avLst/>
          </a:prstGeom>
          <a:noFill/>
        </p:spPr>
        <p:txBody>
          <a:bodyPr wrap="square" rtlCol="0">
            <a:spAutoFit/>
          </a:bodyPr>
          <a:lstStyle/>
          <a:p>
            <a:r>
              <a:rPr lang="en-US" sz="1800" dirty="0" err="1"/>
              <a:t>IceCube</a:t>
            </a:r>
            <a:r>
              <a:rPr lang="en-US" sz="1800" dirty="0"/>
              <a:t>, </a:t>
            </a:r>
            <a:r>
              <a:rPr lang="en-US" sz="1800" dirty="0" err="1"/>
              <a:t>ApJ</a:t>
            </a:r>
            <a:r>
              <a:rPr lang="en-US" sz="1800" dirty="0"/>
              <a:t> 959 (2023) 96</a:t>
            </a:r>
          </a:p>
        </p:txBody>
      </p:sp>
      <p:sp>
        <p:nvSpPr>
          <p:cNvPr id="7" name="Title 1">
            <a:extLst>
              <a:ext uri="{FF2B5EF4-FFF2-40B4-BE49-F238E27FC236}">
                <a16:creationId xmlns:a16="http://schemas.microsoft.com/office/drawing/2014/main" id="{382C3D2E-48FF-B5D9-80CE-E4EADD09238D}"/>
              </a:ext>
            </a:extLst>
          </p:cNvPr>
          <p:cNvSpPr txBox="1">
            <a:spLocks/>
          </p:cNvSpPr>
          <p:nvPr/>
        </p:nvSpPr>
        <p:spPr bwMode="auto">
          <a:xfrm>
            <a:off x="0" y="0"/>
            <a:ext cx="9144000" cy="10722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a:t>Searching for “low energy” GW-associated</a:t>
            </a:r>
            <a:br>
              <a:rPr lang="en-US"/>
            </a:br>
            <a:r>
              <a:rPr lang="en-US"/>
              <a:t>neutrinos using IceCube DeepCore</a:t>
            </a:r>
            <a:endParaRPr lang="en-US" dirty="0"/>
          </a:p>
        </p:txBody>
      </p:sp>
    </p:spTree>
    <p:extLst>
      <p:ext uri="{BB962C8B-B14F-4D97-AF65-F5344CB8AC3E}">
        <p14:creationId xmlns:p14="http://schemas.microsoft.com/office/powerpoint/2010/main" val="635224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FEB69017-AC89-7770-8CA2-086215A51EE8}"/>
              </a:ext>
            </a:extLst>
          </p:cNvPr>
          <p:cNvPicPr>
            <a:picLocks noChangeAspect="1"/>
          </p:cNvPicPr>
          <p:nvPr/>
        </p:nvPicPr>
        <p:blipFill>
          <a:blip r:embed="rId3"/>
          <a:stretch>
            <a:fillRect/>
          </a:stretch>
        </p:blipFill>
        <p:spPr>
          <a:xfrm>
            <a:off x="1600200" y="812800"/>
            <a:ext cx="5539468" cy="4495800"/>
          </a:xfrm>
          <a:prstGeom prst="rect">
            <a:avLst/>
          </a:prstGeom>
        </p:spPr>
      </p:pic>
      <p:sp>
        <p:nvSpPr>
          <p:cNvPr id="6" name="TextBox 5">
            <a:extLst>
              <a:ext uri="{FF2B5EF4-FFF2-40B4-BE49-F238E27FC236}">
                <a16:creationId xmlns:a16="http://schemas.microsoft.com/office/drawing/2014/main" id="{A1F24B93-8F8B-C910-B1AE-C21E270AC4E0}"/>
              </a:ext>
            </a:extLst>
          </p:cNvPr>
          <p:cNvSpPr txBox="1"/>
          <p:nvPr/>
        </p:nvSpPr>
        <p:spPr>
          <a:xfrm>
            <a:off x="3352800" y="3657600"/>
            <a:ext cx="2840842" cy="584775"/>
          </a:xfrm>
          <a:prstGeom prst="rect">
            <a:avLst/>
          </a:prstGeom>
          <a:noFill/>
        </p:spPr>
        <p:txBody>
          <a:bodyPr wrap="none" rtlCol="0">
            <a:spAutoFit/>
          </a:bodyPr>
          <a:lstStyle/>
          <a:p>
            <a:r>
              <a:rPr lang="en-US" sz="1600" dirty="0" err="1"/>
              <a:t>IceCube</a:t>
            </a:r>
            <a:r>
              <a:rPr lang="en-US" sz="1600" dirty="0"/>
              <a:t>, 2105.13160</a:t>
            </a:r>
          </a:p>
          <a:p>
            <a:r>
              <a:rPr lang="en-US" sz="1600" dirty="0" err="1"/>
              <a:t>IceCube</a:t>
            </a:r>
            <a:r>
              <a:rPr lang="en-US" sz="1600" dirty="0"/>
              <a:t>, 2307.16190 (ICRC)</a:t>
            </a:r>
          </a:p>
        </p:txBody>
      </p:sp>
      <p:sp>
        <p:nvSpPr>
          <p:cNvPr id="2" name="Title 1">
            <a:extLst>
              <a:ext uri="{FF2B5EF4-FFF2-40B4-BE49-F238E27FC236}">
                <a16:creationId xmlns:a16="http://schemas.microsoft.com/office/drawing/2014/main" id="{F4F492FE-EC6A-D5E7-ED24-F0B5AD3AB8DA}"/>
              </a:ext>
            </a:extLst>
          </p:cNvPr>
          <p:cNvSpPr>
            <a:spLocks noGrp="1"/>
          </p:cNvSpPr>
          <p:nvPr>
            <p:ph type="title"/>
          </p:nvPr>
        </p:nvSpPr>
        <p:spPr>
          <a:xfrm>
            <a:off x="445957" y="34977"/>
            <a:ext cx="8229600" cy="803223"/>
          </a:xfrm>
        </p:spPr>
        <p:txBody>
          <a:bodyPr/>
          <a:lstStyle/>
          <a:p>
            <a:r>
              <a:rPr lang="en-US" dirty="0"/>
              <a:t>Even lower energies: 0.5–5 GeV</a:t>
            </a:r>
          </a:p>
        </p:txBody>
      </p:sp>
      <p:sp>
        <p:nvSpPr>
          <p:cNvPr id="4" name="Footer Placeholder 3">
            <a:extLst>
              <a:ext uri="{FF2B5EF4-FFF2-40B4-BE49-F238E27FC236}">
                <a16:creationId xmlns:a16="http://schemas.microsoft.com/office/drawing/2014/main" id="{0397E2A7-5FE1-98AB-2151-633CC91798B9}"/>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3145E70A-11F3-A8B1-574B-3D849DC1D1F7}"/>
              </a:ext>
            </a:extLst>
          </p:cNvPr>
          <p:cNvSpPr>
            <a:spLocks noGrp="1"/>
          </p:cNvSpPr>
          <p:nvPr>
            <p:ph type="sldNum" sz="quarter" idx="4"/>
          </p:nvPr>
        </p:nvSpPr>
        <p:spPr/>
        <p:txBody>
          <a:bodyPr/>
          <a:lstStyle/>
          <a:p>
            <a:pPr>
              <a:defRPr/>
            </a:pPr>
            <a:fld id="{FE987253-B894-114D-BDC2-8F3A1EBD88EF}" type="slidenum">
              <a:rPr lang="en-US" smtClean="0"/>
              <a:pPr>
                <a:defRPr/>
              </a:pPr>
              <a:t>16</a:t>
            </a:fld>
            <a:endParaRPr lang="en-US" dirty="0"/>
          </a:p>
        </p:txBody>
      </p:sp>
      <p:sp>
        <p:nvSpPr>
          <p:cNvPr id="9" name="Content Placeholder 2">
            <a:extLst>
              <a:ext uri="{FF2B5EF4-FFF2-40B4-BE49-F238E27FC236}">
                <a16:creationId xmlns:a16="http://schemas.microsoft.com/office/drawing/2014/main" id="{8732990D-3D9C-DF08-23DF-DD85F61E2BB4}"/>
              </a:ext>
            </a:extLst>
          </p:cNvPr>
          <p:cNvSpPr>
            <a:spLocks noGrp="1"/>
          </p:cNvSpPr>
          <p:nvPr>
            <p:ph idx="1"/>
          </p:nvPr>
        </p:nvSpPr>
        <p:spPr>
          <a:xfrm>
            <a:off x="209139" y="5402001"/>
            <a:ext cx="8703236" cy="1151199"/>
          </a:xfrm>
        </p:spPr>
        <p:txBody>
          <a:bodyPr/>
          <a:lstStyle/>
          <a:p>
            <a:r>
              <a:rPr lang="en-US" sz="2000" dirty="0"/>
              <a:t>Using coincident hit method instead of full event reconstruction</a:t>
            </a:r>
          </a:p>
          <a:p>
            <a:r>
              <a:rPr lang="en-US" sz="2000" dirty="0"/>
              <a:t>Upper limits now span 0.5 GeV – 10 </a:t>
            </a:r>
            <a:r>
              <a:rPr lang="en-US" sz="2000" dirty="0" err="1"/>
              <a:t>PeV</a:t>
            </a:r>
            <a:r>
              <a:rPr lang="en-US" sz="2000" dirty="0"/>
              <a:t> (and 4π sky)</a:t>
            </a:r>
          </a:p>
          <a:p>
            <a:r>
              <a:rPr lang="en-US" sz="2000" dirty="0"/>
              <a:t>Searching even lower, to MeV scale (same method as supernova neutrinos)</a:t>
            </a:r>
          </a:p>
          <a:p>
            <a:endParaRPr lang="en-US" sz="2000" dirty="0"/>
          </a:p>
        </p:txBody>
      </p:sp>
    </p:spTree>
    <p:extLst>
      <p:ext uri="{BB962C8B-B14F-4D97-AF65-F5344CB8AC3E}">
        <p14:creationId xmlns:p14="http://schemas.microsoft.com/office/powerpoint/2010/main" val="203445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92FE-EC6A-D5E7-ED24-F0B5AD3AB8DA}"/>
              </a:ext>
            </a:extLst>
          </p:cNvPr>
          <p:cNvSpPr>
            <a:spLocks noGrp="1"/>
          </p:cNvSpPr>
          <p:nvPr>
            <p:ph type="title"/>
          </p:nvPr>
        </p:nvSpPr>
        <p:spPr>
          <a:xfrm>
            <a:off x="457200" y="4996"/>
            <a:ext cx="8229600" cy="757004"/>
          </a:xfrm>
        </p:spPr>
        <p:txBody>
          <a:bodyPr/>
          <a:lstStyle/>
          <a:p>
            <a:r>
              <a:rPr lang="en-US" dirty="0"/>
              <a:t>Opening the Southern sky with cascades</a:t>
            </a:r>
          </a:p>
        </p:txBody>
      </p:sp>
      <p:sp>
        <p:nvSpPr>
          <p:cNvPr id="4" name="Footer Placeholder 3">
            <a:extLst>
              <a:ext uri="{FF2B5EF4-FFF2-40B4-BE49-F238E27FC236}">
                <a16:creationId xmlns:a16="http://schemas.microsoft.com/office/drawing/2014/main" id="{0397E2A7-5FE1-98AB-2151-633CC91798B9}"/>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3145E70A-11F3-A8B1-574B-3D849DC1D1F7}"/>
              </a:ext>
            </a:extLst>
          </p:cNvPr>
          <p:cNvSpPr>
            <a:spLocks noGrp="1"/>
          </p:cNvSpPr>
          <p:nvPr>
            <p:ph type="sldNum" sz="quarter" idx="4"/>
          </p:nvPr>
        </p:nvSpPr>
        <p:spPr/>
        <p:txBody>
          <a:bodyPr/>
          <a:lstStyle/>
          <a:p>
            <a:pPr>
              <a:defRPr/>
            </a:pPr>
            <a:fld id="{FE987253-B894-114D-BDC2-8F3A1EBD88EF}" type="slidenum">
              <a:rPr lang="en-US" smtClean="0"/>
              <a:pPr>
                <a:defRPr/>
              </a:pPr>
              <a:t>17</a:t>
            </a:fld>
            <a:endParaRPr lang="en-US" dirty="0"/>
          </a:p>
        </p:txBody>
      </p:sp>
      <p:pic>
        <p:nvPicPr>
          <p:cNvPr id="7" name="Picture 6" descr="A comparison of a diagram&#10;&#10;Description automatically generated with medium confidence">
            <a:extLst>
              <a:ext uri="{FF2B5EF4-FFF2-40B4-BE49-F238E27FC236}">
                <a16:creationId xmlns:a16="http://schemas.microsoft.com/office/drawing/2014/main" id="{A7ED58A5-2331-E33D-4921-2FC563ABFDD6}"/>
              </a:ext>
            </a:extLst>
          </p:cNvPr>
          <p:cNvPicPr>
            <a:picLocks noChangeAspect="1"/>
          </p:cNvPicPr>
          <p:nvPr/>
        </p:nvPicPr>
        <p:blipFill>
          <a:blip r:embed="rId3"/>
          <a:stretch>
            <a:fillRect/>
          </a:stretch>
        </p:blipFill>
        <p:spPr>
          <a:xfrm>
            <a:off x="381255" y="1219200"/>
            <a:ext cx="8229599" cy="4101426"/>
          </a:xfrm>
          <a:prstGeom prst="rect">
            <a:avLst/>
          </a:prstGeom>
        </p:spPr>
      </p:pic>
      <p:sp>
        <p:nvSpPr>
          <p:cNvPr id="8" name="Content Placeholder 2">
            <a:extLst>
              <a:ext uri="{FF2B5EF4-FFF2-40B4-BE49-F238E27FC236}">
                <a16:creationId xmlns:a16="http://schemas.microsoft.com/office/drawing/2014/main" id="{0458FDA3-0554-D076-5C95-81C4D87F4C2C}"/>
              </a:ext>
            </a:extLst>
          </p:cNvPr>
          <p:cNvSpPr>
            <a:spLocks noGrp="1"/>
          </p:cNvSpPr>
          <p:nvPr>
            <p:ph idx="1"/>
          </p:nvPr>
        </p:nvSpPr>
        <p:spPr>
          <a:xfrm>
            <a:off x="457200" y="5527922"/>
            <a:ext cx="8378992" cy="817982"/>
          </a:xfrm>
        </p:spPr>
        <p:txBody>
          <a:bodyPr/>
          <a:lstStyle/>
          <a:p>
            <a:r>
              <a:rPr lang="en-US" sz="2000" dirty="0"/>
              <a:t>Same event selection (“DNN Cascades”) used to detect Galactic neutrinos</a:t>
            </a:r>
          </a:p>
          <a:p>
            <a:r>
              <a:rPr lang="en-US" sz="2000" dirty="0"/>
              <a:t>Better sensitivity than muon tracks in Southern sky (shown for E</a:t>
            </a:r>
            <a:r>
              <a:rPr lang="en-US" sz="2000" baseline="30000" dirty="0"/>
              <a:t>-2</a:t>
            </a:r>
            <a:r>
              <a:rPr lang="en-US" sz="2000" dirty="0"/>
              <a:t>)</a:t>
            </a:r>
          </a:p>
        </p:txBody>
      </p:sp>
    </p:spTree>
    <p:extLst>
      <p:ext uri="{BB962C8B-B14F-4D97-AF65-F5344CB8AC3E}">
        <p14:creationId xmlns:p14="http://schemas.microsoft.com/office/powerpoint/2010/main" val="3869022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27B6-44E6-D1DD-D3C6-742D5529E5A1}"/>
              </a:ext>
            </a:extLst>
          </p:cNvPr>
          <p:cNvSpPr>
            <a:spLocks noGrp="1"/>
          </p:cNvSpPr>
          <p:nvPr>
            <p:ph type="title"/>
          </p:nvPr>
        </p:nvSpPr>
        <p:spPr>
          <a:xfrm>
            <a:off x="0" y="145277"/>
            <a:ext cx="9144000" cy="778399"/>
          </a:xfrm>
        </p:spPr>
        <p:txBody>
          <a:bodyPr/>
          <a:lstStyle/>
          <a:p>
            <a:r>
              <a:rPr lang="en-US" dirty="0"/>
              <a:t>Continuing real-time LIGO/Virgo/KAGRA follow up throughout O4 (and beyond)</a:t>
            </a:r>
          </a:p>
        </p:txBody>
      </p:sp>
      <p:sp>
        <p:nvSpPr>
          <p:cNvPr id="3" name="Content Placeholder 2">
            <a:extLst>
              <a:ext uri="{FF2B5EF4-FFF2-40B4-BE49-F238E27FC236}">
                <a16:creationId xmlns:a16="http://schemas.microsoft.com/office/drawing/2014/main" id="{26D029A3-3CA7-0F99-A707-6B5499E81286}"/>
              </a:ext>
            </a:extLst>
          </p:cNvPr>
          <p:cNvSpPr>
            <a:spLocks noGrp="1"/>
          </p:cNvSpPr>
          <p:nvPr>
            <p:ph idx="1"/>
          </p:nvPr>
        </p:nvSpPr>
        <p:spPr>
          <a:xfrm>
            <a:off x="0" y="4716665"/>
            <a:ext cx="9144000" cy="1743074"/>
          </a:xfrm>
        </p:spPr>
        <p:txBody>
          <a:bodyPr/>
          <a:lstStyle/>
          <a:p>
            <a:r>
              <a:rPr lang="en-US" sz="2000" dirty="0"/>
              <a:t>O4 planned to conclude June 9, 2025</a:t>
            </a:r>
          </a:p>
          <a:p>
            <a:r>
              <a:rPr lang="en-US" sz="2000" dirty="0"/>
              <a:t>Will continue to follow up each LVK open public alert (including BBH) and report results from both pipelines with low (~21 minute) latency</a:t>
            </a:r>
          </a:p>
          <a:p>
            <a:r>
              <a:rPr lang="en-US" sz="2000" dirty="0"/>
              <a:t>Analyzing low-significance (sub-threshold) as well as high-significance GW</a:t>
            </a:r>
          </a:p>
          <a:p>
            <a:r>
              <a:rPr lang="en-US" sz="2000" dirty="0"/>
              <a:t>We encourage other observers to follow up our coincident neutrino alerts!</a:t>
            </a:r>
          </a:p>
        </p:txBody>
      </p:sp>
      <p:sp>
        <p:nvSpPr>
          <p:cNvPr id="4" name="Footer Placeholder 3">
            <a:extLst>
              <a:ext uri="{FF2B5EF4-FFF2-40B4-BE49-F238E27FC236}">
                <a16:creationId xmlns:a16="http://schemas.microsoft.com/office/drawing/2014/main" id="{29B2007C-2646-7350-BC47-20BC43C1C82A}"/>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EE31844C-7BA5-08DC-C226-59A9B7F3C314}"/>
              </a:ext>
            </a:extLst>
          </p:cNvPr>
          <p:cNvSpPr>
            <a:spLocks noGrp="1"/>
          </p:cNvSpPr>
          <p:nvPr>
            <p:ph type="sldNum" sz="quarter" idx="4"/>
          </p:nvPr>
        </p:nvSpPr>
        <p:spPr/>
        <p:txBody>
          <a:bodyPr/>
          <a:lstStyle/>
          <a:p>
            <a:pPr>
              <a:defRPr/>
            </a:pPr>
            <a:fld id="{FE987253-B894-114D-BDC2-8F3A1EBD88EF}" type="slidenum">
              <a:rPr lang="en-US" smtClean="0"/>
              <a:pPr>
                <a:defRPr/>
              </a:pPr>
              <a:t>18</a:t>
            </a:fld>
            <a:endParaRPr lang="en-US" dirty="0"/>
          </a:p>
        </p:txBody>
      </p:sp>
      <p:pic>
        <p:nvPicPr>
          <p:cNvPr id="8" name="Picture 7" descr="A graph with numbers and text&#10;&#10;Description automatically generated with medium confidence">
            <a:extLst>
              <a:ext uri="{FF2B5EF4-FFF2-40B4-BE49-F238E27FC236}">
                <a16:creationId xmlns:a16="http://schemas.microsoft.com/office/drawing/2014/main" id="{28434055-D9ED-D8C7-C652-1CFA9A251A7C}"/>
              </a:ext>
            </a:extLst>
          </p:cNvPr>
          <p:cNvPicPr>
            <a:picLocks noChangeAspect="1"/>
          </p:cNvPicPr>
          <p:nvPr/>
        </p:nvPicPr>
        <p:blipFill>
          <a:blip r:embed="rId3"/>
          <a:stretch>
            <a:fillRect/>
          </a:stretch>
        </p:blipFill>
        <p:spPr>
          <a:xfrm>
            <a:off x="685800" y="1269798"/>
            <a:ext cx="7772400" cy="3184679"/>
          </a:xfrm>
          <a:prstGeom prst="rect">
            <a:avLst/>
          </a:prstGeom>
        </p:spPr>
      </p:pic>
    </p:spTree>
    <p:extLst>
      <p:ext uri="{BB962C8B-B14F-4D97-AF65-F5344CB8AC3E}">
        <p14:creationId xmlns:p14="http://schemas.microsoft.com/office/powerpoint/2010/main" val="773495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1E39-4416-9071-9075-887B6F8468EA}"/>
              </a:ext>
            </a:extLst>
          </p:cNvPr>
          <p:cNvSpPr>
            <a:spLocks noGrp="1"/>
          </p:cNvSpPr>
          <p:nvPr>
            <p:ph type="title"/>
          </p:nvPr>
        </p:nvSpPr>
        <p:spPr>
          <a:xfrm>
            <a:off x="447207" y="-107796"/>
            <a:ext cx="8229600" cy="920357"/>
          </a:xfrm>
        </p:spPr>
        <p:txBody>
          <a:bodyPr/>
          <a:lstStyle/>
          <a:p>
            <a:r>
              <a:rPr lang="en-US" dirty="0">
                <a:solidFill>
                  <a:schemeClr val="bg1"/>
                </a:solidFill>
              </a:rPr>
              <a:t>Conclusion and outlook</a:t>
            </a:r>
          </a:p>
        </p:txBody>
      </p:sp>
      <p:sp>
        <p:nvSpPr>
          <p:cNvPr id="3" name="Content Placeholder 2">
            <a:extLst>
              <a:ext uri="{FF2B5EF4-FFF2-40B4-BE49-F238E27FC236}">
                <a16:creationId xmlns:a16="http://schemas.microsoft.com/office/drawing/2014/main" id="{0986CEF3-6360-CB4F-4CC0-2C8FF27C336E}"/>
              </a:ext>
            </a:extLst>
          </p:cNvPr>
          <p:cNvSpPr>
            <a:spLocks noGrp="1"/>
          </p:cNvSpPr>
          <p:nvPr>
            <p:ph idx="1"/>
          </p:nvPr>
        </p:nvSpPr>
        <p:spPr>
          <a:xfrm>
            <a:off x="0" y="4410908"/>
            <a:ext cx="9144000" cy="1905000"/>
          </a:xfrm>
        </p:spPr>
        <p:txBody>
          <a:bodyPr/>
          <a:lstStyle/>
          <a:p>
            <a:r>
              <a:rPr lang="en-US" sz="2000" dirty="0" err="1">
                <a:solidFill>
                  <a:schemeClr val="bg1"/>
                </a:solidFill>
              </a:rPr>
              <a:t>IceCube</a:t>
            </a:r>
            <a:r>
              <a:rPr lang="en-US" sz="2000" dirty="0">
                <a:solidFill>
                  <a:schemeClr val="bg1"/>
                </a:solidFill>
              </a:rPr>
              <a:t> is searching for neutrinos from GW sources from MeV to </a:t>
            </a:r>
            <a:r>
              <a:rPr lang="en-US" sz="2000" dirty="0" err="1">
                <a:solidFill>
                  <a:schemeClr val="bg1"/>
                </a:solidFill>
              </a:rPr>
              <a:t>EeV</a:t>
            </a:r>
            <a:r>
              <a:rPr lang="en-US" sz="2000" dirty="0">
                <a:solidFill>
                  <a:schemeClr val="bg1"/>
                </a:solidFill>
              </a:rPr>
              <a:t> scale</a:t>
            </a:r>
          </a:p>
          <a:p>
            <a:r>
              <a:rPr lang="en-US" sz="2000" dirty="0">
                <a:solidFill>
                  <a:schemeClr val="bg1"/>
                </a:solidFill>
              </a:rPr>
              <a:t>Searches for neutrinos associated with BBH, BNS, NSBH, and unclassified bursts</a:t>
            </a:r>
          </a:p>
          <a:p>
            <a:r>
              <a:rPr lang="en-US" sz="2000" dirty="0">
                <a:solidFill>
                  <a:schemeClr val="bg1"/>
                </a:solidFill>
              </a:rPr>
              <a:t>Low (~21 minute) latency follow-up in O4: automated posting of results via GCN</a:t>
            </a:r>
          </a:p>
          <a:p>
            <a:r>
              <a:rPr lang="en-US" sz="2000" dirty="0">
                <a:solidFill>
                  <a:schemeClr val="bg1"/>
                </a:solidFill>
              </a:rPr>
              <a:t>Neutrinos localized to area 10</a:t>
            </a:r>
            <a:r>
              <a:rPr lang="en-US" sz="2000" baseline="30000" dirty="0">
                <a:solidFill>
                  <a:schemeClr val="bg1"/>
                </a:solidFill>
              </a:rPr>
              <a:t>3</a:t>
            </a:r>
            <a:r>
              <a:rPr lang="en-US" sz="2000" dirty="0">
                <a:solidFill>
                  <a:schemeClr val="bg1"/>
                </a:solidFill>
              </a:rPr>
              <a:t> times smaller than GW, supporting EM follow-up</a:t>
            </a:r>
          </a:p>
          <a:p>
            <a:r>
              <a:rPr lang="en-US" sz="2000" dirty="0">
                <a:solidFill>
                  <a:schemeClr val="bg1"/>
                </a:solidFill>
              </a:rPr>
              <a:t>Multi-messenger GW-photon and neutrino-photon sources have been detected: ready for GW-neutrino!</a:t>
            </a:r>
          </a:p>
        </p:txBody>
      </p:sp>
      <p:sp>
        <p:nvSpPr>
          <p:cNvPr id="4" name="Footer Placeholder 3">
            <a:extLst>
              <a:ext uri="{FF2B5EF4-FFF2-40B4-BE49-F238E27FC236}">
                <a16:creationId xmlns:a16="http://schemas.microsoft.com/office/drawing/2014/main" id="{ABC7B097-D0B8-F70E-5C7E-35774BC9F5D8}"/>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BCAB229D-51D1-399C-B983-677514514DC5}"/>
              </a:ext>
            </a:extLst>
          </p:cNvPr>
          <p:cNvSpPr>
            <a:spLocks noGrp="1"/>
          </p:cNvSpPr>
          <p:nvPr>
            <p:ph type="sldNum" sz="quarter" idx="4"/>
          </p:nvPr>
        </p:nvSpPr>
        <p:spPr/>
        <p:txBody>
          <a:bodyPr/>
          <a:lstStyle/>
          <a:p>
            <a:pPr>
              <a:defRPr/>
            </a:pPr>
            <a:fld id="{FE987253-B894-114D-BDC2-8F3A1EBD88EF}" type="slidenum">
              <a:rPr lang="en-US" smtClean="0"/>
              <a:pPr>
                <a:defRPr/>
              </a:pPr>
              <a:t>19</a:t>
            </a:fld>
            <a:endParaRPr lang="en-US" dirty="0"/>
          </a:p>
        </p:txBody>
      </p:sp>
      <p:pic>
        <p:nvPicPr>
          <p:cNvPr id="6" name="Picture 5">
            <a:extLst>
              <a:ext uri="{FF2B5EF4-FFF2-40B4-BE49-F238E27FC236}">
                <a16:creationId xmlns:a16="http://schemas.microsoft.com/office/drawing/2014/main" id="{3F7EFEB7-B000-9C01-4667-B602C9CAE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812561"/>
            <a:ext cx="5917502" cy="3449904"/>
          </a:xfrm>
          <a:prstGeom prst="rect">
            <a:avLst/>
          </a:prstGeom>
        </p:spPr>
      </p:pic>
    </p:spTree>
    <p:extLst>
      <p:ext uri="{BB962C8B-B14F-4D97-AF65-F5344CB8AC3E}">
        <p14:creationId xmlns:p14="http://schemas.microsoft.com/office/powerpoint/2010/main" val="31071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3999" cy="736600"/>
          </a:xfrm>
        </p:spPr>
        <p:txBody>
          <a:bodyPr>
            <a:normAutofit/>
          </a:bodyPr>
          <a:lstStyle/>
          <a:p>
            <a:r>
              <a:rPr lang="en-US" dirty="0"/>
              <a:t>The IceCube Neutrino Observatory</a:t>
            </a:r>
          </a:p>
        </p:txBody>
      </p:sp>
      <p:pic>
        <p:nvPicPr>
          <p:cNvPr id="5" name="Picture 4" descr="icecub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8615" y="1035430"/>
            <a:ext cx="5705386" cy="5572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38" y="3826954"/>
            <a:ext cx="2818177" cy="2529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
        <p:nvSpPr>
          <p:cNvPr id="9" name="Footer Placeholder 3">
            <a:extLst>
              <a:ext uri="{FF2B5EF4-FFF2-40B4-BE49-F238E27FC236}">
                <a16:creationId xmlns:a16="http://schemas.microsoft.com/office/drawing/2014/main" id="{033AB786-AC96-C24C-AA22-C6613165007C}"/>
              </a:ext>
            </a:extLst>
          </p:cNvPr>
          <p:cNvSpPr>
            <a:spLocks noGrp="1"/>
          </p:cNvSpPr>
          <p:nvPr>
            <p:ph type="ftr" sz="quarter" idx="3"/>
          </p:nvPr>
        </p:nvSpPr>
        <p:spPr>
          <a:xfrm>
            <a:off x="0" y="6553200"/>
            <a:ext cx="9144000" cy="304800"/>
          </a:xfrm>
        </p:spPr>
        <p:txBody>
          <a:bodyPr/>
          <a:lstStyle/>
          <a:p>
            <a:pPr>
              <a:defRPr/>
            </a:pPr>
            <a:r>
              <a:rPr lang="en-US"/>
              <a:t>Justin Vandenbroucke                                               IceCube GW searches</a:t>
            </a:r>
            <a:endParaRPr lang="en-US" dirty="0"/>
          </a:p>
        </p:txBody>
      </p:sp>
      <p:sp>
        <p:nvSpPr>
          <p:cNvPr id="10" name="Slide Number Placeholder 4">
            <a:extLst>
              <a:ext uri="{FF2B5EF4-FFF2-40B4-BE49-F238E27FC236}">
                <a16:creationId xmlns:a16="http://schemas.microsoft.com/office/drawing/2014/main" id="{ECF6DEE4-3135-6343-B378-CF6D1B8C44F2}"/>
              </a:ext>
            </a:extLst>
          </p:cNvPr>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2</a:t>
            </a:fld>
            <a:endParaRPr lang="en-US" dirty="0"/>
          </a:p>
        </p:txBody>
      </p:sp>
      <p:sp>
        <p:nvSpPr>
          <p:cNvPr id="4" name="Content Placeholder 3"/>
          <p:cNvSpPr>
            <a:spLocks noGrp="1"/>
          </p:cNvSpPr>
          <p:nvPr>
            <p:ph idx="1"/>
          </p:nvPr>
        </p:nvSpPr>
        <p:spPr>
          <a:xfrm>
            <a:off x="157161" y="736599"/>
            <a:ext cx="3281454" cy="2850217"/>
          </a:xfrm>
          <a:ln w="19050">
            <a:solidFill>
              <a:schemeClr val="tx1"/>
            </a:solidFill>
          </a:ln>
          <a:effectLst/>
        </p:spPr>
        <p:txBody>
          <a:bodyPr>
            <a:noAutofit/>
          </a:bodyPr>
          <a:lstStyle/>
          <a:p>
            <a:r>
              <a:rPr lang="en-US" sz="1800" dirty="0">
                <a:cs typeface="Helvetica Neue"/>
              </a:rPr>
              <a:t>Sensitive to neutrinos at MeV, GeV, </a:t>
            </a:r>
            <a:r>
              <a:rPr lang="en-US" sz="1800" dirty="0" err="1">
                <a:cs typeface="Helvetica Neue"/>
              </a:rPr>
              <a:t>TeV</a:t>
            </a:r>
            <a:r>
              <a:rPr lang="en-US" sz="1800" dirty="0">
                <a:cs typeface="Helvetica Neue"/>
              </a:rPr>
              <a:t>, </a:t>
            </a:r>
            <a:r>
              <a:rPr lang="en-US" sz="1800" dirty="0" err="1">
                <a:cs typeface="Helvetica Neue"/>
              </a:rPr>
              <a:t>PeV</a:t>
            </a:r>
            <a:r>
              <a:rPr lang="en-US" sz="1800" dirty="0">
                <a:cs typeface="Helvetica Neue"/>
              </a:rPr>
              <a:t>, </a:t>
            </a:r>
            <a:r>
              <a:rPr lang="en-US" sz="1800" dirty="0" err="1">
                <a:cs typeface="Helvetica Neue"/>
              </a:rPr>
              <a:t>EeV</a:t>
            </a:r>
            <a:r>
              <a:rPr lang="en-US" sz="1800" dirty="0">
                <a:cs typeface="Helvetica Neue"/>
              </a:rPr>
              <a:t> scales</a:t>
            </a:r>
          </a:p>
          <a:p>
            <a:r>
              <a:rPr lang="en-US" sz="1800" dirty="0">
                <a:cs typeface="Helvetica Neue"/>
              </a:rPr>
              <a:t>&gt;99% up time</a:t>
            </a:r>
          </a:p>
          <a:p>
            <a:r>
              <a:rPr lang="en-US" sz="1800" dirty="0">
                <a:cs typeface="Helvetica Neue"/>
              </a:rPr>
              <a:t>Full sky (both hemispheres) capability</a:t>
            </a:r>
          </a:p>
          <a:p>
            <a:r>
              <a:rPr lang="en-US" sz="1800" dirty="0">
                <a:cs typeface="Helvetica Neue"/>
              </a:rPr>
              <a:t>Better sensitivity in North than South (at </a:t>
            </a:r>
            <a:r>
              <a:rPr lang="en-US" sz="1800" dirty="0" err="1">
                <a:cs typeface="Helvetica Neue"/>
              </a:rPr>
              <a:t>TeV</a:t>
            </a:r>
            <a:r>
              <a:rPr lang="en-US" sz="1800" dirty="0">
                <a:cs typeface="Helvetica Neue"/>
              </a:rPr>
              <a:t> scale)</a:t>
            </a:r>
          </a:p>
          <a:p>
            <a:r>
              <a:rPr lang="en-US" sz="1800" dirty="0">
                <a:cs typeface="Helvetica Neue"/>
              </a:rPr>
              <a:t>Tracks and cascades</a:t>
            </a:r>
          </a:p>
          <a:p>
            <a:endParaRPr lang="en-US" sz="1800" dirty="0">
              <a:cs typeface="Helvetica Neue Light"/>
            </a:endParaRPr>
          </a:p>
        </p:txBody>
      </p:sp>
    </p:spTree>
    <p:extLst>
      <p:ext uri="{BB962C8B-B14F-4D97-AF65-F5344CB8AC3E}">
        <p14:creationId xmlns:p14="http://schemas.microsoft.com/office/powerpoint/2010/main" val="658313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44EDE-18A7-AA8F-25FB-7BB74650D09D}"/>
              </a:ext>
            </a:extLst>
          </p:cNvPr>
          <p:cNvSpPr>
            <a:spLocks noGrp="1"/>
          </p:cNvSpPr>
          <p:nvPr>
            <p:ph type="title"/>
          </p:nvPr>
        </p:nvSpPr>
        <p:spPr>
          <a:xfrm>
            <a:off x="457200" y="55406"/>
            <a:ext cx="8229600" cy="1143000"/>
          </a:xfrm>
        </p:spPr>
        <p:txBody>
          <a:bodyPr/>
          <a:lstStyle/>
          <a:p>
            <a:r>
              <a:rPr lang="en-US" dirty="0" err="1"/>
              <a:t>IceCube</a:t>
            </a:r>
            <a:r>
              <a:rPr lang="en-US" dirty="0"/>
              <a:t>-only latency</a:t>
            </a:r>
          </a:p>
        </p:txBody>
      </p:sp>
      <p:sp>
        <p:nvSpPr>
          <p:cNvPr id="4" name="Footer Placeholder 3">
            <a:extLst>
              <a:ext uri="{FF2B5EF4-FFF2-40B4-BE49-F238E27FC236}">
                <a16:creationId xmlns:a16="http://schemas.microsoft.com/office/drawing/2014/main" id="{AE62291B-F280-56DB-75AF-1BE219E0E1C8}"/>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F11F6A06-FCA8-DD12-646B-CA143D4B8D73}"/>
              </a:ext>
            </a:extLst>
          </p:cNvPr>
          <p:cNvSpPr>
            <a:spLocks noGrp="1"/>
          </p:cNvSpPr>
          <p:nvPr>
            <p:ph type="sldNum" sz="quarter" idx="4"/>
          </p:nvPr>
        </p:nvSpPr>
        <p:spPr/>
        <p:txBody>
          <a:bodyPr/>
          <a:lstStyle/>
          <a:p>
            <a:pPr>
              <a:defRPr/>
            </a:pPr>
            <a:fld id="{FE987253-B894-114D-BDC2-8F3A1EBD88EF}" type="slidenum">
              <a:rPr lang="en-US" smtClean="0"/>
              <a:pPr>
                <a:defRPr/>
              </a:pPr>
              <a:t>20</a:t>
            </a:fld>
            <a:endParaRPr lang="en-US" dirty="0"/>
          </a:p>
        </p:txBody>
      </p:sp>
      <p:pic>
        <p:nvPicPr>
          <p:cNvPr id="7" name="Picture 6" descr="A graph with blue and orange lines&#10;&#10;Description automatically generated">
            <a:extLst>
              <a:ext uri="{FF2B5EF4-FFF2-40B4-BE49-F238E27FC236}">
                <a16:creationId xmlns:a16="http://schemas.microsoft.com/office/drawing/2014/main" id="{D219C20B-8844-A568-1883-CD5049AA8B4A}"/>
              </a:ext>
            </a:extLst>
          </p:cNvPr>
          <p:cNvPicPr>
            <a:picLocks noChangeAspect="1"/>
          </p:cNvPicPr>
          <p:nvPr/>
        </p:nvPicPr>
        <p:blipFill>
          <a:blip r:embed="rId2"/>
          <a:stretch>
            <a:fillRect/>
          </a:stretch>
        </p:blipFill>
        <p:spPr>
          <a:xfrm>
            <a:off x="1219200" y="1195504"/>
            <a:ext cx="6400800" cy="5168900"/>
          </a:xfrm>
          <a:prstGeom prst="rect">
            <a:avLst/>
          </a:prstGeom>
        </p:spPr>
      </p:pic>
    </p:spTree>
    <p:extLst>
      <p:ext uri="{BB962C8B-B14F-4D97-AF65-F5344CB8AC3E}">
        <p14:creationId xmlns:p14="http://schemas.microsoft.com/office/powerpoint/2010/main" val="1602081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8B60-90DD-4269-E0AD-DC89CE3F773F}"/>
              </a:ext>
            </a:extLst>
          </p:cNvPr>
          <p:cNvSpPr>
            <a:spLocks noGrp="1"/>
          </p:cNvSpPr>
          <p:nvPr>
            <p:ph type="title"/>
          </p:nvPr>
        </p:nvSpPr>
        <p:spPr>
          <a:xfrm>
            <a:off x="0" y="2590800"/>
            <a:ext cx="9144000" cy="1143000"/>
          </a:xfrm>
        </p:spPr>
        <p:txBody>
          <a:bodyPr/>
          <a:lstStyle/>
          <a:p>
            <a:r>
              <a:rPr lang="en-US" dirty="0"/>
              <a:t>Additional slides</a:t>
            </a:r>
          </a:p>
        </p:txBody>
      </p:sp>
      <p:sp>
        <p:nvSpPr>
          <p:cNvPr id="4" name="Footer Placeholder 3">
            <a:extLst>
              <a:ext uri="{FF2B5EF4-FFF2-40B4-BE49-F238E27FC236}">
                <a16:creationId xmlns:a16="http://schemas.microsoft.com/office/drawing/2014/main" id="{5320F4D3-9B5E-3786-2A28-004BD2E398FA}"/>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18778CFF-DBD7-A117-ABAC-DDACE8D6687C}"/>
              </a:ext>
            </a:extLst>
          </p:cNvPr>
          <p:cNvSpPr>
            <a:spLocks noGrp="1"/>
          </p:cNvSpPr>
          <p:nvPr>
            <p:ph type="sldNum" sz="quarter" idx="4"/>
          </p:nvPr>
        </p:nvSpPr>
        <p:spPr/>
        <p:txBody>
          <a:bodyPr/>
          <a:lstStyle/>
          <a:p>
            <a:pPr>
              <a:defRPr/>
            </a:pPr>
            <a:fld id="{FE987253-B894-114D-BDC2-8F3A1EBD88EF}" type="slidenum">
              <a:rPr lang="en-US" smtClean="0"/>
              <a:pPr>
                <a:defRPr/>
              </a:pPr>
              <a:t>21</a:t>
            </a:fld>
            <a:endParaRPr lang="en-US" dirty="0"/>
          </a:p>
        </p:txBody>
      </p:sp>
    </p:spTree>
    <p:extLst>
      <p:ext uri="{BB962C8B-B14F-4D97-AF65-F5344CB8AC3E}">
        <p14:creationId xmlns:p14="http://schemas.microsoft.com/office/powerpoint/2010/main" val="3788987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E6E5-B3E3-54FC-494C-4FFF7E69CAD8}"/>
              </a:ext>
            </a:extLst>
          </p:cNvPr>
          <p:cNvSpPr>
            <a:spLocks noGrp="1"/>
          </p:cNvSpPr>
          <p:nvPr>
            <p:ph type="title"/>
          </p:nvPr>
        </p:nvSpPr>
        <p:spPr/>
        <p:txBody>
          <a:bodyPr/>
          <a:lstStyle/>
          <a:p>
            <a:r>
              <a:rPr lang="en-US" dirty="0"/>
              <a:t>Cumulative p value distribution (linear scale)</a:t>
            </a:r>
          </a:p>
        </p:txBody>
      </p:sp>
      <p:sp>
        <p:nvSpPr>
          <p:cNvPr id="4" name="Footer Placeholder 3">
            <a:extLst>
              <a:ext uri="{FF2B5EF4-FFF2-40B4-BE49-F238E27FC236}">
                <a16:creationId xmlns:a16="http://schemas.microsoft.com/office/drawing/2014/main" id="{1FCD9400-AF8F-1A5A-917A-41CA398EFC6E}"/>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5C2F0B53-9A22-C026-D9B0-2882FC2022F2}"/>
              </a:ext>
            </a:extLst>
          </p:cNvPr>
          <p:cNvSpPr>
            <a:spLocks noGrp="1"/>
          </p:cNvSpPr>
          <p:nvPr>
            <p:ph type="sldNum" sz="quarter" idx="4"/>
          </p:nvPr>
        </p:nvSpPr>
        <p:spPr/>
        <p:txBody>
          <a:bodyPr/>
          <a:lstStyle/>
          <a:p>
            <a:pPr>
              <a:defRPr/>
            </a:pPr>
            <a:fld id="{FE987253-B894-114D-BDC2-8F3A1EBD88EF}" type="slidenum">
              <a:rPr lang="en-US" smtClean="0"/>
              <a:pPr>
                <a:defRPr/>
              </a:pPr>
              <a:t>22</a:t>
            </a:fld>
            <a:endParaRPr lang="en-US" dirty="0"/>
          </a:p>
        </p:txBody>
      </p:sp>
      <p:pic>
        <p:nvPicPr>
          <p:cNvPr id="7" name="Picture 6" descr="A graph with blue squares&#10;&#10;Description automatically generated">
            <a:extLst>
              <a:ext uri="{FF2B5EF4-FFF2-40B4-BE49-F238E27FC236}">
                <a16:creationId xmlns:a16="http://schemas.microsoft.com/office/drawing/2014/main" id="{C898F820-1AFE-942C-83C7-892DE8939569}"/>
              </a:ext>
            </a:extLst>
          </p:cNvPr>
          <p:cNvPicPr>
            <a:picLocks noChangeAspect="1"/>
          </p:cNvPicPr>
          <p:nvPr/>
        </p:nvPicPr>
        <p:blipFill>
          <a:blip r:embed="rId2"/>
          <a:stretch>
            <a:fillRect/>
          </a:stretch>
        </p:blipFill>
        <p:spPr>
          <a:xfrm>
            <a:off x="2012950" y="1940155"/>
            <a:ext cx="5118100" cy="4090528"/>
          </a:xfrm>
          <a:prstGeom prst="rect">
            <a:avLst/>
          </a:prstGeom>
        </p:spPr>
      </p:pic>
    </p:spTree>
    <p:extLst>
      <p:ext uri="{BB962C8B-B14F-4D97-AF65-F5344CB8AC3E}">
        <p14:creationId xmlns:p14="http://schemas.microsoft.com/office/powerpoint/2010/main" val="2470119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839B-0087-994B-B2DF-BCC0EC40A77C}"/>
              </a:ext>
            </a:extLst>
          </p:cNvPr>
          <p:cNvSpPr>
            <a:spLocks noGrp="1"/>
          </p:cNvSpPr>
          <p:nvPr>
            <p:ph type="title"/>
          </p:nvPr>
        </p:nvSpPr>
        <p:spPr>
          <a:xfrm>
            <a:off x="0" y="0"/>
            <a:ext cx="9144000" cy="646331"/>
          </a:xfrm>
        </p:spPr>
        <p:txBody>
          <a:bodyPr/>
          <a:lstStyle/>
          <a:p>
            <a:r>
              <a:rPr lang="en-US" dirty="0"/>
              <a:t>An example GW analyzed in real time during O3</a:t>
            </a:r>
          </a:p>
        </p:txBody>
      </p:sp>
      <p:pic>
        <p:nvPicPr>
          <p:cNvPr id="6" name="Picture 5" descr="Diagram&#10;&#10;Description automatically generated">
            <a:extLst>
              <a:ext uri="{FF2B5EF4-FFF2-40B4-BE49-F238E27FC236}">
                <a16:creationId xmlns:a16="http://schemas.microsoft.com/office/drawing/2014/main" id="{19F7AFE5-B12B-8A88-9D96-BC8B1A66AF8A}"/>
              </a:ext>
            </a:extLst>
          </p:cNvPr>
          <p:cNvPicPr>
            <a:picLocks noChangeAspect="1"/>
          </p:cNvPicPr>
          <p:nvPr/>
        </p:nvPicPr>
        <p:blipFill>
          <a:blip r:embed="rId3"/>
          <a:stretch>
            <a:fillRect/>
          </a:stretch>
        </p:blipFill>
        <p:spPr>
          <a:xfrm>
            <a:off x="0" y="799758"/>
            <a:ext cx="6029740" cy="3200400"/>
          </a:xfrm>
          <a:prstGeom prst="rect">
            <a:avLst/>
          </a:prstGeom>
        </p:spPr>
      </p:pic>
      <p:sp>
        <p:nvSpPr>
          <p:cNvPr id="7" name="TextBox 6">
            <a:extLst>
              <a:ext uri="{FF2B5EF4-FFF2-40B4-BE49-F238E27FC236}">
                <a16:creationId xmlns:a16="http://schemas.microsoft.com/office/drawing/2014/main" id="{60549B17-E1FA-1B3B-3B68-6ED608071B69}"/>
              </a:ext>
            </a:extLst>
          </p:cNvPr>
          <p:cNvSpPr txBox="1"/>
          <p:nvPr/>
        </p:nvSpPr>
        <p:spPr>
          <a:xfrm>
            <a:off x="5306107" y="933069"/>
            <a:ext cx="3937000" cy="584775"/>
          </a:xfrm>
          <a:prstGeom prst="rect">
            <a:avLst/>
          </a:prstGeom>
          <a:noFill/>
        </p:spPr>
        <p:txBody>
          <a:bodyPr wrap="square" rtlCol="0">
            <a:spAutoFit/>
          </a:bodyPr>
          <a:lstStyle/>
          <a:p>
            <a:pPr algn="ctr"/>
            <a:r>
              <a:rPr lang="en-US" sz="1600" dirty="0" err="1">
                <a:latin typeface="+mn-lt"/>
              </a:rPr>
              <a:t>IceCube</a:t>
            </a:r>
            <a:r>
              <a:rPr lang="en-US" sz="1600" dirty="0">
                <a:latin typeface="+mn-lt"/>
              </a:rPr>
              <a:t>, </a:t>
            </a:r>
            <a:r>
              <a:rPr lang="en-US" sz="1600" dirty="0" err="1">
                <a:latin typeface="+mn-lt"/>
              </a:rPr>
              <a:t>ApJ</a:t>
            </a:r>
            <a:r>
              <a:rPr lang="en-US" sz="1600" dirty="0">
                <a:latin typeface="+mn-lt"/>
              </a:rPr>
              <a:t> Letters 898 (2020) L10</a:t>
            </a:r>
          </a:p>
          <a:p>
            <a:pPr algn="ctr"/>
            <a:r>
              <a:rPr lang="en-US" sz="1600" dirty="0" err="1">
                <a:latin typeface="+mn-lt"/>
              </a:rPr>
              <a:t>IceCube</a:t>
            </a:r>
            <a:r>
              <a:rPr lang="en-US" sz="1600" dirty="0">
                <a:latin typeface="+mn-lt"/>
              </a:rPr>
              <a:t>, </a:t>
            </a:r>
            <a:r>
              <a:rPr lang="en-US" sz="1600" dirty="0" err="1">
                <a:latin typeface="+mn-lt"/>
              </a:rPr>
              <a:t>ApJ</a:t>
            </a:r>
            <a:r>
              <a:rPr lang="en-US" sz="1600" dirty="0">
                <a:latin typeface="+mn-lt"/>
              </a:rPr>
              <a:t> 944:80 (2023)</a:t>
            </a:r>
          </a:p>
        </p:txBody>
      </p:sp>
      <p:grpSp>
        <p:nvGrpSpPr>
          <p:cNvPr id="20" name="Group 19">
            <a:extLst>
              <a:ext uri="{FF2B5EF4-FFF2-40B4-BE49-F238E27FC236}">
                <a16:creationId xmlns:a16="http://schemas.microsoft.com/office/drawing/2014/main" id="{E355591E-3EAC-642D-2FCB-87219BC9099A}"/>
              </a:ext>
            </a:extLst>
          </p:cNvPr>
          <p:cNvGrpSpPr/>
          <p:nvPr/>
        </p:nvGrpSpPr>
        <p:grpSpPr>
          <a:xfrm>
            <a:off x="990600" y="2133600"/>
            <a:ext cx="8153400" cy="4410075"/>
            <a:chOff x="990600" y="2133600"/>
            <a:chExt cx="8153400" cy="4410075"/>
          </a:xfrm>
        </p:grpSpPr>
        <p:pic>
          <p:nvPicPr>
            <p:cNvPr id="9" name="Picture 8" descr="Chart&#10;&#10;Description automatically generated">
              <a:extLst>
                <a:ext uri="{FF2B5EF4-FFF2-40B4-BE49-F238E27FC236}">
                  <a16:creationId xmlns:a16="http://schemas.microsoft.com/office/drawing/2014/main" id="{0522ABC6-9FF0-71CC-BB40-606A3375FBE5}"/>
                </a:ext>
              </a:extLst>
            </p:cNvPr>
            <p:cNvPicPr>
              <a:picLocks noChangeAspect="1"/>
            </p:cNvPicPr>
            <p:nvPr/>
          </p:nvPicPr>
          <p:blipFill>
            <a:blip r:embed="rId4"/>
            <a:stretch>
              <a:fillRect/>
            </a:stretch>
          </p:blipFill>
          <p:spPr>
            <a:xfrm>
              <a:off x="5240537" y="3343275"/>
              <a:ext cx="3903463" cy="3200400"/>
            </a:xfrm>
            <a:prstGeom prst="rect">
              <a:avLst/>
            </a:prstGeom>
          </p:spPr>
        </p:pic>
        <p:sp>
          <p:nvSpPr>
            <p:cNvPr id="12" name="Rectangle 11">
              <a:extLst>
                <a:ext uri="{FF2B5EF4-FFF2-40B4-BE49-F238E27FC236}">
                  <a16:creationId xmlns:a16="http://schemas.microsoft.com/office/drawing/2014/main" id="{9B69A745-6819-B4AF-2FDB-C23BFA679DBF}"/>
                </a:ext>
              </a:extLst>
            </p:cNvPr>
            <p:cNvSpPr/>
            <p:nvPr/>
          </p:nvSpPr>
          <p:spPr>
            <a:xfrm>
              <a:off x="990600" y="2133600"/>
              <a:ext cx="304800" cy="3048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A8FC5D7-71CB-3B97-8FB5-17ECB9DF5D53}"/>
                </a:ext>
              </a:extLst>
            </p:cNvPr>
            <p:cNvCxnSpPr/>
            <p:nvPr/>
          </p:nvCxnSpPr>
          <p:spPr>
            <a:xfrm>
              <a:off x="1295400" y="2133600"/>
              <a:ext cx="7162800" cy="140448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0767F0F-4967-6504-15D9-8883CBB8E5CD}"/>
                </a:ext>
              </a:extLst>
            </p:cNvPr>
            <p:cNvCxnSpPr>
              <a:cxnSpLocks/>
            </p:cNvCxnSpPr>
            <p:nvPr/>
          </p:nvCxnSpPr>
          <p:spPr>
            <a:xfrm>
              <a:off x="990600" y="2438400"/>
              <a:ext cx="4953000" cy="365273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1" name="Footer Placeholder 3">
            <a:extLst>
              <a:ext uri="{FF2B5EF4-FFF2-40B4-BE49-F238E27FC236}">
                <a16:creationId xmlns:a16="http://schemas.microsoft.com/office/drawing/2014/main" id="{725F79E0-6AFC-C23A-027F-1F2019AFA66A}"/>
              </a:ext>
            </a:extLst>
          </p:cNvPr>
          <p:cNvSpPr>
            <a:spLocks noGrp="1"/>
          </p:cNvSpPr>
          <p:nvPr>
            <p:ph type="ftr" sz="quarter" idx="3"/>
          </p:nvPr>
        </p:nvSpPr>
        <p:spPr>
          <a:xfrm>
            <a:off x="0" y="6553200"/>
            <a:ext cx="9144000" cy="304800"/>
          </a:xfrm>
        </p:spPr>
        <p:txBody>
          <a:bodyPr/>
          <a:lstStyle/>
          <a:p>
            <a:pPr>
              <a:defRPr/>
            </a:pPr>
            <a:r>
              <a:rPr lang="en-US"/>
              <a:t>Justin Vandenbroucke                                               IceCube GW searches</a:t>
            </a:r>
            <a:endParaRPr lang="en-US" dirty="0"/>
          </a:p>
        </p:txBody>
      </p:sp>
      <p:sp>
        <p:nvSpPr>
          <p:cNvPr id="3" name="Slide Number Placeholder 2">
            <a:extLst>
              <a:ext uri="{FF2B5EF4-FFF2-40B4-BE49-F238E27FC236}">
                <a16:creationId xmlns:a16="http://schemas.microsoft.com/office/drawing/2014/main" id="{AEF7C1B1-EC22-9401-4FBF-2BEC02531FE3}"/>
              </a:ext>
            </a:extLst>
          </p:cNvPr>
          <p:cNvSpPr>
            <a:spLocks noGrp="1"/>
          </p:cNvSpPr>
          <p:nvPr>
            <p:ph type="sldNum" sz="quarter" idx="4"/>
          </p:nvPr>
        </p:nvSpPr>
        <p:spPr/>
        <p:txBody>
          <a:bodyPr/>
          <a:lstStyle/>
          <a:p>
            <a:pPr>
              <a:defRPr/>
            </a:pPr>
            <a:fld id="{FE987253-B894-114D-BDC2-8F3A1EBD88EF}" type="slidenum">
              <a:rPr lang="en-US" smtClean="0"/>
              <a:pPr>
                <a:defRPr/>
              </a:pPr>
              <a:t>23</a:t>
            </a:fld>
            <a:endParaRPr lang="en-US" dirty="0"/>
          </a:p>
        </p:txBody>
      </p:sp>
      <p:sp>
        <p:nvSpPr>
          <p:cNvPr id="4" name="TextBox 3">
            <a:extLst>
              <a:ext uri="{FF2B5EF4-FFF2-40B4-BE49-F238E27FC236}">
                <a16:creationId xmlns:a16="http://schemas.microsoft.com/office/drawing/2014/main" id="{EF5EABE7-DEB5-A01F-51EF-76760747AD16}"/>
              </a:ext>
            </a:extLst>
          </p:cNvPr>
          <p:cNvSpPr txBox="1"/>
          <p:nvPr/>
        </p:nvSpPr>
        <p:spPr>
          <a:xfrm>
            <a:off x="3276600" y="1563618"/>
            <a:ext cx="2231701" cy="584775"/>
          </a:xfrm>
          <a:prstGeom prst="rect">
            <a:avLst/>
          </a:prstGeom>
          <a:noFill/>
        </p:spPr>
        <p:txBody>
          <a:bodyPr wrap="none" rtlCol="0">
            <a:spAutoFit/>
          </a:bodyPr>
          <a:lstStyle/>
          <a:p>
            <a:pPr algn="ctr"/>
            <a:r>
              <a:rPr lang="en-US" sz="1600" dirty="0">
                <a:solidFill>
                  <a:srgbClr val="0432FF"/>
                </a:solidFill>
              </a:rPr>
              <a:t>7 neutrinos</a:t>
            </a:r>
          </a:p>
          <a:p>
            <a:pPr algn="ctr"/>
            <a:r>
              <a:rPr lang="en-US" sz="1600" dirty="0">
                <a:solidFill>
                  <a:srgbClr val="0432FF"/>
                </a:solidFill>
              </a:rPr>
              <a:t>within +/- 500 seconds</a:t>
            </a:r>
          </a:p>
        </p:txBody>
      </p:sp>
      <p:sp>
        <p:nvSpPr>
          <p:cNvPr id="11" name="TextBox 10">
            <a:extLst>
              <a:ext uri="{FF2B5EF4-FFF2-40B4-BE49-F238E27FC236}">
                <a16:creationId xmlns:a16="http://schemas.microsoft.com/office/drawing/2014/main" id="{901CDBF9-1549-A90E-D7BD-21E75197B30B}"/>
              </a:ext>
            </a:extLst>
          </p:cNvPr>
          <p:cNvSpPr txBox="1"/>
          <p:nvPr/>
        </p:nvSpPr>
        <p:spPr>
          <a:xfrm>
            <a:off x="42760" y="5290513"/>
            <a:ext cx="6069081"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mn-lt"/>
              </a:rPr>
              <a:t>p-value = 0.010 Bayesian, 0.016 Frequentist</a:t>
            </a:r>
          </a:p>
          <a:p>
            <a:r>
              <a:rPr lang="en-US" sz="1800" dirty="0">
                <a:latin typeface="+mn-lt"/>
              </a:rPr>
              <a:t>	for this GW alone (pre-trials)</a:t>
            </a:r>
          </a:p>
          <a:p>
            <a:pPr marL="285750" indent="-285750">
              <a:buFont typeface="Arial" panose="020B0604020202020204" pitchFamily="34" charset="0"/>
              <a:buChar char="•"/>
            </a:pPr>
            <a:r>
              <a:rPr lang="en-US" sz="1800" dirty="0">
                <a:latin typeface="+mn-lt"/>
              </a:rPr>
              <a:t>Coincident neutrino information published in real time</a:t>
            </a:r>
          </a:p>
          <a:p>
            <a:pPr marL="285750" indent="-285750">
              <a:buFont typeface="Arial" panose="020B0604020202020204" pitchFamily="34" charset="0"/>
              <a:buChar char="•"/>
            </a:pPr>
            <a:r>
              <a:rPr lang="en-US" sz="1800" dirty="0">
                <a:latin typeface="+mn-lt"/>
              </a:rPr>
              <a:t>Followed up by Swift and others</a:t>
            </a:r>
          </a:p>
          <a:p>
            <a:endParaRPr lang="en-US" sz="1800" dirty="0">
              <a:latin typeface="+mn-lt"/>
            </a:endParaRPr>
          </a:p>
        </p:txBody>
      </p:sp>
    </p:spTree>
    <p:extLst>
      <p:ext uri="{BB962C8B-B14F-4D97-AF65-F5344CB8AC3E}">
        <p14:creationId xmlns:p14="http://schemas.microsoft.com/office/powerpoint/2010/main" val="171277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839B-0087-994B-B2DF-BCC0EC40A77C}"/>
              </a:ext>
            </a:extLst>
          </p:cNvPr>
          <p:cNvSpPr>
            <a:spLocks noGrp="1"/>
          </p:cNvSpPr>
          <p:nvPr>
            <p:ph type="title"/>
          </p:nvPr>
        </p:nvSpPr>
        <p:spPr>
          <a:xfrm>
            <a:off x="0" y="0"/>
            <a:ext cx="9144000" cy="838200"/>
          </a:xfrm>
        </p:spPr>
        <p:txBody>
          <a:bodyPr/>
          <a:lstStyle/>
          <a:p>
            <a:r>
              <a:rPr lang="en-US" sz="2800" dirty="0"/>
              <a:t>We follow up each LVK GW sky map revision</a:t>
            </a:r>
            <a:br>
              <a:rPr lang="en-US" sz="2800" dirty="0"/>
            </a:br>
            <a:r>
              <a:rPr lang="en-US" sz="2800" dirty="0"/>
              <a:t>(preliminary, initial, update, …)</a:t>
            </a:r>
          </a:p>
        </p:txBody>
      </p:sp>
      <p:sp>
        <p:nvSpPr>
          <p:cNvPr id="21" name="Footer Placeholder 3">
            <a:extLst>
              <a:ext uri="{FF2B5EF4-FFF2-40B4-BE49-F238E27FC236}">
                <a16:creationId xmlns:a16="http://schemas.microsoft.com/office/drawing/2014/main" id="{725F79E0-6AFC-C23A-027F-1F2019AFA66A}"/>
              </a:ext>
            </a:extLst>
          </p:cNvPr>
          <p:cNvSpPr>
            <a:spLocks noGrp="1"/>
          </p:cNvSpPr>
          <p:nvPr>
            <p:ph type="ftr" sz="quarter" idx="3"/>
          </p:nvPr>
        </p:nvSpPr>
        <p:spPr>
          <a:xfrm>
            <a:off x="0" y="6553200"/>
            <a:ext cx="9144000" cy="304800"/>
          </a:xfrm>
        </p:spPr>
        <p:txBody>
          <a:bodyPr/>
          <a:lstStyle/>
          <a:p>
            <a:pPr>
              <a:defRPr/>
            </a:pPr>
            <a:r>
              <a:rPr lang="en-US"/>
              <a:t>Justin Vandenbroucke                                               IceCube GW searches</a:t>
            </a:r>
            <a:endParaRPr lang="en-US" dirty="0"/>
          </a:p>
        </p:txBody>
      </p:sp>
      <p:sp>
        <p:nvSpPr>
          <p:cNvPr id="3" name="Slide Number Placeholder 2">
            <a:extLst>
              <a:ext uri="{FF2B5EF4-FFF2-40B4-BE49-F238E27FC236}">
                <a16:creationId xmlns:a16="http://schemas.microsoft.com/office/drawing/2014/main" id="{AEF7C1B1-EC22-9401-4FBF-2BEC02531FE3}"/>
              </a:ext>
            </a:extLst>
          </p:cNvPr>
          <p:cNvSpPr>
            <a:spLocks noGrp="1"/>
          </p:cNvSpPr>
          <p:nvPr>
            <p:ph type="sldNum" sz="quarter" idx="4"/>
          </p:nvPr>
        </p:nvSpPr>
        <p:spPr/>
        <p:txBody>
          <a:bodyPr/>
          <a:lstStyle/>
          <a:p>
            <a:pPr>
              <a:defRPr/>
            </a:pPr>
            <a:fld id="{FE987253-B894-114D-BDC2-8F3A1EBD88EF}" type="slidenum">
              <a:rPr lang="en-US" smtClean="0"/>
              <a:pPr>
                <a:defRPr/>
              </a:pPr>
              <a:t>24</a:t>
            </a:fld>
            <a:endParaRPr lang="en-US" dirty="0"/>
          </a:p>
        </p:txBody>
      </p:sp>
      <p:pic>
        <p:nvPicPr>
          <p:cNvPr id="8" name="Picture 7">
            <a:extLst>
              <a:ext uri="{FF2B5EF4-FFF2-40B4-BE49-F238E27FC236}">
                <a16:creationId xmlns:a16="http://schemas.microsoft.com/office/drawing/2014/main" id="{97802025-5609-039C-A1DE-3B6AB381A667}"/>
              </a:ext>
            </a:extLst>
          </p:cNvPr>
          <p:cNvPicPr>
            <a:picLocks noChangeAspect="1"/>
          </p:cNvPicPr>
          <p:nvPr/>
        </p:nvPicPr>
        <p:blipFill>
          <a:blip r:embed="rId3"/>
          <a:stretch>
            <a:fillRect/>
          </a:stretch>
        </p:blipFill>
        <p:spPr>
          <a:xfrm>
            <a:off x="990600" y="690227"/>
            <a:ext cx="6858000" cy="5602875"/>
          </a:xfrm>
          <a:prstGeom prst="rect">
            <a:avLst/>
          </a:prstGeom>
        </p:spPr>
      </p:pic>
      <p:sp>
        <p:nvSpPr>
          <p:cNvPr id="14" name="TextBox 13">
            <a:extLst>
              <a:ext uri="{FF2B5EF4-FFF2-40B4-BE49-F238E27FC236}">
                <a16:creationId xmlns:a16="http://schemas.microsoft.com/office/drawing/2014/main" id="{2FC297C2-F110-F4C1-59FF-544D17C14744}"/>
              </a:ext>
            </a:extLst>
          </p:cNvPr>
          <p:cNvSpPr txBox="1"/>
          <p:nvPr/>
        </p:nvSpPr>
        <p:spPr>
          <a:xfrm>
            <a:off x="2438400" y="6176554"/>
            <a:ext cx="4038600" cy="400110"/>
          </a:xfrm>
          <a:prstGeom prst="rect">
            <a:avLst/>
          </a:prstGeom>
          <a:noFill/>
        </p:spPr>
        <p:txBody>
          <a:bodyPr wrap="square">
            <a:spAutoFit/>
          </a:bodyPr>
          <a:lstStyle/>
          <a:p>
            <a:r>
              <a:rPr lang="en-US" sz="2000" dirty="0">
                <a:effectLst/>
                <a:latin typeface="+mn-lt"/>
              </a:rPr>
              <a:t>Same example (GW 190728_064510)</a:t>
            </a:r>
            <a:endParaRPr lang="en-US" sz="2000" dirty="0">
              <a:latin typeface="+mn-lt"/>
            </a:endParaRPr>
          </a:p>
        </p:txBody>
      </p:sp>
    </p:spTree>
    <p:extLst>
      <p:ext uri="{BB962C8B-B14F-4D97-AF65-F5344CB8AC3E}">
        <p14:creationId xmlns:p14="http://schemas.microsoft.com/office/powerpoint/2010/main" val="731049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CB2C-E21D-1B1B-C031-D7E44D1EF11F}"/>
              </a:ext>
            </a:extLst>
          </p:cNvPr>
          <p:cNvSpPr>
            <a:spLocks noGrp="1"/>
          </p:cNvSpPr>
          <p:nvPr>
            <p:ph type="title"/>
          </p:nvPr>
        </p:nvSpPr>
        <p:spPr>
          <a:xfrm>
            <a:off x="425116" y="0"/>
            <a:ext cx="8229600" cy="609600"/>
          </a:xfrm>
        </p:spPr>
        <p:txBody>
          <a:bodyPr/>
          <a:lstStyle/>
          <a:p>
            <a:r>
              <a:rPr lang="en-US" dirty="0"/>
              <a:t>Searching  for 10 GeV-1 </a:t>
            </a:r>
            <a:r>
              <a:rPr lang="en-US" dirty="0" err="1"/>
              <a:t>TeV</a:t>
            </a:r>
            <a:r>
              <a:rPr lang="en-US" dirty="0"/>
              <a:t> neutrinos</a:t>
            </a:r>
          </a:p>
        </p:txBody>
      </p:sp>
      <p:sp>
        <p:nvSpPr>
          <p:cNvPr id="3" name="Content Placeholder 2">
            <a:extLst>
              <a:ext uri="{FF2B5EF4-FFF2-40B4-BE49-F238E27FC236}">
                <a16:creationId xmlns:a16="http://schemas.microsoft.com/office/drawing/2014/main" id="{8A3CAF96-B71D-8B93-8E03-7F82C3464C5A}"/>
              </a:ext>
            </a:extLst>
          </p:cNvPr>
          <p:cNvSpPr>
            <a:spLocks noGrp="1"/>
          </p:cNvSpPr>
          <p:nvPr>
            <p:ph idx="1"/>
          </p:nvPr>
        </p:nvSpPr>
        <p:spPr>
          <a:xfrm>
            <a:off x="6016" y="5354218"/>
            <a:ext cx="9067800" cy="1046582"/>
          </a:xfrm>
        </p:spPr>
        <p:txBody>
          <a:bodyPr/>
          <a:lstStyle/>
          <a:p>
            <a:r>
              <a:rPr lang="en-US" sz="2000" dirty="0"/>
              <a:t>Previous searches focused on 1 TeV-10 </a:t>
            </a:r>
            <a:r>
              <a:rPr lang="en-US" sz="2000" dirty="0" err="1"/>
              <a:t>PeV</a:t>
            </a:r>
            <a:r>
              <a:rPr lang="en-US" sz="2000" dirty="0"/>
              <a:t> neutrinos using the main </a:t>
            </a:r>
            <a:r>
              <a:rPr lang="en-US" sz="2000" dirty="0" err="1"/>
              <a:t>IceCube</a:t>
            </a:r>
            <a:r>
              <a:rPr lang="en-US" sz="2000" dirty="0"/>
              <a:t> array</a:t>
            </a:r>
          </a:p>
          <a:p>
            <a:r>
              <a:rPr lang="en-US" sz="2000" dirty="0"/>
              <a:t>New search uses </a:t>
            </a:r>
            <a:r>
              <a:rPr lang="en-US" sz="2000" dirty="0" err="1"/>
              <a:t>IceCube</a:t>
            </a:r>
            <a:r>
              <a:rPr lang="en-US" sz="2000" dirty="0"/>
              <a:t> </a:t>
            </a:r>
            <a:r>
              <a:rPr lang="en-US" sz="2000" dirty="0" err="1"/>
              <a:t>DeepCore</a:t>
            </a:r>
            <a:r>
              <a:rPr lang="en-US" sz="2000" dirty="0"/>
              <a:t> (denser inner array) for 10 GeV – 10 </a:t>
            </a:r>
            <a:r>
              <a:rPr lang="en-US" sz="2000" dirty="0" err="1"/>
              <a:t>TeV</a:t>
            </a:r>
            <a:r>
              <a:rPr lang="en-US" sz="2000" dirty="0"/>
              <a:t> neutrinos</a:t>
            </a:r>
          </a:p>
        </p:txBody>
      </p:sp>
      <p:sp>
        <p:nvSpPr>
          <p:cNvPr id="4" name="Footer Placeholder 3">
            <a:extLst>
              <a:ext uri="{FF2B5EF4-FFF2-40B4-BE49-F238E27FC236}">
                <a16:creationId xmlns:a16="http://schemas.microsoft.com/office/drawing/2014/main" id="{19566172-B5C2-9503-8BF2-F8334453ABB0}"/>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E5ABBA6C-874B-6EA0-23DE-93340501EB41}"/>
              </a:ext>
            </a:extLst>
          </p:cNvPr>
          <p:cNvSpPr>
            <a:spLocks noGrp="1"/>
          </p:cNvSpPr>
          <p:nvPr>
            <p:ph type="sldNum" sz="quarter" idx="4"/>
          </p:nvPr>
        </p:nvSpPr>
        <p:spPr/>
        <p:txBody>
          <a:bodyPr/>
          <a:lstStyle/>
          <a:p>
            <a:pPr>
              <a:defRPr/>
            </a:pPr>
            <a:fld id="{FE987253-B894-114D-BDC2-8F3A1EBD88EF}" type="slidenum">
              <a:rPr lang="en-US" smtClean="0"/>
              <a:pPr>
                <a:defRPr/>
              </a:pPr>
              <a:t>25</a:t>
            </a:fld>
            <a:endParaRPr lang="en-US" dirty="0"/>
          </a:p>
        </p:txBody>
      </p:sp>
      <p:pic>
        <p:nvPicPr>
          <p:cNvPr id="14" name="Picture 13" descr="Diagram&#10;&#10;Description automatically generated">
            <a:extLst>
              <a:ext uri="{FF2B5EF4-FFF2-40B4-BE49-F238E27FC236}">
                <a16:creationId xmlns:a16="http://schemas.microsoft.com/office/drawing/2014/main" id="{EE197809-E15B-3C9E-5E04-0FF964DC0938}"/>
              </a:ext>
            </a:extLst>
          </p:cNvPr>
          <p:cNvPicPr>
            <a:picLocks noChangeAspect="1"/>
          </p:cNvPicPr>
          <p:nvPr/>
        </p:nvPicPr>
        <p:blipFill>
          <a:blip r:embed="rId2"/>
          <a:stretch>
            <a:fillRect/>
          </a:stretch>
        </p:blipFill>
        <p:spPr>
          <a:xfrm>
            <a:off x="1033810" y="916543"/>
            <a:ext cx="7567191" cy="3443072"/>
          </a:xfrm>
          <a:prstGeom prst="rect">
            <a:avLst/>
          </a:prstGeom>
        </p:spPr>
      </p:pic>
      <p:sp>
        <p:nvSpPr>
          <p:cNvPr id="6" name="TextBox 5">
            <a:extLst>
              <a:ext uri="{FF2B5EF4-FFF2-40B4-BE49-F238E27FC236}">
                <a16:creationId xmlns:a16="http://schemas.microsoft.com/office/drawing/2014/main" id="{50C2384A-B1D3-8376-6729-C9128DA78079}"/>
              </a:ext>
            </a:extLst>
          </p:cNvPr>
          <p:cNvSpPr txBox="1"/>
          <p:nvPr/>
        </p:nvSpPr>
        <p:spPr>
          <a:xfrm>
            <a:off x="2819400" y="4671555"/>
            <a:ext cx="3048000" cy="369332"/>
          </a:xfrm>
          <a:prstGeom prst="rect">
            <a:avLst/>
          </a:prstGeom>
          <a:solidFill>
            <a:schemeClr val="bg1"/>
          </a:solidFill>
        </p:spPr>
        <p:txBody>
          <a:bodyPr wrap="square" rtlCol="0">
            <a:spAutoFit/>
          </a:bodyPr>
          <a:lstStyle/>
          <a:p>
            <a:r>
              <a:rPr lang="en-US" sz="1800" dirty="0" err="1"/>
              <a:t>IceCube</a:t>
            </a:r>
            <a:r>
              <a:rPr lang="en-US" sz="1800" dirty="0"/>
              <a:t>, </a:t>
            </a:r>
            <a:r>
              <a:rPr lang="en-US" sz="1800" dirty="0" err="1"/>
              <a:t>ApJ</a:t>
            </a:r>
            <a:r>
              <a:rPr lang="en-US" sz="1800" dirty="0"/>
              <a:t> 959 (2023) 96</a:t>
            </a:r>
          </a:p>
        </p:txBody>
      </p:sp>
    </p:spTree>
    <p:extLst>
      <p:ext uri="{BB962C8B-B14F-4D97-AF65-F5344CB8AC3E}">
        <p14:creationId xmlns:p14="http://schemas.microsoft.com/office/powerpoint/2010/main" val="1250051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A1BCC09-2CC7-6911-6BAC-F4A564005062}"/>
              </a:ext>
            </a:extLst>
          </p:cNvPr>
          <p:cNvGraphicFramePr>
            <a:graphicFrameLocks noGrp="1"/>
          </p:cNvGraphicFramePr>
          <p:nvPr>
            <p:extLst>
              <p:ext uri="{D42A27DB-BD31-4B8C-83A1-F6EECF244321}">
                <p14:modId xmlns:p14="http://schemas.microsoft.com/office/powerpoint/2010/main" val="3554727073"/>
              </p:ext>
            </p:extLst>
          </p:nvPr>
        </p:nvGraphicFramePr>
        <p:xfrm>
          <a:off x="109871" y="376275"/>
          <a:ext cx="8784264" cy="6385560"/>
        </p:xfrm>
        <a:graphic>
          <a:graphicData uri="http://schemas.openxmlformats.org/drawingml/2006/table">
            <a:tbl>
              <a:tblPr firstRow="1" bandRow="1">
                <a:tableStyleId>{2D5ABB26-0587-4C30-8999-92F81FD0307C}</a:tableStyleId>
              </a:tblPr>
              <a:tblGrid>
                <a:gridCol w="2250557">
                  <a:extLst>
                    <a:ext uri="{9D8B030D-6E8A-4147-A177-3AD203B41FA5}">
                      <a16:colId xmlns:a16="http://schemas.microsoft.com/office/drawing/2014/main" val="750826564"/>
                    </a:ext>
                  </a:extLst>
                </a:gridCol>
                <a:gridCol w="1345019">
                  <a:extLst>
                    <a:ext uri="{9D8B030D-6E8A-4147-A177-3AD203B41FA5}">
                      <a16:colId xmlns:a16="http://schemas.microsoft.com/office/drawing/2014/main" val="4268541900"/>
                    </a:ext>
                  </a:extLst>
                </a:gridCol>
                <a:gridCol w="5188688">
                  <a:extLst>
                    <a:ext uri="{9D8B030D-6E8A-4147-A177-3AD203B41FA5}">
                      <a16:colId xmlns:a16="http://schemas.microsoft.com/office/drawing/2014/main" val="4242733624"/>
                    </a:ext>
                  </a:extLst>
                </a:gridCol>
              </a:tblGrid>
              <a:tr h="0">
                <a:tc>
                  <a:txBody>
                    <a:bodyPr/>
                    <a:lstStyle/>
                    <a:p>
                      <a:pPr rtl="0" fontAlgn="b"/>
                      <a:r>
                        <a:rPr lang="en-US" sz="1200" b="1" dirty="0">
                          <a:effectLst/>
                        </a:rPr>
                        <a:t>Parameter</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b="1">
                          <a:effectLst/>
                        </a:rPr>
                        <a:t>Description</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b="1">
                          <a:effectLst/>
                        </a:rPr>
                        <a:t>Comment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5065126"/>
                  </a:ext>
                </a:extLst>
              </a:tr>
              <a:tr h="0">
                <a:tc>
                  <a:txBody>
                    <a:bodyPr/>
                    <a:lstStyle/>
                    <a:p>
                      <a:pPr rtl="0" fontAlgn="b"/>
                      <a:r>
                        <a:rPr lang="en-US" sz="1200" dirty="0">
                          <a:effectLst/>
                        </a:rPr>
                        <a:t>TITLE</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GCN NOTICE</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endParaRPr lang="en-US" sz="1200" dirty="0">
                        <a:effectLst/>
                      </a:endParaRP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5816256"/>
                  </a:ext>
                </a:extLst>
              </a:tr>
              <a:tr h="0">
                <a:tc>
                  <a:txBody>
                    <a:bodyPr/>
                    <a:lstStyle/>
                    <a:p>
                      <a:pPr rtl="0" fontAlgn="b"/>
                      <a:r>
                        <a:rPr lang="en-US" sz="1200">
                          <a:effectLst/>
                        </a:rPr>
                        <a:t>NOTICE_DATE</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[date]</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dirty="0">
                          <a:effectLst/>
                        </a:rPr>
                        <a:t>UTC</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943061"/>
                  </a:ext>
                </a:extLst>
              </a:tr>
              <a:tr h="0">
                <a:tc>
                  <a:txBody>
                    <a:bodyPr/>
                    <a:lstStyle/>
                    <a:p>
                      <a:pPr rtl="0" fontAlgn="b"/>
                      <a:r>
                        <a:rPr lang="en-US" sz="1200">
                          <a:effectLst/>
                        </a:rPr>
                        <a:t>NOTICE_TYPE</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IceCube_GW_Coinc</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notice type name</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9550351"/>
                  </a:ext>
                </a:extLst>
              </a:tr>
              <a:tr h="0">
                <a:tc>
                  <a:txBody>
                    <a:bodyPr/>
                    <a:lstStyle/>
                    <a:p>
                      <a:pPr rtl="0" fontAlgn="b"/>
                      <a:r>
                        <a:rPr lang="en-US" sz="1200">
                          <a:effectLst/>
                        </a:rPr>
                        <a:t>STREAM</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standard</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762705"/>
                  </a:ext>
                </a:extLst>
              </a:tr>
              <a:tr h="0">
                <a:tc>
                  <a:txBody>
                    <a:bodyPr/>
                    <a:lstStyle/>
                    <a:p>
                      <a:pPr rtl="0" fontAlgn="b"/>
                      <a:r>
                        <a:rPr lang="en-US" sz="1200" dirty="0">
                          <a:effectLst/>
                        </a:rPr>
                        <a:t>GW_EVENT_NAME</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[lvk_name]</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From LVK, GW event followed up</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7871767"/>
                  </a:ext>
                </a:extLst>
              </a:tr>
              <a:tr h="0">
                <a:tc>
                  <a:txBody>
                    <a:bodyPr/>
                    <a:lstStyle/>
                    <a:p>
                      <a:pPr rtl="0" fontAlgn="b"/>
                      <a:r>
                        <a:rPr lang="en-US" sz="1200">
                          <a:effectLst/>
                        </a:rPr>
                        <a:t>GW_GCN_NOTICE_NUM</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[notice_id]</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notice id from GW detectors</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007407"/>
                  </a:ext>
                </a:extLst>
              </a:tr>
              <a:tr h="0">
                <a:tc>
                  <a:txBody>
                    <a:bodyPr/>
                    <a:lstStyle/>
                    <a:p>
                      <a:pPr rtl="0" fontAlgn="b"/>
                      <a:r>
                        <a:rPr lang="en-US" sz="1200">
                          <a:effectLst/>
                        </a:rPr>
                        <a:t>T_MERGER</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[trigger_time]</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UTC</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061314"/>
                  </a:ext>
                </a:extLst>
              </a:tr>
              <a:tr h="0">
                <a:tc>
                  <a:txBody>
                    <a:bodyPr/>
                    <a:lstStyle/>
                    <a:p>
                      <a:pPr rtl="0" fontAlgn="b"/>
                      <a:r>
                        <a:rPr lang="en-US" sz="1200">
                          <a:effectLst/>
                        </a:rPr>
                        <a:t>T_START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[tstart]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dirty="0">
                          <a:effectLst/>
                        </a:rPr>
                        <a:t>UTC; start time of the search (trigger -500s)</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775261"/>
                  </a:ext>
                </a:extLst>
              </a:tr>
              <a:tr h="0">
                <a:tc>
                  <a:txBody>
                    <a:bodyPr/>
                    <a:lstStyle/>
                    <a:p>
                      <a:pPr rtl="0" fontAlgn="b"/>
                      <a:r>
                        <a:rPr lang="en-US" sz="1200">
                          <a:effectLst/>
                        </a:rPr>
                        <a:t>T_STOP</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[tstop]</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dirty="0">
                          <a:effectLst/>
                        </a:rPr>
                        <a:t>UTC; stop time of the search (trigger +500s)</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9693761"/>
                  </a:ext>
                </a:extLst>
              </a:tr>
              <a:tr h="0">
                <a:tc>
                  <a:txBody>
                    <a:bodyPr/>
                    <a:lstStyle/>
                    <a:p>
                      <a:pPr rtl="0" fontAlgn="b"/>
                      <a:r>
                        <a:rPr lang="en-US" sz="1200">
                          <a:effectLst/>
                        </a:rPr>
                        <a:t>N_EVENTS_COINC</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[num_events]</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number of IceCube events in spatial and temporal coincidence with the GW map</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6121765"/>
                  </a:ext>
                </a:extLst>
              </a:tr>
              <a:tr h="0">
                <a:tc>
                  <a:txBody>
                    <a:bodyPr/>
                    <a:lstStyle/>
                    <a:p>
                      <a:pPr rtl="0" fontAlgn="b"/>
                      <a:r>
                        <a:rPr lang="en-US" sz="1200" dirty="0">
                          <a:effectLst/>
                        </a:rPr>
                        <a:t>OVERALL_P_GEN_TRANSIENT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a:effectLst/>
                        </a:rPr>
                        <a:t>[pval_uml]</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a:effectLst/>
                        </a:rPr>
                        <a:t>overall p-value for UML followup</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524954631"/>
                  </a:ext>
                </a:extLst>
              </a:tr>
              <a:tr h="0">
                <a:tc>
                  <a:txBody>
                    <a:bodyPr/>
                    <a:lstStyle/>
                    <a:p>
                      <a:pPr rtl="0" fontAlgn="b"/>
                      <a:r>
                        <a:rPr lang="en-US" sz="1200" dirty="0">
                          <a:effectLst/>
                        </a:rPr>
                        <a:t>OVERALL_P_BAYESIAN</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a:effectLst/>
                        </a:rPr>
                        <a:t>[pval_llama]</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a:effectLst/>
                        </a:rPr>
                        <a:t>overall p-value for LLAMA followup</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586084557"/>
                  </a:ext>
                </a:extLst>
              </a:tr>
              <a:tr h="0">
                <a:tc>
                  <a:txBody>
                    <a:bodyPr/>
                    <a:lstStyle/>
                    <a:p>
                      <a:pPr rtl="0" fontAlgn="b"/>
                      <a:r>
                        <a:rPr lang="en-US" sz="1200" dirty="0">
                          <a:effectLst/>
                        </a:rPr>
                        <a:t>OVERALL_SIG_GEN_TRANSIENT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a:effectLst/>
                        </a:rPr>
                        <a:t>[sig_uml]</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a:effectLst/>
                        </a:rPr>
                        <a:t>significance for UML followup</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780869479"/>
                  </a:ext>
                </a:extLst>
              </a:tr>
              <a:tr h="0">
                <a:tc>
                  <a:txBody>
                    <a:bodyPr/>
                    <a:lstStyle/>
                    <a:p>
                      <a:pPr rtl="0" fontAlgn="b"/>
                      <a:r>
                        <a:rPr lang="en-US" sz="1200" dirty="0">
                          <a:effectLst/>
                        </a:rPr>
                        <a:t>OVERALL_SIG_BAYESIAN</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dirty="0">
                          <a:effectLst/>
                        </a:rPr>
                        <a:t>[</a:t>
                      </a:r>
                      <a:r>
                        <a:rPr lang="en-US" sz="1200" dirty="0" err="1">
                          <a:effectLst/>
                        </a:rPr>
                        <a:t>sig_bayesian</a:t>
                      </a:r>
                      <a:r>
                        <a:rPr lang="en-US" sz="1200" dirty="0">
                          <a:effectLst/>
                        </a:rPr>
                        <a: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a:effectLst/>
                        </a:rPr>
                        <a:t>significance for LLAMA followup</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15105074"/>
                  </a:ext>
                </a:extLst>
              </a:tr>
              <a:tr h="0">
                <a:tc>
                  <a:txBody>
                    <a:bodyPr/>
                    <a:lstStyle/>
                    <a:p>
                      <a:pPr rtl="0" fontAlgn="b"/>
                      <a:r>
                        <a:rPr lang="en-US" sz="1200" dirty="0">
                          <a:effectLst/>
                        </a:rPr>
                        <a:t>COINC_EVENT_DT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a:effectLst/>
                        </a:rPr>
                        <a:t>[dt]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dirty="0">
                          <a:effectLst/>
                        </a:rPr>
                        <a:t>time offset (sec) of 1st coincident neutrino with respect to GW trigger</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328142692"/>
                  </a:ext>
                </a:extLst>
              </a:tr>
              <a:tr h="0">
                <a:tc>
                  <a:txBody>
                    <a:bodyPr/>
                    <a:lstStyle/>
                    <a:p>
                      <a:pPr rtl="0" fontAlgn="b"/>
                      <a:r>
                        <a:rPr lang="en-US" sz="1200">
                          <a:effectLst/>
                        </a:rPr>
                        <a:t>COINC_EVENT_RA</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dirty="0">
                          <a:effectLst/>
                        </a:rPr>
                        <a:t>[</a:t>
                      </a:r>
                      <a:r>
                        <a:rPr lang="en-US" sz="1200" dirty="0" err="1">
                          <a:effectLst/>
                        </a:rPr>
                        <a:t>ra</a:t>
                      </a:r>
                      <a:r>
                        <a:rPr lang="en-US" sz="1200" dirty="0">
                          <a:effectLst/>
                        </a:rPr>
                        <a: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dirty="0">
                          <a:effectLst/>
                        </a:rPr>
                        <a:t>RA of 1st coincident neutrino (deg)</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803392982"/>
                  </a:ext>
                </a:extLst>
              </a:tr>
              <a:tr h="0">
                <a:tc>
                  <a:txBody>
                    <a:bodyPr/>
                    <a:lstStyle/>
                    <a:p>
                      <a:pPr rtl="0" fontAlgn="b"/>
                      <a:r>
                        <a:rPr lang="en-US" sz="1200">
                          <a:effectLst/>
                        </a:rPr>
                        <a:t>COINC_EVENT_DEC</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dirty="0">
                          <a:effectLst/>
                        </a:rPr>
                        <a:t>[dec]</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dirty="0">
                          <a:effectLst/>
                        </a:rPr>
                        <a:t>declination of 1st coincident neutrino (deg)</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537961692"/>
                  </a:ext>
                </a:extLst>
              </a:tr>
              <a:tr h="0">
                <a:tc>
                  <a:txBody>
                    <a:bodyPr/>
                    <a:lstStyle/>
                    <a:p>
                      <a:pPr rtl="0" fontAlgn="b"/>
                      <a:r>
                        <a:rPr lang="en-US" sz="1200">
                          <a:effectLst/>
                        </a:rPr>
                        <a:t>COINC_EVENT_ANG_UNC</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a:effectLst/>
                        </a:rPr>
                        <a:t>[ang_unc]</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dirty="0">
                          <a:effectLst/>
                        </a:rPr>
                        <a:t>angular uncertainty of track event: 90% containment (deg)</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685930047"/>
                  </a:ext>
                </a:extLst>
              </a:tr>
              <a:tr h="0">
                <a:tc>
                  <a:txBody>
                    <a:bodyPr/>
                    <a:lstStyle/>
                    <a:p>
                      <a:pPr rtl="0" fontAlgn="b"/>
                      <a:r>
                        <a:rPr lang="en-US" sz="1200">
                          <a:effectLst/>
                        </a:rPr>
                        <a:t>COINC_EVENT_P_GEN_TRANSIENT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dirty="0">
                          <a:effectLst/>
                        </a:rPr>
                        <a:t>[</a:t>
                      </a:r>
                      <a:r>
                        <a:rPr lang="en-US" sz="1200" dirty="0" err="1">
                          <a:effectLst/>
                        </a:rPr>
                        <a:t>pval_uml</a:t>
                      </a:r>
                      <a:r>
                        <a:rPr lang="en-US" sz="1200" dirty="0">
                          <a:effectLst/>
                        </a:rPr>
                        <a:t>]</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dirty="0">
                          <a:effectLst/>
                        </a:rPr>
                        <a:t>event p-value for 1st coincident neutrino with UML</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26801038"/>
                  </a:ext>
                </a:extLst>
              </a:tr>
              <a:tr h="0">
                <a:tc>
                  <a:txBody>
                    <a:bodyPr/>
                    <a:lstStyle/>
                    <a:p>
                      <a:pPr rtl="0" fontAlgn="b"/>
                      <a:r>
                        <a:rPr lang="en-US" sz="1200">
                          <a:effectLst/>
                        </a:rPr>
                        <a:t>COINC_EVENT_P_BAYESIAN</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a:effectLst/>
                        </a:rPr>
                        <a:t>[pval_llama]</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rtl="0" fontAlgn="b"/>
                      <a:r>
                        <a:rPr lang="en-US" sz="1200" dirty="0">
                          <a:effectLst/>
                        </a:rPr>
                        <a:t>event p-value for 1st coincident neutrino with LLAMA</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230666221"/>
                  </a:ext>
                </a:extLst>
              </a:tr>
              <a:tr h="0">
                <a:tc>
                  <a:txBody>
                    <a:bodyPr/>
                    <a:lstStyle/>
                    <a:p>
                      <a:pPr rtl="0" fontAlgn="b"/>
                      <a:r>
                        <a:rPr lang="en-US" sz="1200">
                          <a:effectLst/>
                        </a:rPr>
                        <a:t>SENS_LOW</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[lowSens]</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Lowest value of point source sensitivity assuming an E^-2 spectrum (E^2 </a:t>
                      </a:r>
                      <a:r>
                        <a:rPr lang="en-US" sz="1200" dirty="0" err="1">
                          <a:effectLst/>
                        </a:rPr>
                        <a:t>dN</a:t>
                      </a:r>
                      <a:r>
                        <a:rPr lang="en-US" sz="1200" dirty="0">
                          <a:effectLst/>
                        </a:rPr>
                        <a:t>/</a:t>
                      </a:r>
                      <a:r>
                        <a:rPr lang="en-US" sz="1200" dirty="0" err="1">
                          <a:effectLst/>
                        </a:rPr>
                        <a:t>dE</a:t>
                      </a:r>
                      <a:r>
                        <a:rPr lang="en-US" sz="1200" dirty="0">
                          <a:effectLst/>
                        </a:rPr>
                        <a:t>) within the GW map localization (GeV cm^-2) </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5423653"/>
                  </a:ext>
                </a:extLst>
              </a:tr>
              <a:tr h="0">
                <a:tc>
                  <a:txBody>
                    <a:bodyPr/>
                    <a:lstStyle/>
                    <a:p>
                      <a:pPr rtl="0" fontAlgn="b"/>
                      <a:r>
                        <a:rPr lang="en-US" sz="1200">
                          <a:effectLst/>
                        </a:rPr>
                        <a:t>SENS_HIGH</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200">
                          <a:effectLst/>
                        </a:rPr>
                        <a:t>[highSens]</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Highest value of point source sensitivity assuming an E^-2 spectrum (E^2 </a:t>
                      </a:r>
                      <a:r>
                        <a:rPr lang="en-US" sz="1200" dirty="0" err="1">
                          <a:effectLst/>
                        </a:rPr>
                        <a:t>dN</a:t>
                      </a:r>
                      <a:r>
                        <a:rPr lang="en-US" sz="1200" dirty="0">
                          <a:effectLst/>
                        </a:rPr>
                        <a:t>/</a:t>
                      </a:r>
                      <a:r>
                        <a:rPr lang="en-US" sz="1200" dirty="0" err="1">
                          <a:effectLst/>
                        </a:rPr>
                        <a:t>dE</a:t>
                      </a:r>
                      <a:r>
                        <a:rPr lang="en-US" sz="1200" dirty="0">
                          <a:effectLst/>
                        </a:rPr>
                        <a:t>) within the GW map localization (GeV cm^-2)</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9958940"/>
                  </a:ext>
                </a:extLst>
              </a:tr>
              <a:tr h="0">
                <a:tc>
                  <a:txBody>
                    <a:bodyPr/>
                    <a:lstStyle/>
                    <a:p>
                      <a:pPr rtl="0" fontAlgn="b"/>
                      <a:r>
                        <a:rPr lang="en-US" sz="1200">
                          <a:effectLst/>
                        </a:rPr>
                        <a:t>COMMENTS</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rtl="0" fontAlgn="b"/>
                      <a:r>
                        <a:rPr lang="en-US" sz="1200" dirty="0">
                          <a:effectLst/>
                        </a:rPr>
                        <a:t>2 searches for track-like muon neutrino events detected by </a:t>
                      </a:r>
                      <a:r>
                        <a:rPr lang="en-US" sz="1200" dirty="0" err="1">
                          <a:effectLst/>
                        </a:rPr>
                        <a:t>IceCube</a:t>
                      </a:r>
                      <a:r>
                        <a:rPr lang="en-US" sz="1200" dirty="0">
                          <a:effectLst/>
                        </a:rPr>
                        <a:t> consistent with the GW localization in a time window of 1000s </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rtl="0" fontAlgn="b"/>
                      <a:endParaRPr lang="en-US" sz="1200" dirty="0">
                        <a:effectLst/>
                      </a:endParaRPr>
                    </a:p>
                  </a:txBody>
                  <a:tcPr marL="14288" marR="14288" marT="9525" marB="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0064765"/>
                  </a:ext>
                </a:extLst>
              </a:tr>
              <a:tr h="0">
                <a:tc>
                  <a:txBody>
                    <a:bodyPr/>
                    <a:lstStyle/>
                    <a:p>
                      <a:pPr rtl="0" fontAlgn="b"/>
                      <a:r>
                        <a:rPr lang="en-US" sz="1200">
                          <a:effectLst/>
                        </a:rPr>
                        <a:t>COMMENTS</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rtl="0" fontAlgn="b"/>
                      <a:r>
                        <a:rPr lang="en-US" sz="1200" b="0" dirty="0">
                          <a:effectLst/>
                        </a:rPr>
                        <a:t>(1) generic transient search with </a:t>
                      </a:r>
                      <a:r>
                        <a:rPr lang="en-US" sz="1200" b="0" dirty="0" err="1">
                          <a:effectLst/>
                        </a:rPr>
                        <a:t>unbinned</a:t>
                      </a:r>
                      <a:r>
                        <a:rPr lang="en-US" sz="1200" b="0" dirty="0">
                          <a:effectLst/>
                        </a:rPr>
                        <a:t> maximum likelihood</a:t>
                      </a:r>
                      <a:endParaRPr lang="en-US" sz="1200" b="0" dirty="0">
                        <a:effectLst/>
                        <a:latin typeface="Arial" panose="020B0604020202020204" pitchFamily="34" charset="0"/>
                      </a:endParaRPr>
                    </a:p>
                  </a:txBody>
                  <a:tcPr marL="0" marR="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rtl="0" fontAlgn="b"/>
                      <a:endParaRPr lang="en-US" sz="1200" dirty="0">
                        <a:effectLst/>
                      </a:endParaRPr>
                    </a:p>
                  </a:txBody>
                  <a:tcPr marL="14288" marR="14288" marT="9525" marB="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2344893"/>
                  </a:ext>
                </a:extLst>
              </a:tr>
              <a:tr h="0">
                <a:tc>
                  <a:txBody>
                    <a:bodyPr/>
                    <a:lstStyle/>
                    <a:p>
                      <a:pPr rtl="0" fontAlgn="b"/>
                      <a:r>
                        <a:rPr lang="en-US" sz="1200">
                          <a:effectLst/>
                        </a:rPr>
                        <a:t>COMMENTS</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rtl="0" fontAlgn="b"/>
                      <a:r>
                        <a:rPr lang="en-US" sz="1200" b="0" dirty="0">
                          <a:effectLst/>
                        </a:rPr>
                        <a:t>(2) Bayesian approach assuming a binary merger scenario and accounting for priors such as GW source distance</a:t>
                      </a:r>
                      <a:endParaRPr lang="en-US" sz="1200" b="0" dirty="0">
                        <a:effectLst/>
                        <a:latin typeface="Arial" panose="020B0604020202020204" pitchFamily="34" charset="0"/>
                      </a:endParaRPr>
                    </a:p>
                  </a:txBody>
                  <a:tcPr marL="0" marR="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rtl="0" fontAlgn="b"/>
                      <a:endParaRPr lang="en-US" sz="1200" dirty="0">
                        <a:effectLst/>
                      </a:endParaRPr>
                    </a:p>
                  </a:txBody>
                  <a:tcPr marL="14288" marR="14288" marT="9525" marB="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185907"/>
                  </a:ext>
                </a:extLst>
              </a:tr>
              <a:tr h="0">
                <a:tc>
                  <a:txBody>
                    <a:bodyPr/>
                    <a:lstStyle/>
                    <a:p>
                      <a:pPr rtl="0" fontAlgn="b"/>
                      <a:r>
                        <a:rPr lang="en-US" sz="1200">
                          <a:effectLst/>
                        </a:rPr>
                        <a:t>COMMENTS</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rtl="0" fontAlgn="b"/>
                      <a:r>
                        <a:rPr lang="en-US" sz="1200" b="0" dirty="0">
                          <a:effectLst/>
                        </a:rPr>
                        <a:t>M. G. </a:t>
                      </a:r>
                      <a:r>
                        <a:rPr lang="en-US" sz="1200" b="0" dirty="0" err="1">
                          <a:effectLst/>
                        </a:rPr>
                        <a:t>Aartsen</a:t>
                      </a:r>
                      <a:r>
                        <a:rPr lang="en-US" sz="1200" b="0" dirty="0">
                          <a:effectLst/>
                        </a:rPr>
                        <a:t> et al 2020 </a:t>
                      </a:r>
                      <a:r>
                        <a:rPr lang="en-US" sz="1200" b="0" dirty="0" err="1">
                          <a:effectLst/>
                        </a:rPr>
                        <a:t>ApJL</a:t>
                      </a:r>
                      <a:r>
                        <a:rPr lang="en-US" sz="1200" b="0" dirty="0">
                          <a:effectLst/>
                        </a:rPr>
                        <a:t> 898 L10 ; Abbasi et al. arXiv:2208.09532 (2022)</a:t>
                      </a:r>
                    </a:p>
                  </a:txBody>
                  <a:tcPr marL="0" marR="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rtl="0" fontAlgn="b"/>
                      <a:endParaRPr lang="en-US" sz="1200" dirty="0">
                        <a:effectLst/>
                      </a:endParaRPr>
                    </a:p>
                  </a:txBody>
                  <a:tcPr marL="14288" marR="14288" marT="9525" marB="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6520824"/>
                  </a:ext>
                </a:extLst>
              </a:tr>
              <a:tr h="0">
                <a:tc>
                  <a:txBody>
                    <a:bodyPr/>
                    <a:lstStyle/>
                    <a:p>
                      <a:pPr rtl="0" fontAlgn="b"/>
                      <a:r>
                        <a:rPr lang="en-US" sz="1200">
                          <a:effectLst/>
                        </a:rPr>
                        <a:t>COMMENTS</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rtl="0" fontAlgn="b"/>
                      <a:r>
                        <a:rPr lang="en-US" sz="1200" dirty="0">
                          <a:effectLst/>
                        </a:rPr>
                        <a:t>The position error is statistical only, there is no systematic added.</a:t>
                      </a:r>
                    </a:p>
                  </a:txBody>
                  <a:tcPr marL="14288" marR="14288"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rtl="0" fontAlgn="b"/>
                      <a:endParaRPr lang="en-US" sz="1200" dirty="0">
                        <a:effectLst/>
                      </a:endParaRPr>
                    </a:p>
                  </a:txBody>
                  <a:tcPr marL="14288" marR="14288" marT="9525" marB="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0086172"/>
                  </a:ext>
                </a:extLst>
              </a:tr>
            </a:tbl>
          </a:graphicData>
        </a:graphic>
      </p:graphicFrame>
      <p:graphicFrame>
        <p:nvGraphicFramePr>
          <p:cNvPr id="7" name="Table 7">
            <a:extLst>
              <a:ext uri="{FF2B5EF4-FFF2-40B4-BE49-F238E27FC236}">
                <a16:creationId xmlns:a16="http://schemas.microsoft.com/office/drawing/2014/main" id="{5ABE184D-D9E5-89FA-0FA3-73EF461D8C7A}"/>
              </a:ext>
            </a:extLst>
          </p:cNvPr>
          <p:cNvGraphicFramePr>
            <a:graphicFrameLocks noGrp="1"/>
          </p:cNvGraphicFramePr>
          <p:nvPr/>
        </p:nvGraphicFramePr>
        <p:xfrm>
          <a:off x="6661297" y="96165"/>
          <a:ext cx="2190308" cy="274320"/>
        </p:xfrm>
        <a:graphic>
          <a:graphicData uri="http://schemas.openxmlformats.org/drawingml/2006/table">
            <a:tbl>
              <a:tblPr firstRow="1" bandRow="1">
                <a:tableStyleId>{2D5ABB26-0587-4C30-8999-92F81FD0307C}</a:tableStyleId>
              </a:tblPr>
              <a:tblGrid>
                <a:gridCol w="2190308">
                  <a:extLst>
                    <a:ext uri="{9D8B030D-6E8A-4147-A177-3AD203B41FA5}">
                      <a16:colId xmlns:a16="http://schemas.microsoft.com/office/drawing/2014/main" val="2836207133"/>
                    </a:ext>
                  </a:extLst>
                </a:gridCol>
              </a:tblGrid>
              <a:tr h="260026">
                <a:tc>
                  <a:txBody>
                    <a:bodyPr/>
                    <a:lstStyle/>
                    <a:p>
                      <a:r>
                        <a:rPr lang="en-US" sz="1200" dirty="0"/>
                        <a:t>Shaded: included if p&lt;0.1</a:t>
                      </a:r>
                    </a:p>
                  </a:txBody>
                  <a:tcPr>
                    <a:solidFill>
                      <a:schemeClr val="bg1">
                        <a:lumMod val="65000"/>
                      </a:schemeClr>
                    </a:solidFill>
                  </a:tcPr>
                </a:tc>
                <a:extLst>
                  <a:ext uri="{0D108BD9-81ED-4DB2-BD59-A6C34878D82A}">
                    <a16:rowId xmlns:a16="http://schemas.microsoft.com/office/drawing/2014/main" val="513451505"/>
                  </a:ext>
                </a:extLst>
              </a:tr>
            </a:tbl>
          </a:graphicData>
        </a:graphic>
      </p:graphicFrame>
      <p:graphicFrame>
        <p:nvGraphicFramePr>
          <p:cNvPr id="8" name="Table 8">
            <a:extLst>
              <a:ext uri="{FF2B5EF4-FFF2-40B4-BE49-F238E27FC236}">
                <a16:creationId xmlns:a16="http://schemas.microsoft.com/office/drawing/2014/main" id="{D201D369-A453-C7C5-AFFD-74E7DDDCD741}"/>
              </a:ext>
            </a:extLst>
          </p:cNvPr>
          <p:cNvGraphicFramePr>
            <a:graphicFrameLocks noGrp="1"/>
          </p:cNvGraphicFramePr>
          <p:nvPr>
            <p:extLst>
              <p:ext uri="{D42A27DB-BD31-4B8C-83A1-F6EECF244321}">
                <p14:modId xmlns:p14="http://schemas.microsoft.com/office/powerpoint/2010/main" val="2113267795"/>
              </p:ext>
            </p:extLst>
          </p:nvPr>
        </p:nvGraphicFramePr>
        <p:xfrm>
          <a:off x="0" y="-355"/>
          <a:ext cx="6096000" cy="370840"/>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val="2073019054"/>
                    </a:ext>
                  </a:extLst>
                </a:gridCol>
              </a:tblGrid>
              <a:tr h="370840">
                <a:tc>
                  <a:txBody>
                    <a:bodyPr/>
                    <a:lstStyle/>
                    <a:p>
                      <a:r>
                        <a:rPr lang="en-US" b="1" dirty="0">
                          <a:solidFill>
                            <a:srgbClr val="C00000"/>
                          </a:solidFill>
                        </a:rPr>
                        <a:t>Preliminary</a:t>
                      </a:r>
                      <a:r>
                        <a:rPr lang="en-US" dirty="0">
                          <a:solidFill>
                            <a:srgbClr val="C00000"/>
                          </a:solidFill>
                        </a:rPr>
                        <a:t> </a:t>
                      </a:r>
                      <a:r>
                        <a:rPr lang="en-US" dirty="0" err="1">
                          <a:solidFill>
                            <a:srgbClr val="C00000"/>
                          </a:solidFill>
                        </a:rPr>
                        <a:t>IceCube</a:t>
                      </a:r>
                      <a:r>
                        <a:rPr lang="en-US" dirty="0">
                          <a:solidFill>
                            <a:srgbClr val="C00000"/>
                          </a:solidFill>
                        </a:rPr>
                        <a:t>-GW GCN Notice format</a:t>
                      </a:r>
                    </a:p>
                  </a:txBody>
                  <a:tcPr/>
                </a:tc>
                <a:extLst>
                  <a:ext uri="{0D108BD9-81ED-4DB2-BD59-A6C34878D82A}">
                    <a16:rowId xmlns:a16="http://schemas.microsoft.com/office/drawing/2014/main" val="3412427635"/>
                  </a:ext>
                </a:extLst>
              </a:tr>
            </a:tbl>
          </a:graphicData>
        </a:graphic>
      </p:graphicFrame>
    </p:spTree>
    <p:extLst>
      <p:ext uri="{BB962C8B-B14F-4D97-AF65-F5344CB8AC3E}">
        <p14:creationId xmlns:p14="http://schemas.microsoft.com/office/powerpoint/2010/main" val="1471797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54051" y="1203964"/>
            <a:ext cx="4013375" cy="2809336"/>
          </a:xfrm>
          <a:prstGeom prst="rect">
            <a:avLst/>
          </a:prstGeom>
          <a:noFill/>
          <a:ln>
            <a:noFill/>
          </a:ln>
        </p:spPr>
      </p:pic>
      <p:pic>
        <p:nvPicPr>
          <p:cNvPr id="55" name="Google Shape;55;p13"/>
          <p:cNvPicPr preferRelativeResize="0"/>
          <p:nvPr/>
        </p:nvPicPr>
        <p:blipFill>
          <a:blip r:embed="rId4">
            <a:alphaModFix/>
          </a:blip>
          <a:stretch>
            <a:fillRect/>
          </a:stretch>
        </p:blipFill>
        <p:spPr>
          <a:xfrm>
            <a:off x="4615526" y="1203876"/>
            <a:ext cx="4013375" cy="2809363"/>
          </a:xfrm>
          <a:prstGeom prst="rect">
            <a:avLst/>
          </a:prstGeom>
          <a:noFill/>
          <a:ln>
            <a:noFill/>
          </a:ln>
        </p:spPr>
      </p:pic>
      <p:sp>
        <p:nvSpPr>
          <p:cNvPr id="56" name="Google Shape;56;p13"/>
          <p:cNvSpPr/>
          <p:nvPr/>
        </p:nvSpPr>
        <p:spPr>
          <a:xfrm>
            <a:off x="7073625" y="4280725"/>
            <a:ext cx="1368300" cy="990900"/>
          </a:xfrm>
          <a:prstGeom prst="rect">
            <a:avLst/>
          </a:prstGeom>
          <a:solidFill>
            <a:srgbClr val="4A86E8"/>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7" name="Google Shape;57;p13"/>
          <p:cNvSpPr/>
          <p:nvPr/>
        </p:nvSpPr>
        <p:spPr>
          <a:xfrm>
            <a:off x="3979825" y="4280725"/>
            <a:ext cx="1368300" cy="990900"/>
          </a:xfrm>
          <a:prstGeom prst="rect">
            <a:avLst/>
          </a:prstGeom>
          <a:solidFill>
            <a:srgbClr val="4A86E8"/>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8" name="Google Shape;58;p13"/>
          <p:cNvSpPr/>
          <p:nvPr/>
        </p:nvSpPr>
        <p:spPr>
          <a:xfrm>
            <a:off x="1919225" y="4280716"/>
            <a:ext cx="2548200" cy="990900"/>
          </a:xfrm>
          <a:prstGeom prst="rightArrow">
            <a:avLst>
              <a:gd name="adj1" fmla="val 50000"/>
              <a:gd name="adj2" fmla="val 50000"/>
            </a:avLst>
          </a:prstGeom>
          <a:solidFill>
            <a:srgbClr val="6D9EE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9" name="Google Shape;59;p13"/>
          <p:cNvSpPr/>
          <p:nvPr/>
        </p:nvSpPr>
        <p:spPr>
          <a:xfrm>
            <a:off x="566525" y="4013275"/>
            <a:ext cx="1808892" cy="1525770"/>
          </a:xfrm>
          <a:prstGeom prst="irregularSeal1">
            <a:avLst/>
          </a:prstGeom>
          <a:solidFill>
            <a:srgbClr val="4A86E8"/>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60" name="Google Shape;60;p13"/>
          <p:cNvSpPr txBox="1"/>
          <p:nvPr/>
        </p:nvSpPr>
        <p:spPr>
          <a:xfrm>
            <a:off x="967575" y="4545300"/>
            <a:ext cx="1006800" cy="461700"/>
          </a:xfrm>
          <a:prstGeom prst="rect">
            <a:avLst/>
          </a:prstGeom>
          <a:noFill/>
          <a:ln>
            <a:noFill/>
          </a:ln>
        </p:spPr>
        <p:txBody>
          <a:bodyPr spcFirstLastPara="1" wrap="square" lIns="91425" tIns="91425" rIns="91425" bIns="91425" anchor="t" anchorCtr="0">
            <a:spAutoFit/>
          </a:bodyPr>
          <a:lstStyle/>
          <a:p>
            <a:pPr algn="ctr">
              <a:spcBef>
                <a:spcPts val="0"/>
              </a:spcBef>
              <a:spcAft>
                <a:spcPts val="0"/>
              </a:spcAft>
            </a:pPr>
            <a:r>
              <a:rPr lang="en" sz="1800">
                <a:solidFill>
                  <a:schemeClr val="lt1"/>
                </a:solidFill>
                <a:latin typeface="Playfair Display"/>
                <a:ea typeface="Playfair Display"/>
                <a:cs typeface="Playfair Display"/>
                <a:sym typeface="Playfair Display"/>
              </a:rPr>
              <a:t>Merger</a:t>
            </a:r>
            <a:endParaRPr sz="1800">
              <a:solidFill>
                <a:schemeClr val="lt1"/>
              </a:solidFill>
              <a:latin typeface="Playfair Display"/>
              <a:ea typeface="Playfair Display"/>
              <a:cs typeface="Playfair Display"/>
              <a:sym typeface="Playfair Display"/>
            </a:endParaRPr>
          </a:p>
        </p:txBody>
      </p:sp>
      <p:sp>
        <p:nvSpPr>
          <p:cNvPr id="61" name="Google Shape;61;p13"/>
          <p:cNvSpPr txBox="1"/>
          <p:nvPr/>
        </p:nvSpPr>
        <p:spPr>
          <a:xfrm>
            <a:off x="2375425" y="4576075"/>
            <a:ext cx="3602100" cy="553968"/>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a:solidFill>
                  <a:schemeClr val="lt1"/>
                </a:solidFill>
                <a:latin typeface="Playfair Display"/>
                <a:ea typeface="Playfair Display"/>
                <a:cs typeface="Playfair Display"/>
                <a:sym typeface="Playfair Display"/>
              </a:rPr>
              <a:t>LVK Processes</a:t>
            </a:r>
            <a:endParaRPr>
              <a:solidFill>
                <a:schemeClr val="lt1"/>
              </a:solidFill>
              <a:latin typeface="Playfair Display"/>
              <a:ea typeface="Playfair Display"/>
              <a:cs typeface="Playfair Display"/>
              <a:sym typeface="Playfair Display"/>
            </a:endParaRPr>
          </a:p>
        </p:txBody>
      </p:sp>
      <p:sp>
        <p:nvSpPr>
          <p:cNvPr id="62" name="Google Shape;62;p13"/>
          <p:cNvSpPr txBox="1"/>
          <p:nvPr/>
        </p:nvSpPr>
        <p:spPr>
          <a:xfrm>
            <a:off x="4467425" y="4406700"/>
            <a:ext cx="1006800" cy="7389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800">
                <a:solidFill>
                  <a:schemeClr val="lt1"/>
                </a:solidFill>
                <a:latin typeface="Playfair Display"/>
                <a:ea typeface="Playfair Display"/>
                <a:cs typeface="Playfair Display"/>
                <a:sym typeface="Playfair Display"/>
              </a:rPr>
              <a:t>GCN</a:t>
            </a:r>
            <a:endParaRPr sz="1800">
              <a:solidFill>
                <a:schemeClr val="lt1"/>
              </a:solidFill>
              <a:latin typeface="Playfair Display"/>
              <a:ea typeface="Playfair Display"/>
              <a:cs typeface="Playfair Display"/>
              <a:sym typeface="Playfair Display"/>
            </a:endParaRPr>
          </a:p>
          <a:p>
            <a:pPr>
              <a:spcBef>
                <a:spcPts val="0"/>
              </a:spcBef>
              <a:spcAft>
                <a:spcPts val="0"/>
              </a:spcAft>
            </a:pPr>
            <a:r>
              <a:rPr lang="en" sz="1800">
                <a:solidFill>
                  <a:schemeClr val="lt1"/>
                </a:solidFill>
                <a:latin typeface="Playfair Display"/>
                <a:ea typeface="Playfair Display"/>
                <a:cs typeface="Playfair Display"/>
                <a:sym typeface="Playfair Display"/>
              </a:rPr>
              <a:t>Alert</a:t>
            </a:r>
            <a:endParaRPr sz="1800">
              <a:solidFill>
                <a:schemeClr val="lt1"/>
              </a:solidFill>
              <a:latin typeface="Playfair Display"/>
              <a:ea typeface="Playfair Display"/>
              <a:cs typeface="Playfair Display"/>
              <a:sym typeface="Playfair Display"/>
            </a:endParaRPr>
          </a:p>
        </p:txBody>
      </p:sp>
      <p:sp>
        <p:nvSpPr>
          <p:cNvPr id="63" name="Google Shape;63;p13"/>
          <p:cNvSpPr/>
          <p:nvPr/>
        </p:nvSpPr>
        <p:spPr>
          <a:xfrm>
            <a:off x="5348125" y="4280700"/>
            <a:ext cx="2217900" cy="990900"/>
          </a:xfrm>
          <a:prstGeom prst="rightArrow">
            <a:avLst>
              <a:gd name="adj1" fmla="val 50000"/>
              <a:gd name="adj2" fmla="val 50000"/>
            </a:avLst>
          </a:prstGeom>
          <a:solidFill>
            <a:srgbClr val="6D9EE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64" name="Google Shape;64;p13"/>
          <p:cNvSpPr txBox="1"/>
          <p:nvPr/>
        </p:nvSpPr>
        <p:spPr>
          <a:xfrm>
            <a:off x="5348125" y="4576075"/>
            <a:ext cx="3000000" cy="553968"/>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a:solidFill>
                  <a:schemeClr val="lt1"/>
                </a:solidFill>
                <a:latin typeface="Playfair Display"/>
                <a:ea typeface="Playfair Display"/>
                <a:cs typeface="Playfair Display"/>
                <a:sym typeface="Playfair Display"/>
              </a:rPr>
              <a:t>IceCube Runs Code</a:t>
            </a:r>
            <a:endParaRPr>
              <a:solidFill>
                <a:schemeClr val="lt1"/>
              </a:solidFill>
              <a:latin typeface="Playfair Display"/>
              <a:ea typeface="Playfair Display"/>
              <a:cs typeface="Playfair Display"/>
              <a:sym typeface="Playfair Display"/>
            </a:endParaRPr>
          </a:p>
        </p:txBody>
      </p:sp>
      <p:sp>
        <p:nvSpPr>
          <p:cNvPr id="65" name="Google Shape;65;p13"/>
          <p:cNvSpPr txBox="1"/>
          <p:nvPr/>
        </p:nvSpPr>
        <p:spPr>
          <a:xfrm>
            <a:off x="7353575" y="4406700"/>
            <a:ext cx="1232100" cy="1015800"/>
          </a:xfrm>
          <a:prstGeom prst="rect">
            <a:avLst/>
          </a:prstGeom>
          <a:noFill/>
          <a:ln>
            <a:noFill/>
          </a:ln>
        </p:spPr>
        <p:txBody>
          <a:bodyPr spcFirstLastPara="1" wrap="square" lIns="91425" tIns="91425" rIns="91425" bIns="91425" anchor="t" anchorCtr="0">
            <a:spAutoFit/>
          </a:bodyPr>
          <a:lstStyle/>
          <a:p>
            <a:pPr algn="ctr">
              <a:spcBef>
                <a:spcPts val="0"/>
              </a:spcBef>
              <a:spcAft>
                <a:spcPts val="0"/>
              </a:spcAft>
            </a:pPr>
            <a:r>
              <a:rPr lang="en" sz="1800">
                <a:solidFill>
                  <a:schemeClr val="lt1"/>
                </a:solidFill>
                <a:latin typeface="Playfair Display"/>
                <a:ea typeface="Playfair Display"/>
                <a:cs typeface="Playfair Display"/>
                <a:sym typeface="Playfair Display"/>
              </a:rPr>
              <a:t>Code</a:t>
            </a:r>
            <a:endParaRPr sz="1800">
              <a:solidFill>
                <a:schemeClr val="lt1"/>
              </a:solidFill>
              <a:latin typeface="Playfair Display"/>
              <a:ea typeface="Playfair Display"/>
              <a:cs typeface="Playfair Display"/>
              <a:sym typeface="Playfair Display"/>
            </a:endParaRPr>
          </a:p>
          <a:p>
            <a:pPr algn="ctr">
              <a:spcBef>
                <a:spcPts val="0"/>
              </a:spcBef>
              <a:spcAft>
                <a:spcPts val="0"/>
              </a:spcAft>
            </a:pPr>
            <a:r>
              <a:rPr lang="en" sz="1800">
                <a:solidFill>
                  <a:schemeClr val="lt1"/>
                </a:solidFill>
                <a:latin typeface="Playfair Display"/>
                <a:ea typeface="Playfair Display"/>
                <a:cs typeface="Playfair Display"/>
                <a:sym typeface="Playfair Display"/>
              </a:rPr>
              <a:t>Finishes</a:t>
            </a:r>
            <a:endParaRPr sz="1800">
              <a:solidFill>
                <a:schemeClr val="lt1"/>
              </a:solidFill>
              <a:latin typeface="Playfair Display"/>
              <a:ea typeface="Playfair Display"/>
              <a:cs typeface="Playfair Display"/>
              <a:sym typeface="Playfair Display"/>
            </a:endParaRPr>
          </a:p>
          <a:p>
            <a:pPr>
              <a:spcBef>
                <a:spcPts val="0"/>
              </a:spcBef>
              <a:spcAft>
                <a:spcPts val="0"/>
              </a:spcAft>
            </a:pPr>
            <a:endParaRPr sz="1800">
              <a:solidFill>
                <a:schemeClr val="lt1"/>
              </a:solidFill>
              <a:latin typeface="Playfair Display"/>
              <a:ea typeface="Playfair Display"/>
              <a:cs typeface="Playfair Display"/>
              <a:sym typeface="Playfair Display"/>
            </a:endParaRPr>
          </a:p>
        </p:txBody>
      </p:sp>
      <p:sp>
        <p:nvSpPr>
          <p:cNvPr id="66" name="Google Shape;66;p13"/>
          <p:cNvSpPr txBox="1"/>
          <p:nvPr/>
        </p:nvSpPr>
        <p:spPr>
          <a:xfrm>
            <a:off x="-1322525" y="4684025"/>
            <a:ext cx="9005100" cy="553968"/>
          </a:xfrm>
          <a:prstGeom prst="rect">
            <a:avLst/>
          </a:prstGeom>
          <a:noFill/>
          <a:ln>
            <a:noFill/>
          </a:ln>
        </p:spPr>
        <p:txBody>
          <a:bodyPr spcFirstLastPara="1" wrap="square" lIns="91425" tIns="91425" rIns="91425" bIns="91425" anchor="t" anchorCtr="0">
            <a:spAutoFit/>
          </a:bodyPr>
          <a:lstStyle/>
          <a:p>
            <a:pPr>
              <a:spcBef>
                <a:spcPts val="0"/>
              </a:spcBef>
              <a:spcAft>
                <a:spcPts val="0"/>
              </a:spcAft>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endCxn id="2" idx="1"/>
          </p:cNvCxnSpPr>
          <p:nvPr/>
        </p:nvCxnSpPr>
        <p:spPr>
          <a:xfrm>
            <a:off x="1021545" y="4419600"/>
            <a:ext cx="5562600" cy="585"/>
          </a:xfrm>
          <a:prstGeom prst="line">
            <a:avLst/>
          </a:prstGeom>
          <a:ln>
            <a:noFill/>
          </a:ln>
          <a:effectLst/>
        </p:spPr>
        <p:style>
          <a:lnRef idx="2">
            <a:schemeClr val="accent1"/>
          </a:lnRef>
          <a:fillRef idx="0">
            <a:schemeClr val="accent1"/>
          </a:fillRef>
          <a:effectRef idx="1">
            <a:schemeClr val="accent1"/>
          </a:effectRef>
          <a:fontRef idx="minor">
            <a:schemeClr val="tx1"/>
          </a:fontRef>
        </p:style>
      </p:cxnSp>
      <p:sp>
        <p:nvSpPr>
          <p:cNvPr id="44033" name="Rectangle 2"/>
          <p:cNvSpPr>
            <a:spLocks noGrp="1" noChangeArrowheads="1"/>
          </p:cNvSpPr>
          <p:nvPr>
            <p:ph type="title"/>
          </p:nvPr>
        </p:nvSpPr>
        <p:spPr>
          <a:xfrm>
            <a:off x="6195834" y="29175"/>
            <a:ext cx="2948165" cy="1858830"/>
          </a:xfrm>
        </p:spPr>
        <p:txBody>
          <a:bodyPr/>
          <a:lstStyle/>
          <a:p>
            <a:pPr eaLnBrk="1" hangingPunct="1"/>
            <a:r>
              <a:rPr lang="en-US" altLang="en-US" dirty="0"/>
              <a:t>Neutrinos see to great energies and distances</a:t>
            </a:r>
          </a:p>
        </p:txBody>
      </p:sp>
      <p:sp>
        <p:nvSpPr>
          <p:cNvPr id="2" name="TextBox 1"/>
          <p:cNvSpPr txBox="1"/>
          <p:nvPr/>
        </p:nvSpPr>
        <p:spPr>
          <a:xfrm>
            <a:off x="6584145" y="4220130"/>
            <a:ext cx="836319" cy="400110"/>
          </a:xfrm>
          <a:prstGeom prst="rect">
            <a:avLst/>
          </a:prstGeom>
          <a:noFill/>
        </p:spPr>
        <p:txBody>
          <a:bodyPr wrap="none" rtlCol="0">
            <a:spAutoFit/>
          </a:bodyPr>
          <a:lstStyle/>
          <a:p>
            <a:r>
              <a:rPr lang="en-US" sz="2000" dirty="0">
                <a:solidFill>
                  <a:srgbClr val="0432FF"/>
                </a:solidFill>
              </a:rPr>
              <a:t>1 </a:t>
            </a:r>
            <a:r>
              <a:rPr lang="en-US" sz="2000" dirty="0" err="1">
                <a:solidFill>
                  <a:srgbClr val="0432FF"/>
                </a:solidFill>
              </a:rPr>
              <a:t>TeV</a:t>
            </a:r>
            <a:endParaRPr lang="en-US" sz="2000" dirty="0">
              <a:solidFill>
                <a:srgbClr val="0432FF"/>
              </a:solidFill>
            </a:endParaRPr>
          </a:p>
        </p:txBody>
      </p:sp>
      <p:sp>
        <p:nvSpPr>
          <p:cNvPr id="9" name="TextBox 8"/>
          <p:cNvSpPr txBox="1"/>
          <p:nvPr/>
        </p:nvSpPr>
        <p:spPr>
          <a:xfrm>
            <a:off x="6532958" y="2038290"/>
            <a:ext cx="1239442" cy="400110"/>
          </a:xfrm>
          <a:prstGeom prst="rect">
            <a:avLst/>
          </a:prstGeom>
          <a:noFill/>
        </p:spPr>
        <p:txBody>
          <a:bodyPr wrap="none" rtlCol="0">
            <a:spAutoFit/>
          </a:bodyPr>
          <a:lstStyle/>
          <a:p>
            <a:r>
              <a:rPr lang="en-US" sz="2000" dirty="0">
                <a:solidFill>
                  <a:srgbClr val="FF0000"/>
                </a:solidFill>
              </a:rPr>
              <a:t>100  </a:t>
            </a:r>
            <a:r>
              <a:rPr lang="en-US" sz="2000" dirty="0" err="1">
                <a:solidFill>
                  <a:srgbClr val="FF0000"/>
                </a:solidFill>
              </a:rPr>
              <a:t>EeV</a:t>
            </a:r>
            <a:endParaRPr lang="en-US" sz="2000" dirty="0">
              <a:solidFill>
                <a:srgbClr val="FF0000"/>
              </a:solidFill>
            </a:endParaRPr>
          </a:p>
        </p:txBody>
      </p:sp>
      <p:cxnSp>
        <p:nvCxnSpPr>
          <p:cNvPr id="14" name="Straight Connector 13"/>
          <p:cNvCxnSpPr>
            <a:endCxn id="9" idx="1"/>
          </p:cNvCxnSpPr>
          <p:nvPr/>
        </p:nvCxnSpPr>
        <p:spPr>
          <a:xfrm flipV="1">
            <a:off x="1021545" y="2238345"/>
            <a:ext cx="5511413" cy="13577"/>
          </a:xfrm>
          <a:prstGeom prst="line">
            <a:avLst/>
          </a:prstGeom>
          <a:ln>
            <a:no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791200" y="4620240"/>
            <a:ext cx="228600" cy="1094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a:grpSpLocks noChangeAspect="1"/>
          </p:cNvGrpSpPr>
          <p:nvPr/>
        </p:nvGrpSpPr>
        <p:grpSpPr>
          <a:xfrm>
            <a:off x="0" y="143716"/>
            <a:ext cx="6324880" cy="6409484"/>
            <a:chOff x="0" y="0"/>
            <a:chExt cx="6477000" cy="656363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44851" cy="6563639"/>
            </a:xfrm>
            <a:prstGeom prst="rect">
              <a:avLst/>
            </a:prstGeom>
            <a:solidFill>
              <a:schemeClr val="bg1"/>
            </a:solidFill>
            <a:ln>
              <a:noFill/>
            </a:ln>
          </p:spPr>
        </p:pic>
        <p:cxnSp>
          <p:nvCxnSpPr>
            <p:cNvPr id="25" name="Straight Connector 24"/>
            <p:cNvCxnSpPr>
              <a:cxnSpLocks noChangeAspect="1"/>
            </p:cNvCxnSpPr>
            <p:nvPr/>
          </p:nvCxnSpPr>
          <p:spPr>
            <a:xfrm>
              <a:off x="838200" y="2120023"/>
              <a:ext cx="56388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38200" y="4378724"/>
              <a:ext cx="5638800" cy="0"/>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grpSp>
      <p:sp>
        <p:nvSpPr>
          <p:cNvPr id="7" name="Slide Number Placeholder 6"/>
          <p:cNvSpPr>
            <a:spLocks noGrp="1"/>
          </p:cNvSpPr>
          <p:nvPr>
            <p:ph type="sldNum" sz="quarter" idx="4"/>
          </p:nvPr>
        </p:nvSpPr>
        <p:spPr/>
        <p:txBody>
          <a:bodyPr/>
          <a:lstStyle/>
          <a:p>
            <a:pPr>
              <a:defRPr/>
            </a:pPr>
            <a:fld id="{FE987253-B894-114D-BDC2-8F3A1EBD88EF}" type="slidenum">
              <a:rPr lang="en-US" smtClean="0"/>
              <a:pPr>
                <a:defRPr/>
              </a:pPr>
              <a:t>28</a:t>
            </a:fld>
            <a:endParaRPr lang="en-US" dirty="0"/>
          </a:p>
        </p:txBody>
      </p:sp>
      <p:sp>
        <p:nvSpPr>
          <p:cNvPr id="8" name="Footer Placeholder 7"/>
          <p:cNvSpPr>
            <a:spLocks noGrp="1"/>
          </p:cNvSpPr>
          <p:nvPr>
            <p:ph type="ftr" sz="quarter" idx="3"/>
          </p:nvPr>
        </p:nvSpPr>
        <p:spPr/>
        <p:txBody>
          <a:bodyPr/>
          <a:lstStyle/>
          <a:p>
            <a:pPr>
              <a:defRPr/>
            </a:pPr>
            <a:r>
              <a:rPr lang="en-US"/>
              <a:t>Justin Vandenbroucke                                               IceCube GW searches</a:t>
            </a:r>
            <a:endParaRPr lang="en-US" dirty="0"/>
          </a:p>
        </p:txBody>
      </p:sp>
      <p:sp>
        <p:nvSpPr>
          <p:cNvPr id="4" name="TextBox 3">
            <a:extLst>
              <a:ext uri="{FF2B5EF4-FFF2-40B4-BE49-F238E27FC236}">
                <a16:creationId xmlns:a16="http://schemas.microsoft.com/office/drawing/2014/main" id="{938CBDB0-D9AA-894A-0BC1-6BE554CE32A5}"/>
              </a:ext>
            </a:extLst>
          </p:cNvPr>
          <p:cNvSpPr txBox="1"/>
          <p:nvPr/>
        </p:nvSpPr>
        <p:spPr>
          <a:xfrm>
            <a:off x="6587955" y="6009193"/>
            <a:ext cx="1270604" cy="369332"/>
          </a:xfrm>
          <a:prstGeom prst="rect">
            <a:avLst/>
          </a:prstGeom>
          <a:noFill/>
        </p:spPr>
        <p:txBody>
          <a:bodyPr wrap="none" rtlCol="0">
            <a:spAutoFit/>
          </a:bodyPr>
          <a:lstStyle/>
          <a:p>
            <a:r>
              <a:rPr lang="en-US" sz="1800" dirty="0"/>
              <a:t>P. Gorham</a:t>
            </a:r>
          </a:p>
        </p:txBody>
      </p:sp>
    </p:spTree>
    <p:extLst>
      <p:ext uri="{BB962C8B-B14F-4D97-AF65-F5344CB8AC3E}">
        <p14:creationId xmlns:p14="http://schemas.microsoft.com/office/powerpoint/2010/main" val="2096547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 name="Рисунок 3"/>
          <p:cNvPicPr/>
          <p:nvPr/>
        </p:nvPicPr>
        <p:blipFill>
          <a:blip r:embed="rId2"/>
          <a:stretch/>
        </p:blipFill>
        <p:spPr>
          <a:xfrm>
            <a:off x="4881151" y="537877"/>
            <a:ext cx="4246568" cy="6189883"/>
          </a:xfrm>
          <a:prstGeom prst="rect">
            <a:avLst/>
          </a:prstGeom>
          <a:ln>
            <a:noFill/>
          </a:ln>
        </p:spPr>
      </p:pic>
      <p:sp>
        <p:nvSpPr>
          <p:cNvPr id="1130" name="CustomShape 1"/>
          <p:cNvSpPr/>
          <p:nvPr/>
        </p:nvSpPr>
        <p:spPr>
          <a:xfrm>
            <a:off x="152400" y="1187539"/>
            <a:ext cx="4868115" cy="4898881"/>
          </a:xfrm>
          <a:prstGeom prst="rect">
            <a:avLst/>
          </a:prstGeom>
          <a:noFill/>
          <a:ln>
            <a:noFill/>
          </a:ln>
        </p:spPr>
        <p:style>
          <a:lnRef idx="0">
            <a:scrgbClr r="0" g="0" b="0"/>
          </a:lnRef>
          <a:fillRef idx="0">
            <a:scrgbClr r="0" g="0" b="0"/>
          </a:fillRef>
          <a:effectRef idx="0">
            <a:scrgbClr r="0" g="0" b="0"/>
          </a:effectRef>
          <a:fontRef idx="minor"/>
        </p:style>
        <p:txBody>
          <a:bodyPr lIns="75543" tIns="37798" rIns="75543" bIns="37798"/>
          <a:lstStyle/>
          <a:p>
            <a:r>
              <a:rPr lang="en-US" sz="2000" spc="-1" dirty="0">
                <a:uFill>
                  <a:solidFill>
                    <a:srgbClr val="FFFFFF"/>
                  </a:solidFill>
                </a:uFill>
                <a:latin typeface="Arial" panose="020B0604020202020204" pitchFamily="34" charset="0"/>
                <a:cs typeface="Arial" panose="020B0604020202020204" pitchFamily="34" charset="0"/>
              </a:rPr>
              <a:t>No neutrino events associated with GW170817A found in cascade search within ± 500 seconds or +14 days</a:t>
            </a:r>
          </a:p>
          <a:p>
            <a:pPr>
              <a:lnSpc>
                <a:spcPct val="100000"/>
              </a:lnSpc>
            </a:pPr>
            <a:endParaRPr lang="en-US" sz="2000" spc="-1" dirty="0">
              <a:uFill>
                <a:solidFill>
                  <a:srgbClr val="FFFFFF"/>
                </a:solidFill>
              </a:uFill>
              <a:latin typeface="Arial" panose="020B0604020202020204" pitchFamily="34" charset="0"/>
              <a:cs typeface="Arial" panose="020B0604020202020204" pitchFamily="34" charset="0"/>
            </a:endParaRPr>
          </a:p>
          <a:p>
            <a:pPr>
              <a:lnSpc>
                <a:spcPct val="100000"/>
              </a:lnSpc>
            </a:pPr>
            <a:endParaRPr lang="en-US" sz="2000" spc="-1" dirty="0">
              <a:uFill>
                <a:solidFill>
                  <a:srgbClr val="FFFFFF"/>
                </a:solidFill>
              </a:uFill>
              <a:latin typeface="Arial" panose="020B0604020202020204" pitchFamily="34" charset="0"/>
              <a:cs typeface="Arial" panose="020B0604020202020204" pitchFamily="34" charset="0"/>
            </a:endParaRPr>
          </a:p>
          <a:p>
            <a:pPr>
              <a:lnSpc>
                <a:spcPct val="100000"/>
              </a:lnSpc>
            </a:pPr>
            <a:r>
              <a:rPr lang="en-US" sz="2000" spc="-1" dirty="0">
                <a:uFill>
                  <a:solidFill>
                    <a:srgbClr val="FFFFFF"/>
                  </a:solidFill>
                </a:uFill>
                <a:latin typeface="Arial" panose="020B0604020202020204" pitchFamily="34" charset="0"/>
                <a:cs typeface="Arial" panose="020B0604020202020204" pitchFamily="34" charset="0"/>
              </a:rPr>
              <a:t>Assuming E</a:t>
            </a:r>
            <a:r>
              <a:rPr lang="en-US" sz="2000" spc="-1" baseline="30000" dirty="0">
                <a:uFill>
                  <a:solidFill>
                    <a:srgbClr val="FFFFFF"/>
                  </a:solidFill>
                </a:uFill>
                <a:latin typeface="Arial" panose="020B0604020202020204" pitchFamily="34" charset="0"/>
                <a:cs typeface="Arial" panose="020B0604020202020204" pitchFamily="34" charset="0"/>
              </a:rPr>
              <a:t>-2  </a:t>
            </a:r>
            <a:r>
              <a:rPr lang="en-US" sz="2000" spc="-1" dirty="0">
                <a:uFill>
                  <a:solidFill>
                    <a:srgbClr val="FFFFFF"/>
                  </a:solidFill>
                </a:uFill>
                <a:latin typeface="Arial" panose="020B0604020202020204" pitchFamily="34" charset="0"/>
                <a:cs typeface="Arial" panose="020B0604020202020204" pitchFamily="34" charset="0"/>
              </a:rPr>
              <a:t>and equal fluence in all flavors, upper limits at 90% have been</a:t>
            </a:r>
          </a:p>
          <a:p>
            <a:pPr>
              <a:lnSpc>
                <a:spcPct val="100000"/>
              </a:lnSpc>
            </a:pPr>
            <a:r>
              <a:rPr lang="en-US" sz="2000" spc="-1" dirty="0">
                <a:uFill>
                  <a:solidFill>
                    <a:srgbClr val="FFFFFF"/>
                  </a:solidFill>
                </a:uFill>
                <a:latin typeface="Arial" panose="020B0604020202020204" pitchFamily="34" charset="0"/>
                <a:cs typeface="Arial" panose="020B0604020202020204" pitchFamily="34" charset="0"/>
              </a:rPr>
              <a:t>derived on the neutrino fluence from</a:t>
            </a:r>
          </a:p>
          <a:p>
            <a:pPr>
              <a:lnSpc>
                <a:spcPct val="100000"/>
              </a:lnSpc>
            </a:pPr>
            <a:r>
              <a:rPr lang="en-US" sz="2000" spc="-1" dirty="0">
                <a:uFill>
                  <a:solidFill>
                    <a:srgbClr val="FFFFFF"/>
                  </a:solidFill>
                </a:uFill>
                <a:latin typeface="Arial" panose="020B0604020202020204" pitchFamily="34" charset="0"/>
                <a:cs typeface="Arial" panose="020B0604020202020204" pitchFamily="34" charset="0"/>
              </a:rPr>
              <a:t>GW170817 for each energy decade. </a:t>
            </a:r>
          </a:p>
          <a:p>
            <a:pPr>
              <a:lnSpc>
                <a:spcPct val="100000"/>
              </a:lnSpc>
            </a:pPr>
            <a:endParaRPr lang="en-US" sz="2000" spc="-1" dirty="0">
              <a:uFill>
                <a:solidFill>
                  <a:srgbClr val="FFFFFF"/>
                </a:solidFill>
              </a:uFill>
              <a:latin typeface="Arial" panose="020B0604020202020204" pitchFamily="34" charset="0"/>
              <a:cs typeface="Arial" panose="020B0604020202020204" pitchFamily="34" charset="0"/>
            </a:endParaRPr>
          </a:p>
        </p:txBody>
      </p:sp>
      <p:sp>
        <p:nvSpPr>
          <p:cNvPr id="1131" name="CustomShape 2"/>
          <p:cNvSpPr/>
          <p:nvPr/>
        </p:nvSpPr>
        <p:spPr>
          <a:xfrm>
            <a:off x="1" y="29240"/>
            <a:ext cx="8971011" cy="516960"/>
          </a:xfrm>
          <a:prstGeom prst="rect">
            <a:avLst/>
          </a:prstGeom>
          <a:noFill/>
          <a:ln>
            <a:noFill/>
          </a:ln>
        </p:spPr>
        <p:style>
          <a:lnRef idx="0">
            <a:scrgbClr r="0" g="0" b="0"/>
          </a:lnRef>
          <a:fillRef idx="0">
            <a:scrgbClr r="0" g="0" b="0"/>
          </a:fillRef>
          <a:effectRef idx="0">
            <a:scrgbClr r="0" g="0" b="0"/>
          </a:effectRef>
          <a:fontRef idx="minor"/>
        </p:style>
        <p:txBody>
          <a:bodyPr lIns="75543" tIns="37798" rIns="75543" bIns="37798"/>
          <a:lstStyle/>
          <a:p>
            <a:pPr>
              <a:lnSpc>
                <a:spcPct val="100000"/>
              </a:lnSpc>
            </a:pPr>
            <a:r>
              <a:rPr lang="en-US" sz="3200" spc="-1" dirty="0">
                <a:uFill>
                  <a:solidFill>
                    <a:srgbClr val="FFFFFF"/>
                  </a:solidFill>
                </a:uFill>
                <a:latin typeface="+mj-lt"/>
                <a:cs typeface="Arial"/>
              </a:rPr>
              <a:t>ANTARES, Auger, GVD, </a:t>
            </a:r>
            <a:r>
              <a:rPr lang="en-US" sz="3200" spc="-1" dirty="0" err="1">
                <a:uFill>
                  <a:solidFill>
                    <a:srgbClr val="FFFFFF"/>
                  </a:solidFill>
                </a:uFill>
                <a:latin typeface="+mj-lt"/>
                <a:cs typeface="Arial"/>
              </a:rPr>
              <a:t>IceCube</a:t>
            </a:r>
            <a:r>
              <a:rPr lang="en-US" sz="3200" spc="-1" dirty="0">
                <a:uFill>
                  <a:solidFill>
                    <a:srgbClr val="FFFFFF"/>
                  </a:solidFill>
                </a:uFill>
                <a:latin typeface="+mj-lt"/>
                <a:cs typeface="Arial"/>
              </a:rPr>
              <a:t> analysis of BNS merger GW 170817</a:t>
            </a:r>
          </a:p>
        </p:txBody>
      </p:sp>
      <p:sp>
        <p:nvSpPr>
          <p:cNvPr id="2" name="TextBox 1"/>
          <p:cNvSpPr txBox="1"/>
          <p:nvPr/>
        </p:nvSpPr>
        <p:spPr>
          <a:xfrm>
            <a:off x="74250" y="5316579"/>
            <a:ext cx="4732653" cy="400049"/>
          </a:xfrm>
          <a:prstGeom prst="rect">
            <a:avLst/>
          </a:prstGeom>
          <a:noFill/>
        </p:spPr>
        <p:txBody>
          <a:bodyPr wrap="square" lIns="121861" tIns="60930" rIns="121861" bIns="60930" rtlCol="0">
            <a:spAutoFit/>
          </a:bodyPr>
          <a:lstStyle/>
          <a:p>
            <a:r>
              <a:rPr lang="en-US" sz="1800" dirty="0"/>
              <a:t>GVD, JETP Lett. 108 (2018) no.12, 787-790</a:t>
            </a:r>
          </a:p>
        </p:txBody>
      </p:sp>
      <p:sp>
        <p:nvSpPr>
          <p:cNvPr id="3" name="Footer Placeholder 2">
            <a:extLst>
              <a:ext uri="{FF2B5EF4-FFF2-40B4-BE49-F238E27FC236}">
                <a16:creationId xmlns:a16="http://schemas.microsoft.com/office/drawing/2014/main" id="{657C6457-F17B-354B-9C08-3B3B09FD48C1}"/>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4" name="Slide Number Placeholder 3">
            <a:extLst>
              <a:ext uri="{FF2B5EF4-FFF2-40B4-BE49-F238E27FC236}">
                <a16:creationId xmlns:a16="http://schemas.microsoft.com/office/drawing/2014/main" id="{9FFD052D-A09F-6241-8AAD-ABB9899A2103}"/>
              </a:ext>
            </a:extLst>
          </p:cNvPr>
          <p:cNvSpPr>
            <a:spLocks noGrp="1"/>
          </p:cNvSpPr>
          <p:nvPr>
            <p:ph type="sldNum" sz="quarter" idx="4"/>
          </p:nvPr>
        </p:nvSpPr>
        <p:spPr/>
        <p:txBody>
          <a:bodyPr/>
          <a:lstStyle/>
          <a:p>
            <a:pPr>
              <a:defRPr/>
            </a:pPr>
            <a:fld id="{FE987253-B894-114D-BDC2-8F3A1EBD88EF}" type="slidenum">
              <a:rPr lang="en-US" smtClean="0"/>
              <a:pPr>
                <a:defRPr/>
              </a:pPr>
              <a:t>29</a:t>
            </a:fld>
            <a:endParaRPr lang="en-US" dirty="0"/>
          </a:p>
        </p:txBody>
      </p:sp>
    </p:spTree>
    <p:extLst>
      <p:ext uri="{BB962C8B-B14F-4D97-AF65-F5344CB8AC3E}">
        <p14:creationId xmlns:p14="http://schemas.microsoft.com/office/powerpoint/2010/main" val="139514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3999" cy="736600"/>
          </a:xfrm>
        </p:spPr>
        <p:txBody>
          <a:bodyPr>
            <a:normAutofit/>
          </a:bodyPr>
          <a:lstStyle/>
          <a:p>
            <a:r>
              <a:rPr lang="en-US" dirty="0"/>
              <a:t>Extragalactic neutrinos in a nutshell</a:t>
            </a:r>
          </a:p>
        </p:txBody>
      </p:sp>
      <p:sp>
        <p:nvSpPr>
          <p:cNvPr id="9" name="Footer Placeholder 3">
            <a:extLst>
              <a:ext uri="{FF2B5EF4-FFF2-40B4-BE49-F238E27FC236}">
                <a16:creationId xmlns:a16="http://schemas.microsoft.com/office/drawing/2014/main" id="{033AB786-AC96-C24C-AA22-C6613165007C}"/>
              </a:ext>
            </a:extLst>
          </p:cNvPr>
          <p:cNvSpPr>
            <a:spLocks noGrp="1"/>
          </p:cNvSpPr>
          <p:nvPr>
            <p:ph type="ftr" sz="quarter" idx="3"/>
          </p:nvPr>
        </p:nvSpPr>
        <p:spPr>
          <a:xfrm>
            <a:off x="0" y="6553200"/>
            <a:ext cx="9144000" cy="304800"/>
          </a:xfrm>
        </p:spPr>
        <p:txBody>
          <a:bodyPr/>
          <a:lstStyle/>
          <a:p>
            <a:pPr>
              <a:defRPr/>
            </a:pPr>
            <a:r>
              <a:rPr lang="en-US"/>
              <a:t>Justin Vandenbroucke                                               IceCube GW searches</a:t>
            </a:r>
            <a:endParaRPr lang="en-US" dirty="0"/>
          </a:p>
        </p:txBody>
      </p:sp>
      <p:sp>
        <p:nvSpPr>
          <p:cNvPr id="10" name="Slide Number Placeholder 4">
            <a:extLst>
              <a:ext uri="{FF2B5EF4-FFF2-40B4-BE49-F238E27FC236}">
                <a16:creationId xmlns:a16="http://schemas.microsoft.com/office/drawing/2014/main" id="{ECF6DEE4-3135-6343-B378-CF6D1B8C44F2}"/>
              </a:ext>
            </a:extLst>
          </p:cNvPr>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3</a:t>
            </a:fld>
            <a:endParaRPr lang="en-US" dirty="0"/>
          </a:p>
        </p:txBody>
      </p:sp>
      <p:pic>
        <p:nvPicPr>
          <p:cNvPr id="8" name="Google Shape;654;p84">
            <a:extLst>
              <a:ext uri="{FF2B5EF4-FFF2-40B4-BE49-F238E27FC236}">
                <a16:creationId xmlns:a16="http://schemas.microsoft.com/office/drawing/2014/main" id="{B2FDDFB2-5193-882A-2AD9-E4CACCA6C664}"/>
              </a:ext>
            </a:extLst>
          </p:cNvPr>
          <p:cNvPicPr preferRelativeResize="0">
            <a:picLocks noChangeAspect="1"/>
          </p:cNvPicPr>
          <p:nvPr/>
        </p:nvPicPr>
        <p:blipFill rotWithShape="1">
          <a:blip r:embed="rId3">
            <a:alphaModFix/>
          </a:blip>
          <a:srcRect/>
          <a:stretch/>
        </p:blipFill>
        <p:spPr>
          <a:xfrm>
            <a:off x="876300" y="1836834"/>
            <a:ext cx="5867400" cy="3857202"/>
          </a:xfrm>
          <a:prstGeom prst="rect">
            <a:avLst/>
          </a:prstGeom>
          <a:noFill/>
          <a:ln>
            <a:noFill/>
          </a:ln>
        </p:spPr>
      </p:pic>
      <p:sp>
        <p:nvSpPr>
          <p:cNvPr id="11" name="TextBox 10">
            <a:extLst>
              <a:ext uri="{FF2B5EF4-FFF2-40B4-BE49-F238E27FC236}">
                <a16:creationId xmlns:a16="http://schemas.microsoft.com/office/drawing/2014/main" id="{1116BCDE-920A-7779-4463-5FE9D37EE8BA}"/>
              </a:ext>
            </a:extLst>
          </p:cNvPr>
          <p:cNvSpPr txBox="1"/>
          <p:nvPr/>
        </p:nvSpPr>
        <p:spPr>
          <a:xfrm>
            <a:off x="2479775" y="837018"/>
            <a:ext cx="4184448" cy="707886"/>
          </a:xfrm>
          <a:prstGeom prst="rect">
            <a:avLst/>
          </a:prstGeom>
          <a:noFill/>
        </p:spPr>
        <p:txBody>
          <a:bodyPr wrap="square" rtlCol="0">
            <a:spAutoFit/>
          </a:bodyPr>
          <a:lstStyle/>
          <a:p>
            <a:pPr algn="ctr"/>
            <a:r>
              <a:rPr lang="en-US" sz="2000" dirty="0">
                <a:solidFill>
                  <a:srgbClr val="800000"/>
                </a:solidFill>
                <a:latin typeface="+mn-lt"/>
              </a:rPr>
              <a:t>(1) discovery of a bright extragalactic neutrino signal, mostly unresolved</a:t>
            </a:r>
          </a:p>
        </p:txBody>
      </p:sp>
      <p:sp>
        <p:nvSpPr>
          <p:cNvPr id="12" name="TextBox 11">
            <a:extLst>
              <a:ext uri="{FF2B5EF4-FFF2-40B4-BE49-F238E27FC236}">
                <a16:creationId xmlns:a16="http://schemas.microsoft.com/office/drawing/2014/main" id="{9C7EBC82-8F72-C551-A4A4-A6686F3E032C}"/>
              </a:ext>
            </a:extLst>
          </p:cNvPr>
          <p:cNvSpPr txBox="1"/>
          <p:nvPr/>
        </p:nvSpPr>
        <p:spPr>
          <a:xfrm>
            <a:off x="5641181" y="5769675"/>
            <a:ext cx="3276600" cy="707886"/>
          </a:xfrm>
          <a:prstGeom prst="rect">
            <a:avLst/>
          </a:prstGeom>
          <a:solidFill>
            <a:schemeClr val="bg1"/>
          </a:solidFill>
        </p:spPr>
        <p:txBody>
          <a:bodyPr wrap="square" rtlCol="0">
            <a:spAutoFit/>
          </a:bodyPr>
          <a:lstStyle/>
          <a:p>
            <a:pPr algn="ctr"/>
            <a:r>
              <a:rPr lang="en-US" sz="2000" dirty="0">
                <a:solidFill>
                  <a:srgbClr val="E2701E"/>
                </a:solidFill>
                <a:latin typeface="+mn-lt"/>
              </a:rPr>
              <a:t>(2) evidence for neutrinos from blazar TXS 0506+056</a:t>
            </a:r>
          </a:p>
        </p:txBody>
      </p:sp>
      <p:sp>
        <p:nvSpPr>
          <p:cNvPr id="13" name="TextBox 12">
            <a:extLst>
              <a:ext uri="{FF2B5EF4-FFF2-40B4-BE49-F238E27FC236}">
                <a16:creationId xmlns:a16="http://schemas.microsoft.com/office/drawing/2014/main" id="{010594C6-D284-5834-5042-4EF050C93277}"/>
              </a:ext>
            </a:extLst>
          </p:cNvPr>
          <p:cNvSpPr txBox="1"/>
          <p:nvPr/>
        </p:nvSpPr>
        <p:spPr>
          <a:xfrm>
            <a:off x="533400" y="5763357"/>
            <a:ext cx="3276600" cy="707886"/>
          </a:xfrm>
          <a:prstGeom prst="rect">
            <a:avLst/>
          </a:prstGeom>
          <a:solidFill>
            <a:schemeClr val="bg1"/>
          </a:solidFill>
        </p:spPr>
        <p:txBody>
          <a:bodyPr wrap="square" rtlCol="0">
            <a:spAutoFit/>
          </a:bodyPr>
          <a:lstStyle/>
          <a:p>
            <a:pPr algn="ctr"/>
            <a:r>
              <a:rPr lang="en-US" sz="2000" dirty="0">
                <a:solidFill>
                  <a:srgbClr val="323C77"/>
                </a:solidFill>
                <a:latin typeface="+mn-lt"/>
              </a:rPr>
              <a:t>(3) evidence for neutrinos from </a:t>
            </a:r>
            <a:r>
              <a:rPr lang="en-US" sz="2000" dirty="0" err="1">
                <a:solidFill>
                  <a:srgbClr val="323C77"/>
                </a:solidFill>
                <a:latin typeface="+mn-lt"/>
              </a:rPr>
              <a:t>Seyfert</a:t>
            </a:r>
            <a:r>
              <a:rPr lang="en-US" sz="2000" dirty="0">
                <a:solidFill>
                  <a:srgbClr val="323C77"/>
                </a:solidFill>
                <a:latin typeface="+mn-lt"/>
              </a:rPr>
              <a:t> NGC 1068 (M77)</a:t>
            </a:r>
          </a:p>
        </p:txBody>
      </p:sp>
      <p:sp>
        <p:nvSpPr>
          <p:cNvPr id="2" name="TextBox 1">
            <a:extLst>
              <a:ext uri="{FF2B5EF4-FFF2-40B4-BE49-F238E27FC236}">
                <a16:creationId xmlns:a16="http://schemas.microsoft.com/office/drawing/2014/main" id="{5D49012A-BF5C-FE1B-04BD-6442D31E9974}"/>
              </a:ext>
            </a:extLst>
          </p:cNvPr>
          <p:cNvSpPr txBox="1"/>
          <p:nvPr/>
        </p:nvSpPr>
        <p:spPr>
          <a:xfrm>
            <a:off x="6495427" y="4038600"/>
            <a:ext cx="2408499" cy="584775"/>
          </a:xfrm>
          <a:prstGeom prst="rect">
            <a:avLst/>
          </a:prstGeom>
          <a:solidFill>
            <a:schemeClr val="bg1"/>
          </a:solidFill>
        </p:spPr>
        <p:txBody>
          <a:bodyPr wrap="square" rtlCol="0">
            <a:spAutoFit/>
          </a:bodyPr>
          <a:lstStyle/>
          <a:p>
            <a:r>
              <a:rPr lang="en-US" sz="1600" dirty="0" err="1"/>
              <a:t>IceCube</a:t>
            </a:r>
            <a:r>
              <a:rPr lang="en-US" sz="1600" dirty="0"/>
              <a:t>, Science 378, 538-543 (2022)</a:t>
            </a:r>
          </a:p>
        </p:txBody>
      </p:sp>
    </p:spTree>
    <p:extLst>
      <p:ext uri="{BB962C8B-B14F-4D97-AF65-F5344CB8AC3E}">
        <p14:creationId xmlns:p14="http://schemas.microsoft.com/office/powerpoint/2010/main" val="141752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txBox="1">
            <a:spLocks/>
          </p:cNvSpPr>
          <p:nvPr/>
        </p:nvSpPr>
        <p:spPr bwMode="auto">
          <a:xfrm>
            <a:off x="0" y="9525"/>
            <a:ext cx="9144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en-US" sz="3200" dirty="0">
                <a:latin typeface="Calibri" charset="0"/>
              </a:rPr>
              <a:t>Interaction </a:t>
            </a:r>
            <a:r>
              <a:rPr lang="fr-FR" altLang="en-US" sz="3200" dirty="0" err="1">
                <a:latin typeface="Calibri" charset="0"/>
              </a:rPr>
              <a:t>channels</a:t>
            </a:r>
            <a:r>
              <a:rPr lang="fr-FR" altLang="en-US" sz="3200" dirty="0">
                <a:latin typeface="Calibri" charset="0"/>
              </a:rPr>
              <a:t> and </a:t>
            </a:r>
            <a:r>
              <a:rPr lang="fr-FR" altLang="en-US" sz="3200" dirty="0" err="1">
                <a:latin typeface="Calibri" charset="0"/>
              </a:rPr>
              <a:t>flavor</a:t>
            </a:r>
            <a:r>
              <a:rPr lang="fr-FR" altLang="en-US" sz="3200" dirty="0">
                <a:latin typeface="Calibri" charset="0"/>
              </a:rPr>
              <a:t> identification</a:t>
            </a:r>
          </a:p>
        </p:txBody>
      </p:sp>
      <p:grpSp>
        <p:nvGrpSpPr>
          <p:cNvPr id="6" name="Group 5"/>
          <p:cNvGrpSpPr/>
          <p:nvPr/>
        </p:nvGrpSpPr>
        <p:grpSpPr>
          <a:xfrm>
            <a:off x="71655" y="1295400"/>
            <a:ext cx="3150542" cy="3912810"/>
            <a:chOff x="71655" y="1295400"/>
            <a:chExt cx="3150542" cy="3912810"/>
          </a:xfrm>
        </p:grpSpPr>
        <p:pic>
          <p:nvPicPr>
            <p:cNvPr id="23555" name="Image 8" descr="mu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00" y="1295400"/>
              <a:ext cx="2670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8"/>
            <p:cNvSpPr txBox="1">
              <a:spLocks noChangeArrowheads="1"/>
            </p:cNvSpPr>
            <p:nvPr/>
          </p:nvSpPr>
          <p:spPr bwMode="auto">
            <a:xfrm>
              <a:off x="71655" y="3638550"/>
              <a:ext cx="31505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Muon neutrino</a:t>
              </a:r>
            </a:p>
            <a:p>
              <a:pPr eaLnBrk="1" hangingPunct="1"/>
              <a:r>
                <a:rPr lang="fr-FR" altLang="en-US" sz="1800" dirty="0">
                  <a:latin typeface="+mn-lt"/>
                </a:rPr>
                <a:t>+ </a:t>
              </a:r>
              <a:r>
                <a:rPr lang="nl-BE" altLang="en-US" sz="1800" dirty="0">
                  <a:latin typeface="+mn-lt"/>
                </a:rPr>
                <a:t>Straight </a:t>
              </a:r>
              <a:r>
                <a:rPr lang="fr-FR" altLang="en-US" sz="1800" dirty="0" err="1">
                  <a:latin typeface="+mn-lt"/>
                </a:rPr>
                <a:t>track</a:t>
              </a:r>
              <a:r>
                <a:rPr lang="fr-FR" altLang="en-US" sz="1800" dirty="0">
                  <a:latin typeface="+mn-lt"/>
                </a:rPr>
                <a:t>,</a:t>
              </a:r>
            </a:p>
            <a:p>
              <a:pPr eaLnBrk="1" hangingPunct="1"/>
              <a:r>
                <a:rPr lang="fr-FR" altLang="en-US" sz="1800" dirty="0">
                  <a:latin typeface="+mn-lt"/>
                </a:rPr>
                <a:t>   points to neutrino source,</a:t>
              </a:r>
            </a:p>
            <a:p>
              <a:pPr eaLnBrk="1" hangingPunct="1"/>
              <a:r>
                <a:rPr lang="fr-FR" altLang="en-US" sz="1800" dirty="0">
                  <a:latin typeface="+mn-lt"/>
                </a:rPr>
                <a:t>   </a:t>
              </a:r>
              <a:r>
                <a:rPr lang="fr-FR" altLang="en-US" sz="1800" dirty="0" err="1">
                  <a:latin typeface="+mn-lt"/>
                </a:rPr>
                <a:t>angular</a:t>
              </a:r>
              <a:r>
                <a:rPr lang="fr-FR" altLang="en-US" sz="1800" dirty="0">
                  <a:latin typeface="+mn-lt"/>
                </a:rPr>
                <a:t> </a:t>
              </a:r>
              <a:r>
                <a:rPr lang="fr-FR" altLang="en-US" sz="1800" dirty="0" err="1">
                  <a:latin typeface="+mn-lt"/>
                </a:rPr>
                <a:t>resolution</a:t>
              </a:r>
              <a:r>
                <a:rPr lang="fr-FR" altLang="en-US" sz="1800" dirty="0">
                  <a:latin typeface="+mn-lt"/>
                </a:rPr>
                <a:t> ~1°</a:t>
              </a:r>
            </a:p>
            <a:p>
              <a:pPr eaLnBrk="1" hangingPunct="1"/>
              <a:r>
                <a:rPr lang="fr-FR" altLang="en-US" sz="1800" dirty="0">
                  <a:latin typeface="+mn-lt"/>
                </a:rPr>
                <a:t>-  </a:t>
              </a:r>
              <a:r>
                <a:rPr lang="fr-FR" altLang="en-US" sz="1800" dirty="0" err="1">
                  <a:latin typeface="+mn-lt"/>
                </a:rPr>
                <a:t>Cosmic</a:t>
              </a:r>
              <a:r>
                <a:rPr lang="fr-FR" altLang="en-US" sz="1800" dirty="0">
                  <a:latin typeface="+mn-lt"/>
                </a:rPr>
                <a:t>-ray muon background</a:t>
              </a:r>
            </a:p>
          </p:txBody>
        </p:sp>
      </p:grpSp>
      <p:grpSp>
        <p:nvGrpSpPr>
          <p:cNvPr id="5" name="Group 4"/>
          <p:cNvGrpSpPr/>
          <p:nvPr/>
        </p:nvGrpSpPr>
        <p:grpSpPr>
          <a:xfrm>
            <a:off x="3222197" y="1295400"/>
            <a:ext cx="2931252" cy="3635812"/>
            <a:chOff x="3222197" y="1295400"/>
            <a:chExt cx="2931252" cy="3635812"/>
          </a:xfrm>
        </p:grpSpPr>
        <p:pic>
          <p:nvPicPr>
            <p:cNvPr id="23554" name="Image 7" descr="electr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197" y="1295400"/>
              <a:ext cx="270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ZoneTexte 9"/>
            <p:cNvSpPr txBox="1">
              <a:spLocks noChangeArrowheads="1"/>
            </p:cNvSpPr>
            <p:nvPr/>
          </p:nvSpPr>
          <p:spPr bwMode="auto">
            <a:xfrm>
              <a:off x="3222197" y="3638550"/>
              <a:ext cx="293125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Electron neutrino</a:t>
              </a:r>
            </a:p>
            <a:p>
              <a:pPr eaLnBrk="1" hangingPunct="1"/>
              <a:r>
                <a:rPr lang="fr-FR" altLang="en-US" sz="1800" dirty="0">
                  <a:latin typeface="+mn-lt"/>
                </a:rPr>
                <a:t>+ Good </a:t>
              </a:r>
              <a:r>
                <a:rPr lang="fr-FR" altLang="en-US" sz="1800" dirty="0" err="1">
                  <a:latin typeface="+mn-lt"/>
                </a:rPr>
                <a:t>energy</a:t>
              </a:r>
              <a:r>
                <a:rPr lang="fr-FR" altLang="en-US" sz="1800" dirty="0">
                  <a:latin typeface="+mn-lt"/>
                </a:rPr>
                <a:t> </a:t>
              </a:r>
              <a:r>
                <a:rPr lang="fr-FR" altLang="en-US" sz="1800" dirty="0" err="1">
                  <a:latin typeface="+mn-lt"/>
                </a:rPr>
                <a:t>resolution</a:t>
              </a:r>
              <a:endParaRPr lang="fr-FR" altLang="en-US" sz="1800" dirty="0">
                <a:latin typeface="+mn-lt"/>
              </a:endParaRPr>
            </a:p>
            <a:p>
              <a:pPr eaLnBrk="1" hangingPunct="1"/>
              <a:r>
                <a:rPr lang="nl-BE" altLang="en-US" sz="1800" dirty="0">
                  <a:latin typeface="+mn-lt"/>
                </a:rPr>
                <a:t>-  Cascade, ideally in detector</a:t>
              </a:r>
              <a:endParaRPr lang="fr-FR" altLang="en-US" sz="1800" dirty="0">
                <a:latin typeface="+mn-lt"/>
              </a:endParaRPr>
            </a:p>
            <a:p>
              <a:pPr eaLnBrk="1" hangingPunct="1"/>
              <a:r>
                <a:rPr lang="fr-FR" altLang="en-US" sz="1800" dirty="0">
                  <a:latin typeface="+mn-lt"/>
                </a:rPr>
                <a:t>-  </a:t>
              </a:r>
              <a:r>
                <a:rPr lang="nl-BE" altLang="en-US" sz="1800" dirty="0">
                  <a:latin typeface="+mn-lt"/>
                </a:rPr>
                <a:t>Poor angular resolution</a:t>
              </a:r>
              <a:endParaRPr lang="fr-FR" altLang="en-US" sz="1800" dirty="0">
                <a:latin typeface="+mn-lt"/>
              </a:endParaRPr>
            </a:p>
          </p:txBody>
        </p:sp>
      </p:grpSp>
      <p:grpSp>
        <p:nvGrpSpPr>
          <p:cNvPr id="4" name="Group 3"/>
          <p:cNvGrpSpPr/>
          <p:nvPr/>
        </p:nvGrpSpPr>
        <p:grpSpPr>
          <a:xfrm>
            <a:off x="6303169" y="1295400"/>
            <a:ext cx="2688431" cy="3913672"/>
            <a:chOff x="6303169" y="1295400"/>
            <a:chExt cx="2688431" cy="3913672"/>
          </a:xfrm>
        </p:grpSpPr>
        <p:pic>
          <p:nvPicPr>
            <p:cNvPr id="23556" name="Image 9" descr="tau.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3169" y="1295400"/>
              <a:ext cx="26146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ZoneTexte 10"/>
            <p:cNvSpPr txBox="1">
              <a:spLocks noChangeArrowheads="1"/>
            </p:cNvSpPr>
            <p:nvPr/>
          </p:nvSpPr>
          <p:spPr bwMode="auto">
            <a:xfrm>
              <a:off x="6461997" y="3639412"/>
              <a:ext cx="25296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Tau neutrino</a:t>
              </a:r>
            </a:p>
            <a:p>
              <a:pPr eaLnBrk="1" hangingPunct="1"/>
              <a:r>
                <a:rPr lang="fr-FR" altLang="en-US" sz="1800" dirty="0">
                  <a:latin typeface="+mn-lt"/>
                </a:rPr>
                <a:t>+ </a:t>
              </a:r>
              <a:r>
                <a:rPr lang="nl-BE" altLang="en-US" sz="1800" dirty="0">
                  <a:latin typeface="+mn-lt"/>
                </a:rPr>
                <a:t>Double bang signature</a:t>
              </a:r>
              <a:r>
                <a:rPr lang="fr-FR" altLang="en-US" sz="1800" dirty="0">
                  <a:latin typeface="+mn-lt"/>
                </a:rPr>
                <a:t>,</a:t>
              </a:r>
            </a:p>
            <a:p>
              <a:pPr eaLnBrk="1" hangingPunct="1"/>
              <a:r>
                <a:rPr lang="fr-FR" altLang="en-US" sz="1800" dirty="0">
                  <a:latin typeface="+mn-lt"/>
                </a:rPr>
                <a:t>   </a:t>
              </a:r>
              <a:r>
                <a:rPr lang="fr-FR" altLang="en-US" sz="1800" dirty="0" err="1">
                  <a:latin typeface="+mn-lt"/>
                </a:rPr>
                <a:t>low</a:t>
              </a:r>
              <a:r>
                <a:rPr lang="fr-FR" altLang="en-US" sz="1800" dirty="0">
                  <a:latin typeface="+mn-lt"/>
                </a:rPr>
                <a:t> background</a:t>
              </a:r>
            </a:p>
            <a:p>
              <a:pPr eaLnBrk="1" hangingPunct="1"/>
              <a:r>
                <a:rPr lang="fr-FR" altLang="en-US" sz="1800" dirty="0">
                  <a:latin typeface="+mn-lt"/>
                </a:rPr>
                <a:t>+ </a:t>
              </a:r>
              <a:r>
                <a:rPr lang="fr-FR" altLang="en-US" sz="1800" dirty="0" err="1">
                  <a:latin typeface="+mn-lt"/>
                </a:rPr>
                <a:t>Pointing</a:t>
              </a:r>
              <a:r>
                <a:rPr lang="fr-FR" altLang="en-US" sz="1800" dirty="0">
                  <a:latin typeface="+mn-lt"/>
                </a:rPr>
                <a:t> </a:t>
              </a:r>
              <a:r>
                <a:rPr lang="fr-FR" altLang="en-US" sz="1800" dirty="0" err="1">
                  <a:latin typeface="+mn-lt"/>
                </a:rPr>
                <a:t>capability</a:t>
              </a:r>
              <a:endParaRPr lang="fr-FR" altLang="en-US" sz="1800" dirty="0">
                <a:latin typeface="+mn-lt"/>
              </a:endParaRPr>
            </a:p>
            <a:p>
              <a:pPr eaLnBrk="1" hangingPunct="1"/>
              <a:r>
                <a:rPr lang="fr-FR" altLang="en-US" sz="1800" dirty="0">
                  <a:latin typeface="+mn-lt"/>
                </a:rPr>
                <a:t>- </a:t>
              </a:r>
              <a:r>
                <a:rPr lang="fr-FR" altLang="en-US" sz="1800" dirty="0" err="1">
                  <a:latin typeface="+mn-lt"/>
                </a:rPr>
                <a:t>Low</a:t>
              </a:r>
              <a:r>
                <a:rPr lang="fr-FR" altLang="en-US" sz="1800" dirty="0">
                  <a:latin typeface="+mn-lt"/>
                </a:rPr>
                <a:t> rate</a:t>
              </a:r>
            </a:p>
          </p:txBody>
        </p:sp>
      </p:grpSp>
      <mc:AlternateContent xmlns:mc="http://schemas.openxmlformats.org/markup-compatibility/2006" xmlns:a14="http://schemas.microsoft.com/office/drawing/2010/main">
        <mc:Choice Requires="a14">
          <p:sp>
            <p:nvSpPr>
              <p:cNvPr id="23561" name="TextBox 1"/>
              <p:cNvSpPr txBox="1">
                <a:spLocks noChangeArrowheads="1"/>
              </p:cNvSpPr>
              <p:nvPr/>
            </p:nvSpPr>
            <p:spPr bwMode="auto">
              <a:xfrm>
                <a:off x="1492187" y="5567454"/>
                <a:ext cx="5942781"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Tracks:                      ~0.5°(ice)  ~0.1°(water)</a:t>
                </a:r>
              </a:p>
              <a:p>
                <a:pPr eaLnBrk="1" hangingPunct="1">
                  <a:buFont typeface="Arial" charset="0"/>
                  <a:buChar char="•"/>
                </a:pPr>
                <a:r>
                  <a:rPr lang="en-US" altLang="en-US" sz="2000" dirty="0"/>
                  <a:t>Cascades/showers:   ~5-10</a:t>
                </a:r>
                <a14:m>
                  <m:oMath xmlns:m="http://schemas.openxmlformats.org/officeDocument/2006/math">
                    <m:r>
                      <a:rPr lang="it-IT" altLang="en-US" sz="2000" i="1">
                        <a:latin typeface="Cambria Math" charset="0"/>
                        <a:ea typeface="Cambria Math" charset="0"/>
                        <a:cs typeface="Cambria Math" charset="0"/>
                      </a:rPr>
                      <m:t>°</m:t>
                    </m:r>
                  </m:oMath>
                </a14:m>
                <a:r>
                  <a:rPr lang="en-US" altLang="en-US" sz="2000" dirty="0"/>
                  <a:t> (ice)    ~1°(water)</a:t>
                </a:r>
              </a:p>
            </p:txBody>
          </p:sp>
        </mc:Choice>
        <mc:Fallback xmlns="">
          <p:sp>
            <p:nvSpPr>
              <p:cNvPr id="23561" name="TextBox 1"/>
              <p:cNvSpPr txBox="1">
                <a:spLocks noRot="1" noChangeAspect="1" noMove="1" noResize="1" noEditPoints="1" noAdjustHandles="1" noChangeArrowheads="1" noChangeShapeType="1" noTextEdit="1"/>
              </p:cNvSpPr>
              <p:nvPr/>
            </p:nvSpPr>
            <p:spPr bwMode="auto">
              <a:xfrm>
                <a:off x="1492187" y="5567454"/>
                <a:ext cx="5942781" cy="707886"/>
              </a:xfrm>
              <a:prstGeom prst="rect">
                <a:avLst/>
              </a:prstGeom>
              <a:blipFill>
                <a:blip r:embed="rId6"/>
                <a:stretch>
                  <a:fillRect l="-853" t="-7143" b="-178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IceCube GW searches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30</a:t>
            </a:fld>
            <a:endParaRPr lang="en-US" dirty="0"/>
          </a:p>
        </p:txBody>
      </p:sp>
      <p:sp>
        <p:nvSpPr>
          <p:cNvPr id="7" name="TextBox 6">
            <a:extLst>
              <a:ext uri="{FF2B5EF4-FFF2-40B4-BE49-F238E27FC236}">
                <a16:creationId xmlns:a16="http://schemas.microsoft.com/office/drawing/2014/main" id="{5CDCC334-600B-664C-A760-72BA510D12F8}"/>
              </a:ext>
            </a:extLst>
          </p:cNvPr>
          <p:cNvSpPr txBox="1"/>
          <p:nvPr/>
        </p:nvSpPr>
        <p:spPr>
          <a:xfrm>
            <a:off x="276395" y="3105835"/>
            <a:ext cx="2380780" cy="323165"/>
          </a:xfrm>
          <a:prstGeom prst="rect">
            <a:avLst/>
          </a:prstGeom>
          <a:solidFill>
            <a:schemeClr val="tx1"/>
          </a:solidFill>
        </p:spPr>
        <p:txBody>
          <a:bodyPr wrap="none" rtlCol="0">
            <a:spAutoFit/>
          </a:bodyPr>
          <a:lstStyle/>
          <a:p>
            <a:r>
              <a:rPr lang="en-US" sz="1500" dirty="0">
                <a:solidFill>
                  <a:schemeClr val="bg1"/>
                </a:solidFill>
              </a:rPr>
              <a:t>Muon (experimental data)</a:t>
            </a:r>
          </a:p>
        </p:txBody>
      </p:sp>
    </p:spTree>
    <p:extLst>
      <p:ext uri="{BB962C8B-B14F-4D97-AF65-F5344CB8AC3E}">
        <p14:creationId xmlns:p14="http://schemas.microsoft.com/office/powerpoint/2010/main" val="177564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18872" y="121920"/>
            <a:ext cx="8910046" cy="640080"/>
          </a:xfrm>
        </p:spPr>
        <p:txBody>
          <a:bodyPr/>
          <a:lstStyle/>
          <a:p>
            <a:pPr algn="ctr"/>
            <a:r>
              <a:rPr lang="en-US" sz="3200" dirty="0"/>
              <a:t>Signals and backgrounds in neutrino telescopes</a:t>
            </a:r>
          </a:p>
        </p:txBody>
      </p:sp>
      <p:sp>
        <p:nvSpPr>
          <p:cNvPr id="9" name="Content Placeholder 8"/>
          <p:cNvSpPr>
            <a:spLocks noGrp="1"/>
          </p:cNvSpPr>
          <p:nvPr>
            <p:ph sz="quarter" idx="13"/>
          </p:nvPr>
        </p:nvSpPr>
        <p:spPr>
          <a:xfrm>
            <a:off x="4597400" y="2209800"/>
            <a:ext cx="4115118" cy="2895600"/>
          </a:xfrm>
        </p:spPr>
        <p:txBody>
          <a:bodyPr/>
          <a:lstStyle/>
          <a:p>
            <a:pPr defTabSz="761940">
              <a:spcBef>
                <a:spcPct val="0"/>
              </a:spcBef>
            </a:pPr>
            <a:r>
              <a:rPr lang="en-US" sz="2800" dirty="0">
                <a:ea typeface="Candara" charset="0"/>
                <a:cs typeface="Candara" charset="0"/>
              </a:rPr>
              <a:t>Atmospheric muons: 70 billion per year</a:t>
            </a:r>
          </a:p>
          <a:p>
            <a:pPr defTabSz="761940">
              <a:spcBef>
                <a:spcPct val="0"/>
              </a:spcBef>
            </a:pPr>
            <a:r>
              <a:rPr lang="en-US" sz="2800" dirty="0">
                <a:ea typeface="Candara" charset="0"/>
                <a:cs typeface="Candara" charset="0"/>
              </a:rPr>
              <a:t>Atmospheric neutrinos: one in ~10</a:t>
            </a:r>
            <a:r>
              <a:rPr lang="en-US" sz="2800" baseline="30000" dirty="0">
                <a:ea typeface="Candara" charset="0"/>
                <a:cs typeface="Candara" charset="0"/>
              </a:rPr>
              <a:t>6</a:t>
            </a:r>
          </a:p>
          <a:p>
            <a:pPr defTabSz="761940">
              <a:spcBef>
                <a:spcPct val="0"/>
              </a:spcBef>
            </a:pPr>
            <a:r>
              <a:rPr lang="en-US" sz="2800" dirty="0">
                <a:ea typeface="Candara" charset="0"/>
                <a:cs typeface="Candara" charset="0"/>
              </a:rPr>
              <a:t>Astrophysical neutrinos: one in ~10</a:t>
            </a:r>
            <a:r>
              <a:rPr lang="en-US" sz="2800" baseline="30000" dirty="0">
                <a:ea typeface="Candara" charset="0"/>
                <a:cs typeface="Candara" charset="0"/>
              </a:rPr>
              <a:t>9</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31</a:t>
            </a:fld>
            <a:endParaRPr lang="en-US" dirty="0"/>
          </a:p>
        </p:txBody>
      </p:sp>
      <p:sp>
        <p:nvSpPr>
          <p:cNvPr id="35" name="Footer Placeholder 4"/>
          <p:cNvSpPr>
            <a:spLocks noGrp="1"/>
          </p:cNvSpPr>
          <p:nvPr>
            <p:ph type="ftr" sz="quarter" idx="3"/>
          </p:nvPr>
        </p:nvSpPr>
        <p:spPr>
          <a:xfrm>
            <a:off x="0" y="6553200"/>
            <a:ext cx="9144000" cy="304800"/>
          </a:xfrm>
        </p:spPr>
        <p:txBody>
          <a:bodyPr/>
          <a:lstStyle/>
          <a:p>
            <a:pPr>
              <a:defRPr/>
            </a:pPr>
            <a:r>
              <a:rPr lang="en-US"/>
              <a:t>Justin Vandenbroucke                                               IceCube GW searches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32825"/>
            <a:ext cx="3581720" cy="3977689"/>
          </a:xfrm>
          <a:prstGeom prst="rect">
            <a:avLst/>
          </a:prstGeom>
        </p:spPr>
      </p:pic>
      <p:sp>
        <p:nvSpPr>
          <p:cNvPr id="2" name="TextBox 1">
            <a:extLst>
              <a:ext uri="{FF2B5EF4-FFF2-40B4-BE49-F238E27FC236}">
                <a16:creationId xmlns:a16="http://schemas.microsoft.com/office/drawing/2014/main" id="{491B387D-FA6C-F34C-A7FC-F0B4A986AA90}"/>
              </a:ext>
            </a:extLst>
          </p:cNvPr>
          <p:cNvSpPr txBox="1"/>
          <p:nvPr/>
        </p:nvSpPr>
        <p:spPr>
          <a:xfrm>
            <a:off x="5028882" y="1285845"/>
            <a:ext cx="3703258" cy="461665"/>
          </a:xfrm>
          <a:prstGeom prst="rect">
            <a:avLst/>
          </a:prstGeom>
          <a:noFill/>
        </p:spPr>
        <p:txBody>
          <a:bodyPr wrap="none" rtlCol="0">
            <a:spAutoFit/>
          </a:bodyPr>
          <a:lstStyle/>
          <a:p>
            <a:r>
              <a:rPr lang="en-US" dirty="0"/>
              <a:t>Rates for a km</a:t>
            </a:r>
            <a:r>
              <a:rPr lang="en-US" baseline="30000" dirty="0"/>
              <a:t>3</a:t>
            </a:r>
            <a:r>
              <a:rPr lang="en-US" dirty="0"/>
              <a:t> telescope</a:t>
            </a:r>
          </a:p>
        </p:txBody>
      </p:sp>
    </p:spTree>
    <p:extLst>
      <p:ext uri="{BB962C8B-B14F-4D97-AF65-F5344CB8AC3E}">
        <p14:creationId xmlns:p14="http://schemas.microsoft.com/office/powerpoint/2010/main" val="32833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18872" y="121920"/>
            <a:ext cx="8910046" cy="640080"/>
          </a:xfrm>
        </p:spPr>
        <p:txBody>
          <a:bodyPr/>
          <a:lstStyle/>
          <a:p>
            <a:r>
              <a:rPr lang="en-US" sz="3200" dirty="0"/>
              <a:t>Signals and backgrounds in neutrino telescopes</a:t>
            </a:r>
          </a:p>
        </p:txBody>
      </p:sp>
      <p:sp>
        <p:nvSpPr>
          <p:cNvPr id="9" name="Content Placeholder 8"/>
          <p:cNvSpPr>
            <a:spLocks noGrp="1"/>
          </p:cNvSpPr>
          <p:nvPr>
            <p:ph sz="quarter" idx="13"/>
          </p:nvPr>
        </p:nvSpPr>
        <p:spPr>
          <a:xfrm>
            <a:off x="507491" y="762000"/>
            <a:ext cx="8255507" cy="1625449"/>
          </a:xfrm>
        </p:spPr>
        <p:txBody>
          <a:bodyPr/>
          <a:lstStyle/>
          <a:p>
            <a:pPr defTabSz="761940">
              <a:spcBef>
                <a:spcPct val="0"/>
              </a:spcBef>
              <a:buNone/>
            </a:pPr>
            <a:r>
              <a:rPr lang="en-US" sz="2000" dirty="0">
                <a:ea typeface="Candara" charset="0"/>
                <a:cs typeface="Candara" charset="0"/>
              </a:rPr>
              <a:t>Most events detected by neutrino telescopes are not astrophysical neutrinos</a:t>
            </a:r>
          </a:p>
          <a:p>
            <a:pPr defTabSz="761940">
              <a:spcBef>
                <a:spcPct val="0"/>
              </a:spcBef>
              <a:buFontTx/>
              <a:buChar char="•"/>
              <a:tabLst>
                <a:tab pos="2032636" algn="l"/>
                <a:tab pos="3228976" algn="l"/>
                <a:tab pos="4560570" algn="l"/>
                <a:tab pos="5347336" algn="l"/>
              </a:tabLst>
            </a:pPr>
            <a:r>
              <a:rPr lang="en-US" sz="2000" dirty="0">
                <a:ea typeface="Candara" charset="0"/>
                <a:cs typeface="Candara" charset="0"/>
              </a:rPr>
              <a:t>  atmospheric   		</a:t>
            </a:r>
            <a:r>
              <a:rPr lang="en-US" sz="2000" dirty="0" err="1">
                <a:ea typeface="Candara" charset="0"/>
                <a:cs typeface="Candara" charset="0"/>
              </a:rPr>
              <a:t>μ</a:t>
            </a:r>
            <a:r>
              <a:rPr lang="en-US" sz="2000" dirty="0">
                <a:ea typeface="Candara" charset="0"/>
                <a:cs typeface="Candara" charset="0"/>
              </a:rPr>
              <a:t>  </a:t>
            </a:r>
            <a:r>
              <a:rPr lang="en-US" sz="2000" dirty="0">
                <a:ea typeface="Candara" charset="0"/>
                <a:cs typeface="Candara" charset="0"/>
                <a:sym typeface="Wingdings" charset="0"/>
              </a:rPr>
              <a:t>              	~70 billion / year / km</a:t>
            </a:r>
            <a:r>
              <a:rPr lang="en-US" sz="2000" baseline="30000" dirty="0">
                <a:ea typeface="Candara" charset="0"/>
                <a:cs typeface="Candara" charset="0"/>
                <a:sym typeface="Wingdings" charset="0"/>
              </a:rPr>
              <a:t>3</a:t>
            </a:r>
          </a:p>
          <a:p>
            <a:pPr defTabSz="761940">
              <a:spcBef>
                <a:spcPct val="0"/>
              </a:spcBef>
              <a:buFontTx/>
              <a:buChar char="•"/>
              <a:tabLst>
                <a:tab pos="2033161" algn="l"/>
                <a:tab pos="3228982" algn="l"/>
                <a:tab pos="4562375" algn="l"/>
              </a:tabLst>
            </a:pPr>
            <a:r>
              <a:rPr lang="en-US" sz="2000" baseline="30000" dirty="0">
                <a:ea typeface="Candara" charset="0"/>
                <a:cs typeface="Candara" charset="0"/>
                <a:sym typeface="Wingdings" charset="0"/>
              </a:rPr>
              <a:t>   </a:t>
            </a:r>
            <a:r>
              <a:rPr lang="en-US" sz="2000" dirty="0">
                <a:ea typeface="Candara" charset="0"/>
                <a:cs typeface="Candara" charset="0"/>
                <a:sym typeface="Wingdings" charset="0"/>
              </a:rPr>
              <a:t>atmospheric   		</a:t>
            </a:r>
            <a:r>
              <a:rPr lang="en-US" sz="2000" dirty="0" err="1">
                <a:ea typeface="Candara" charset="0"/>
                <a:cs typeface="Candara" charset="0"/>
                <a:sym typeface="Wingdings" charset="0"/>
              </a:rPr>
              <a:t>ν</a:t>
            </a:r>
            <a:r>
              <a:rPr lang="en-US" sz="2000" baseline="-25000" dirty="0" err="1">
                <a:ea typeface="Candara" charset="0"/>
                <a:cs typeface="Candara" charset="0"/>
                <a:sym typeface="Wingdings" charset="0"/>
              </a:rPr>
              <a:t>μ</a:t>
            </a:r>
            <a:r>
              <a:rPr lang="en-US" sz="2000" dirty="0">
                <a:ea typeface="Candara" charset="0"/>
                <a:cs typeface="Candara" charset="0"/>
                <a:sym typeface="Wingdings" charset="0"/>
              </a:rPr>
              <a:t> </a:t>
            </a:r>
            <a:r>
              <a:rPr lang="en-US" sz="2000" dirty="0">
                <a:ea typeface="Candara" charset="0"/>
                <a:cs typeface="Candara" charset="0"/>
                <a:sym typeface="Wingdings"/>
              </a:rPr>
              <a:t> </a:t>
            </a:r>
            <a:r>
              <a:rPr lang="en-US" sz="2000" dirty="0" err="1">
                <a:ea typeface="Candara" charset="0"/>
                <a:cs typeface="Candara" charset="0"/>
                <a:sym typeface="Wingdings" charset="0"/>
              </a:rPr>
              <a:t>μ</a:t>
            </a:r>
            <a:r>
              <a:rPr lang="en-US" sz="2000" dirty="0">
                <a:ea typeface="Candara" charset="0"/>
                <a:cs typeface="Candara" charset="0"/>
                <a:sym typeface="Wingdings" charset="0"/>
              </a:rPr>
              <a:t>      		~80 thousand / year / km</a:t>
            </a:r>
            <a:r>
              <a:rPr lang="en-US" sz="2000" baseline="30000" dirty="0">
                <a:ea typeface="Candara" charset="0"/>
                <a:cs typeface="Candara" charset="0"/>
                <a:sym typeface="Wingdings" charset="0"/>
              </a:rPr>
              <a:t>3</a:t>
            </a:r>
            <a:endParaRPr lang="en-US" sz="2000" dirty="0">
              <a:ea typeface="Candara" charset="0"/>
              <a:cs typeface="Candara" charset="0"/>
              <a:sym typeface="Wingdings" charset="0"/>
            </a:endParaRPr>
          </a:p>
          <a:p>
            <a:pPr defTabSz="761940">
              <a:spcBef>
                <a:spcPct val="0"/>
              </a:spcBef>
              <a:buFontTx/>
              <a:buChar char="•"/>
              <a:tabLst>
                <a:tab pos="2033161" algn="l"/>
                <a:tab pos="3228982" algn="l"/>
                <a:tab pos="4562375" algn="l"/>
              </a:tabLst>
            </a:pPr>
            <a:r>
              <a:rPr lang="en-US" sz="2000" dirty="0">
                <a:ea typeface="Candara" charset="0"/>
                <a:cs typeface="Candara" charset="0"/>
                <a:sym typeface="Wingdings" charset="0"/>
              </a:rPr>
              <a:t>  astrophysical		</a:t>
            </a:r>
            <a:r>
              <a:rPr lang="en-US" sz="2000" dirty="0" err="1">
                <a:ea typeface="Candara" charset="0"/>
                <a:cs typeface="Candara" charset="0"/>
                <a:sym typeface="Wingdings" charset="0"/>
              </a:rPr>
              <a:t>ν</a:t>
            </a:r>
            <a:r>
              <a:rPr lang="en-US" sz="2000" baseline="-25000" dirty="0" err="1">
                <a:ea typeface="Candara" charset="0"/>
                <a:cs typeface="Candara" charset="0"/>
                <a:sym typeface="Wingdings" charset="0"/>
              </a:rPr>
              <a:t>μ</a:t>
            </a:r>
            <a:r>
              <a:rPr lang="en-US" sz="2000" dirty="0">
                <a:ea typeface="Candara" charset="0"/>
                <a:cs typeface="Candara" charset="0"/>
                <a:sym typeface="Wingdings" charset="0"/>
              </a:rPr>
              <a:t> </a:t>
            </a:r>
            <a:r>
              <a:rPr lang="en-US" sz="2000" dirty="0">
                <a:ea typeface="Candara" charset="0"/>
                <a:cs typeface="Candara" charset="0"/>
                <a:sym typeface="Wingdings"/>
              </a:rPr>
              <a:t> </a:t>
            </a:r>
            <a:r>
              <a:rPr lang="en-US" sz="2000" dirty="0" err="1">
                <a:ea typeface="Candara" charset="0"/>
                <a:cs typeface="Candara" charset="0"/>
                <a:sym typeface="Wingdings" charset="0"/>
              </a:rPr>
              <a:t>μ</a:t>
            </a:r>
            <a:r>
              <a:rPr lang="en-US" sz="2000" dirty="0">
                <a:ea typeface="Candara" charset="0"/>
                <a:cs typeface="Candara" charset="0"/>
                <a:sym typeface="Wingdings" charset="0"/>
              </a:rPr>
              <a:t> 		~10 / year / km</a:t>
            </a:r>
            <a:r>
              <a:rPr lang="en-US" sz="2000" baseline="30000" dirty="0">
                <a:ea typeface="Candara" charset="0"/>
                <a:cs typeface="Candara" charset="0"/>
                <a:sym typeface="Wingdings" charset="0"/>
              </a:rPr>
              <a:t>3</a:t>
            </a:r>
            <a:r>
              <a:rPr lang="en-US" sz="2000" dirty="0">
                <a:ea typeface="Candara" charset="0"/>
                <a:cs typeface="Candara" charset="0"/>
                <a:sym typeface="Wingdings" charset="0"/>
              </a:rPr>
              <a:t> (above 200 </a:t>
            </a:r>
            <a:r>
              <a:rPr lang="en-US" sz="2000" dirty="0" err="1">
                <a:ea typeface="Candara" charset="0"/>
                <a:cs typeface="Candara" charset="0"/>
                <a:sym typeface="Wingdings" charset="0"/>
              </a:rPr>
              <a:t>TeV</a:t>
            </a:r>
            <a:r>
              <a:rPr lang="en-US" sz="2000" dirty="0">
                <a:ea typeface="Candara" charset="0"/>
                <a:cs typeface="Candara" charset="0"/>
                <a:sym typeface="Wingdings" charset="0"/>
              </a:rPr>
              <a:t>)</a:t>
            </a:r>
          </a:p>
          <a:p>
            <a:pPr defTabSz="761940">
              <a:spcBef>
                <a:spcPct val="0"/>
              </a:spcBef>
              <a:buNone/>
              <a:tabLst>
                <a:tab pos="2033161" algn="l"/>
                <a:tab pos="3228982" algn="l"/>
                <a:tab pos="4562375" algn="l"/>
              </a:tabLst>
            </a:pPr>
            <a:r>
              <a:rPr lang="en-US" sz="2000" dirty="0">
                <a:ea typeface="Candara" charset="0"/>
                <a:cs typeface="Candara" charset="0"/>
                <a:sym typeface="Wingdings" charset="0"/>
              </a:rPr>
              <a:t>B</a:t>
            </a:r>
            <a:r>
              <a:rPr lang="en-US" sz="2000" dirty="0"/>
              <a:t>ackground and signal differ in spectrum and angular distribution</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32</a:t>
            </a:fld>
            <a:endParaRPr lang="en-US" dirty="0"/>
          </a:p>
        </p:txBody>
      </p:sp>
      <p:grpSp>
        <p:nvGrpSpPr>
          <p:cNvPr id="10" name="Group 9"/>
          <p:cNvGrpSpPr/>
          <p:nvPr/>
        </p:nvGrpSpPr>
        <p:grpSpPr>
          <a:xfrm>
            <a:off x="526331" y="2461465"/>
            <a:ext cx="4108914" cy="4091735"/>
            <a:chOff x="526331" y="2461465"/>
            <a:chExt cx="4108914" cy="4091735"/>
          </a:xfrm>
        </p:grpSpPr>
        <p:grpSp>
          <p:nvGrpSpPr>
            <p:cNvPr id="2" name="Group 1"/>
            <p:cNvGrpSpPr/>
            <p:nvPr/>
          </p:nvGrpSpPr>
          <p:grpSpPr>
            <a:xfrm>
              <a:off x="526331" y="2731533"/>
              <a:ext cx="4108914" cy="3821667"/>
              <a:chOff x="526331" y="2731533"/>
              <a:chExt cx="4108914" cy="3821667"/>
            </a:xfrm>
          </p:grpSpPr>
          <p:grpSp>
            <p:nvGrpSpPr>
              <p:cNvPr id="8" name="Group 7"/>
              <p:cNvGrpSpPr>
                <a:grpSpLocks noChangeAspect="1"/>
              </p:cNvGrpSpPr>
              <p:nvPr/>
            </p:nvGrpSpPr>
            <p:grpSpPr>
              <a:xfrm>
                <a:off x="526331" y="2731533"/>
                <a:ext cx="4108914" cy="3821667"/>
                <a:chOff x="102094" y="2127247"/>
                <a:chExt cx="4433887" cy="4123922"/>
              </a:xfrm>
            </p:grpSpPr>
            <p:grpSp>
              <p:nvGrpSpPr>
                <p:cNvPr id="26" name="Group 25"/>
                <p:cNvGrpSpPr/>
                <p:nvPr/>
              </p:nvGrpSpPr>
              <p:grpSpPr>
                <a:xfrm>
                  <a:off x="102094" y="2127247"/>
                  <a:ext cx="4433887" cy="4123922"/>
                  <a:chOff x="4608513" y="1201168"/>
                  <a:chExt cx="4433887" cy="3087239"/>
                </a:xfrm>
              </p:grpSpPr>
              <p:pic>
                <p:nvPicPr>
                  <p:cNvPr id="27" name="Picture Placeholder 20"/>
                  <p:cNvPicPr>
                    <a:picLocks noChangeAspect="1"/>
                  </p:cNvPicPr>
                  <p:nvPr/>
                </p:nvPicPr>
                <p:blipFill rotWithShape="1">
                  <a:blip r:embed="rId3"/>
                  <a:stretch/>
                </p:blipFill>
                <p:spPr>
                  <a:xfrm>
                    <a:off x="4608513" y="1201168"/>
                    <a:ext cx="4433887" cy="3087239"/>
                  </a:xfrm>
                  <a:prstGeom prst="rect">
                    <a:avLst/>
                  </a:prstGeom>
                  <a:noFill/>
                  <a:ln>
                    <a:noFill/>
                  </a:ln>
                </p:spPr>
              </p:pic>
              <p:sp>
                <p:nvSpPr>
                  <p:cNvPr id="28" name="TextBox 27"/>
                  <p:cNvSpPr txBox="1"/>
                  <p:nvPr/>
                </p:nvSpPr>
                <p:spPr>
                  <a:xfrm>
                    <a:off x="5136461" y="3249508"/>
                    <a:ext cx="1750988" cy="525327"/>
                  </a:xfrm>
                  <a:prstGeom prst="rect">
                    <a:avLst/>
                  </a:prstGeom>
                  <a:noFill/>
                </p:spPr>
                <p:txBody>
                  <a:bodyPr wrap="square" rtlCol="0">
                    <a:spAutoFit/>
                  </a:bodyPr>
                  <a:lstStyle/>
                  <a:p>
                    <a:r>
                      <a:rPr lang="en-US" sz="1800" dirty="0">
                        <a:solidFill>
                          <a:srgbClr val="FF0000"/>
                        </a:solidFill>
                        <a:ea typeface="Avenir Book" charset="0"/>
                        <a:cs typeface="Avenir Book" charset="0"/>
                      </a:rPr>
                      <a:t>prompt atmospheric</a:t>
                    </a:r>
                  </a:p>
                </p:txBody>
              </p:sp>
              <p:sp>
                <p:nvSpPr>
                  <p:cNvPr id="29" name="TextBox 28"/>
                  <p:cNvSpPr txBox="1"/>
                  <p:nvPr/>
                </p:nvSpPr>
                <p:spPr>
                  <a:xfrm>
                    <a:off x="7143144" y="3491819"/>
                    <a:ext cx="1831009" cy="304137"/>
                  </a:xfrm>
                  <a:prstGeom prst="rect">
                    <a:avLst/>
                  </a:prstGeom>
                  <a:noFill/>
                </p:spPr>
                <p:txBody>
                  <a:bodyPr wrap="square" rtlCol="0">
                    <a:spAutoFit/>
                  </a:bodyPr>
                  <a:lstStyle/>
                  <a:p>
                    <a:r>
                      <a:rPr lang="en-US" sz="1800" dirty="0">
                        <a:solidFill>
                          <a:schemeClr val="accent1"/>
                        </a:solidFill>
                        <a:ea typeface="Avenir Book" charset="0"/>
                        <a:cs typeface="Avenir Book" charset="0"/>
                      </a:rPr>
                      <a:t>cosmogenic</a:t>
                    </a:r>
                  </a:p>
                </p:txBody>
              </p:sp>
              <p:sp>
                <p:nvSpPr>
                  <p:cNvPr id="30" name="TextBox 29"/>
                  <p:cNvSpPr txBox="1"/>
                  <p:nvPr/>
                </p:nvSpPr>
                <p:spPr>
                  <a:xfrm>
                    <a:off x="6178448" y="2626387"/>
                    <a:ext cx="1749919" cy="298356"/>
                  </a:xfrm>
                  <a:prstGeom prst="rect">
                    <a:avLst/>
                  </a:prstGeom>
                  <a:noFill/>
                </p:spPr>
                <p:txBody>
                  <a:bodyPr wrap="square" rtlCol="0">
                    <a:spAutoFit/>
                  </a:bodyPr>
                  <a:lstStyle/>
                  <a:p>
                    <a:r>
                      <a:rPr lang="en-US" sz="1800" dirty="0">
                        <a:solidFill>
                          <a:srgbClr val="00B050"/>
                        </a:solidFill>
                        <a:ea typeface="Avenir Book" charset="0"/>
                        <a:cs typeface="Avenir Book" charset="0"/>
                      </a:rPr>
                      <a:t>astrophysical</a:t>
                    </a:r>
                  </a:p>
                </p:txBody>
              </p:sp>
            </p:grpSp>
            <p:sp>
              <p:nvSpPr>
                <p:cNvPr id="7" name="Rectangle 6"/>
                <p:cNvSpPr>
                  <a:spLocks noChangeAspect="1"/>
                </p:cNvSpPr>
                <p:nvPr/>
              </p:nvSpPr>
              <p:spPr>
                <a:xfrm>
                  <a:off x="2353544" y="2363997"/>
                  <a:ext cx="1976918" cy="1295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32" name="TextBox 31"/>
              <p:cNvSpPr txBox="1"/>
              <p:nvPr/>
            </p:nvSpPr>
            <p:spPr>
              <a:xfrm>
                <a:off x="1295400" y="3117948"/>
                <a:ext cx="1705901" cy="646331"/>
              </a:xfrm>
              <a:prstGeom prst="rect">
                <a:avLst/>
              </a:prstGeom>
              <a:noFill/>
            </p:spPr>
            <p:txBody>
              <a:bodyPr wrap="square" rtlCol="0">
                <a:spAutoFit/>
              </a:bodyPr>
              <a:lstStyle/>
              <a:p>
                <a:r>
                  <a:rPr lang="en-US" sz="1800" dirty="0">
                    <a:solidFill>
                      <a:srgbClr val="0432FF"/>
                    </a:solidFill>
                    <a:ea typeface="Avenir Book" charset="0"/>
                    <a:cs typeface="Avenir Book" charset="0"/>
                  </a:rPr>
                  <a:t>conventional</a:t>
                </a:r>
                <a:br>
                  <a:rPr lang="en-US" sz="1800" dirty="0">
                    <a:solidFill>
                      <a:srgbClr val="0432FF"/>
                    </a:solidFill>
                    <a:ea typeface="Avenir Book" charset="0"/>
                    <a:cs typeface="Avenir Book" charset="0"/>
                  </a:rPr>
                </a:br>
                <a:r>
                  <a:rPr lang="en-US" sz="1800" dirty="0">
                    <a:solidFill>
                      <a:srgbClr val="0432FF"/>
                    </a:solidFill>
                    <a:ea typeface="Avenir Book" charset="0"/>
                    <a:cs typeface="Avenir Book" charset="0"/>
                  </a:rPr>
                  <a:t>atmospheric</a:t>
                </a:r>
              </a:p>
            </p:txBody>
          </p:sp>
        </p:grpSp>
        <p:sp>
          <p:nvSpPr>
            <p:cNvPr id="4" name="TextBox 3"/>
            <p:cNvSpPr txBox="1"/>
            <p:nvPr/>
          </p:nvSpPr>
          <p:spPr>
            <a:xfrm>
              <a:off x="1533065" y="2461465"/>
              <a:ext cx="2069797" cy="369332"/>
            </a:xfrm>
            <a:prstGeom prst="rect">
              <a:avLst/>
            </a:prstGeom>
            <a:noFill/>
          </p:spPr>
          <p:txBody>
            <a:bodyPr wrap="none" rtlCol="0">
              <a:spAutoFit/>
            </a:bodyPr>
            <a:lstStyle/>
            <a:p>
              <a:r>
                <a:rPr lang="en-US" sz="1800" dirty="0"/>
                <a:t>energy distribution</a:t>
              </a:r>
            </a:p>
          </p:txBody>
        </p:sp>
      </p:grpSp>
      <p:grpSp>
        <p:nvGrpSpPr>
          <p:cNvPr id="12" name="Group 11"/>
          <p:cNvGrpSpPr/>
          <p:nvPr/>
        </p:nvGrpSpPr>
        <p:grpSpPr>
          <a:xfrm>
            <a:off x="4841245" y="2500634"/>
            <a:ext cx="4187673" cy="3997764"/>
            <a:chOff x="4841245" y="2500634"/>
            <a:chExt cx="4187673" cy="3997764"/>
          </a:xfrm>
        </p:grpSpPr>
        <p:grpSp>
          <p:nvGrpSpPr>
            <p:cNvPr id="21" name="Group 20"/>
            <p:cNvGrpSpPr>
              <a:grpSpLocks noChangeAspect="1"/>
            </p:cNvGrpSpPr>
            <p:nvPr/>
          </p:nvGrpSpPr>
          <p:grpSpPr>
            <a:xfrm>
              <a:off x="4841245" y="2712701"/>
              <a:ext cx="4187673" cy="3785697"/>
              <a:chOff x="4441025" y="1478858"/>
              <a:chExt cx="4702975" cy="3964599"/>
            </a:xfrm>
            <a:solidFill>
              <a:schemeClr val="bg1"/>
            </a:solidFill>
          </p:grpSpPr>
          <p:grpSp>
            <p:nvGrpSpPr>
              <p:cNvPr id="22" name="Group 21"/>
              <p:cNvGrpSpPr/>
              <p:nvPr/>
            </p:nvGrpSpPr>
            <p:grpSpPr>
              <a:xfrm>
                <a:off x="4441025" y="1478858"/>
                <a:ext cx="4702975" cy="3964599"/>
                <a:chOff x="2476500" y="1054100"/>
                <a:chExt cx="4305300" cy="4233863"/>
              </a:xfrm>
              <a:grpFill/>
            </p:grpSpPr>
            <p:pic>
              <p:nvPicPr>
                <p:cNvPr id="25"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1054100"/>
                  <a:ext cx="4305300" cy="4233863"/>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pic>
            <p:sp>
              <p:nvSpPr>
                <p:cNvPr id="31" name="TextBox 30"/>
                <p:cNvSpPr txBox="1">
                  <a:spLocks noChangeArrowheads="1"/>
                </p:cNvSpPr>
                <p:nvPr/>
              </p:nvSpPr>
              <p:spPr bwMode="auto">
                <a:xfrm>
                  <a:off x="3705644" y="1576663"/>
                  <a:ext cx="2257474" cy="3097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dirty="0">
                      <a:solidFill>
                        <a:srgbClr val="0432FF"/>
                      </a:solidFill>
                      <a:ea typeface="Arial" charset="0"/>
                      <a:cs typeface="Arial" charset="0"/>
                    </a:rPr>
                    <a:t>atmospheric muons</a:t>
                  </a:r>
                </a:p>
              </p:txBody>
            </p:sp>
            <p:sp>
              <p:nvSpPr>
                <p:cNvPr id="34" name="TextBox 33"/>
                <p:cNvSpPr txBox="1">
                  <a:spLocks noChangeArrowheads="1"/>
                </p:cNvSpPr>
                <p:nvPr/>
              </p:nvSpPr>
              <p:spPr bwMode="auto">
                <a:xfrm>
                  <a:off x="3210240" y="2963069"/>
                  <a:ext cx="1694742" cy="7228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dirty="0">
                      <a:solidFill>
                        <a:srgbClr val="FF0000"/>
                      </a:solidFill>
                      <a:ea typeface="Arial" charset="0"/>
                      <a:cs typeface="Arial" charset="0"/>
                    </a:rPr>
                    <a:t>atmospheric neutrinos</a:t>
                  </a:r>
                </a:p>
              </p:txBody>
            </p:sp>
          </p:grpSp>
          <p:sp>
            <p:nvSpPr>
              <p:cNvPr id="23" name="TextBox 22"/>
              <p:cNvSpPr txBox="1">
                <a:spLocks noChangeArrowheads="1"/>
              </p:cNvSpPr>
              <p:nvPr/>
            </p:nvSpPr>
            <p:spPr bwMode="auto">
              <a:xfrm>
                <a:off x="7045151" y="4500766"/>
                <a:ext cx="1546780" cy="3867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ea typeface="Arial" charset="0"/>
                    <a:cs typeface="Arial" charset="0"/>
                  </a:rPr>
                  <a:t>down-going</a:t>
                </a:r>
              </a:p>
            </p:txBody>
          </p:sp>
          <p:sp>
            <p:nvSpPr>
              <p:cNvPr id="24" name="TextBox 23"/>
              <p:cNvSpPr txBox="1">
                <a:spLocks noChangeArrowheads="1"/>
              </p:cNvSpPr>
              <p:nvPr/>
            </p:nvSpPr>
            <p:spPr bwMode="auto">
              <a:xfrm>
                <a:off x="5304643" y="4480525"/>
                <a:ext cx="1215533" cy="3867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ea typeface="Arial" charset="0"/>
                    <a:cs typeface="Arial" charset="0"/>
                  </a:rPr>
                  <a:t>up-going</a:t>
                </a:r>
              </a:p>
            </p:txBody>
          </p:sp>
        </p:grpSp>
        <p:sp>
          <p:nvSpPr>
            <p:cNvPr id="33" name="TextBox 32"/>
            <p:cNvSpPr txBox="1"/>
            <p:nvPr/>
          </p:nvSpPr>
          <p:spPr>
            <a:xfrm>
              <a:off x="6036807" y="2500634"/>
              <a:ext cx="2133918" cy="369332"/>
            </a:xfrm>
            <a:prstGeom prst="rect">
              <a:avLst/>
            </a:prstGeom>
            <a:noFill/>
          </p:spPr>
          <p:txBody>
            <a:bodyPr wrap="none" rtlCol="0">
              <a:spAutoFit/>
            </a:bodyPr>
            <a:lstStyle/>
            <a:p>
              <a:r>
                <a:rPr lang="en-US" sz="1800" dirty="0"/>
                <a:t>angular distribution</a:t>
              </a:r>
            </a:p>
          </p:txBody>
        </p:sp>
      </p:grpSp>
      <p:sp>
        <p:nvSpPr>
          <p:cNvPr id="35" name="Footer Placeholder 4"/>
          <p:cNvSpPr>
            <a:spLocks noGrp="1"/>
          </p:cNvSpPr>
          <p:nvPr>
            <p:ph type="ftr" sz="quarter" idx="3"/>
          </p:nvPr>
        </p:nvSpPr>
        <p:spPr>
          <a:xfrm>
            <a:off x="0" y="6553200"/>
            <a:ext cx="9144000" cy="304800"/>
          </a:xfrm>
        </p:spPr>
        <p:txBody>
          <a:bodyPr/>
          <a:lstStyle/>
          <a:p>
            <a:pPr>
              <a:defRPr/>
            </a:pPr>
            <a:r>
              <a:rPr lang="en-US"/>
              <a:t>Justin Vandenbroucke                                               IceCube GW searches</a:t>
            </a:r>
            <a:endParaRPr lang="en-US" dirty="0"/>
          </a:p>
        </p:txBody>
      </p:sp>
    </p:spTree>
    <p:extLst>
      <p:ext uri="{BB962C8B-B14F-4D97-AF65-F5344CB8AC3E}">
        <p14:creationId xmlns:p14="http://schemas.microsoft.com/office/powerpoint/2010/main" val="335423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3" descr="Graphical user interface, text, application, email&#10;&#10;Description automatically generated"/>
          <p:cNvPicPr preferRelativeResize="0">
            <a:picLocks noChangeAspect="1"/>
          </p:cNvPicPr>
          <p:nvPr/>
        </p:nvPicPr>
        <p:blipFill rotWithShape="1">
          <a:blip r:embed="rId3">
            <a:alphaModFix/>
          </a:blip>
          <a:srcRect/>
          <a:stretch/>
        </p:blipFill>
        <p:spPr>
          <a:xfrm>
            <a:off x="228600" y="941992"/>
            <a:ext cx="6705600" cy="2980845"/>
          </a:xfrm>
          <a:prstGeom prst="rect">
            <a:avLst/>
          </a:prstGeom>
          <a:noFill/>
          <a:ln>
            <a:noFill/>
          </a:ln>
        </p:spPr>
      </p:pic>
      <p:sp>
        <p:nvSpPr>
          <p:cNvPr id="89" name="Google Shape;89;p3"/>
          <p:cNvSpPr txBox="1">
            <a:spLocks noGrp="1"/>
          </p:cNvSpPr>
          <p:nvPr>
            <p:ph type="title"/>
          </p:nvPr>
        </p:nvSpPr>
        <p:spPr>
          <a:xfrm>
            <a:off x="352321" y="0"/>
            <a:ext cx="5009530" cy="661978"/>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buClr>
                <a:schemeClr val="dk1"/>
              </a:buClr>
            </a:pPr>
            <a:r>
              <a:rPr lang="en-US" sz="3200" dirty="0">
                <a:latin typeface="+mn-lt"/>
                <a:ea typeface="Inter"/>
                <a:cs typeface="Inter"/>
                <a:sym typeface="Inter"/>
              </a:rPr>
              <a:t>New paper published today</a:t>
            </a:r>
          </a:p>
        </p:txBody>
      </p:sp>
      <p:pic>
        <p:nvPicPr>
          <p:cNvPr id="90" name="Google Shape;90;p3" descr="Icon&#10;&#10;Description automatically generated with medium confidence"/>
          <p:cNvPicPr preferRelativeResize="0"/>
          <p:nvPr/>
        </p:nvPicPr>
        <p:blipFill rotWithShape="1">
          <a:blip r:embed="rId4">
            <a:alphaModFix/>
          </a:blip>
          <a:srcRect/>
          <a:stretch/>
        </p:blipFill>
        <p:spPr>
          <a:xfrm>
            <a:off x="8067675" y="941992"/>
            <a:ext cx="724004" cy="834887"/>
          </a:xfrm>
          <a:prstGeom prst="rect">
            <a:avLst/>
          </a:prstGeom>
          <a:noFill/>
          <a:ln>
            <a:noFill/>
          </a:ln>
        </p:spPr>
      </p:pic>
      <p:pic>
        <p:nvPicPr>
          <p:cNvPr id="91" name="Google Shape;91;p3" descr="skymap_1068_only_free.png"/>
          <p:cNvPicPr preferRelativeResize="0">
            <a:picLocks noChangeAspect="1"/>
          </p:cNvPicPr>
          <p:nvPr/>
        </p:nvPicPr>
        <p:blipFill rotWithShape="1">
          <a:blip r:embed="rId5">
            <a:alphaModFix/>
          </a:blip>
          <a:srcRect b="29690"/>
          <a:stretch/>
        </p:blipFill>
        <p:spPr>
          <a:xfrm>
            <a:off x="838200" y="4076293"/>
            <a:ext cx="7391400" cy="2266997"/>
          </a:xfrm>
          <a:prstGeom prst="rect">
            <a:avLst/>
          </a:prstGeom>
          <a:noFill/>
          <a:ln>
            <a:noFill/>
          </a:ln>
        </p:spPr>
      </p:pic>
      <p:sp>
        <p:nvSpPr>
          <p:cNvPr id="92" name="Google Shape;92;p3"/>
          <p:cNvSpPr txBox="1"/>
          <p:nvPr/>
        </p:nvSpPr>
        <p:spPr>
          <a:xfrm>
            <a:off x="3962400" y="6231768"/>
            <a:ext cx="2377436" cy="346218"/>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rgbClr val="000000"/>
              </a:buClr>
              <a:buSzPts val="1600"/>
            </a:pPr>
            <a:r>
              <a:rPr lang="en-US" sz="1800" dirty="0">
                <a:solidFill>
                  <a:schemeClr val="dk1"/>
                </a:solidFill>
                <a:latin typeface="Inter Light"/>
                <a:ea typeface="Inter Light"/>
                <a:cs typeface="Inter Light"/>
                <a:sym typeface="Inter Light"/>
              </a:rPr>
              <a:t>Right Ascension</a:t>
            </a:r>
            <a:endParaRPr sz="1800" dirty="0">
              <a:solidFill>
                <a:srgbClr val="000000"/>
              </a:solidFill>
              <a:latin typeface="Inter Light"/>
              <a:ea typeface="Inter Light"/>
              <a:cs typeface="Inter Light"/>
              <a:sym typeface="Inter Light"/>
            </a:endParaRPr>
          </a:p>
        </p:txBody>
      </p:sp>
      <p:sp>
        <p:nvSpPr>
          <p:cNvPr id="7" name="Footer Placeholder 3">
            <a:extLst>
              <a:ext uri="{FF2B5EF4-FFF2-40B4-BE49-F238E27FC236}">
                <a16:creationId xmlns:a16="http://schemas.microsoft.com/office/drawing/2014/main" id="{2BADEE6B-4377-26A9-CFAB-6399E3400D80}"/>
              </a:ext>
            </a:extLst>
          </p:cNvPr>
          <p:cNvSpPr txBox="1">
            <a:spLocks/>
          </p:cNvSpPr>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sz="1600" dirty="0">
                <a:solidFill>
                  <a:schemeClr val="tx1">
                    <a:lumMod val="50000"/>
                    <a:lumOff val="50000"/>
                  </a:schemeClr>
                </a:solidFill>
                <a:latin typeface="+mn-lt"/>
              </a:rPr>
              <a:t>Justin Vandenbroucke                           Neutrino and gamma-ray sources</a:t>
            </a:r>
          </a:p>
        </p:txBody>
      </p:sp>
      <p:sp>
        <p:nvSpPr>
          <p:cNvPr id="8" name="Slide Number Placeholder 2">
            <a:extLst>
              <a:ext uri="{FF2B5EF4-FFF2-40B4-BE49-F238E27FC236}">
                <a16:creationId xmlns:a16="http://schemas.microsoft.com/office/drawing/2014/main" id="{822DB4C8-A53B-C259-6E2C-D48B1300145E}"/>
              </a:ext>
            </a:extLst>
          </p:cNvPr>
          <p:cNvSpPr txBox="1">
            <a:spLocks/>
          </p:cNvSpPr>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z="1600" smtClean="0">
                <a:solidFill>
                  <a:schemeClr val="tx1">
                    <a:lumMod val="50000"/>
                    <a:lumOff val="50000"/>
                  </a:schemeClr>
                </a:solidFill>
                <a:latin typeface="+mn-lt"/>
              </a:rPr>
              <a:pPr>
                <a:defRPr/>
              </a:pPr>
              <a:t>33</a:t>
            </a:fld>
            <a:endParaRPr lang="en-US" sz="1600" dirty="0">
              <a:solidFill>
                <a:schemeClr val="tx1">
                  <a:lumMod val="50000"/>
                  <a:lumOff val="50000"/>
                </a:schemeClr>
              </a:solidFill>
              <a:latin typeface="+mn-lt"/>
            </a:endParaRPr>
          </a:p>
        </p:txBody>
      </p:sp>
      <p:pic>
        <p:nvPicPr>
          <p:cNvPr id="9" name="Google Shape;107;p57" descr="Picture 3">
            <a:extLst>
              <a:ext uri="{FF2B5EF4-FFF2-40B4-BE49-F238E27FC236}">
                <a16:creationId xmlns:a16="http://schemas.microsoft.com/office/drawing/2014/main" id="{B5E224C6-6F70-A6D0-D7AE-6160EF6576C9}"/>
              </a:ext>
            </a:extLst>
          </p:cNvPr>
          <p:cNvPicPr preferRelativeResize="0">
            <a:picLocks noChangeAspect="1"/>
          </p:cNvPicPr>
          <p:nvPr/>
        </p:nvPicPr>
        <p:blipFill rotWithShape="1">
          <a:blip r:embed="rId6">
            <a:alphaModFix/>
          </a:blip>
          <a:srcRect l="-69915" t="-57522" r="-45129" b="-57522"/>
          <a:stretch/>
        </p:blipFill>
        <p:spPr>
          <a:xfrm>
            <a:off x="4533900" y="-942751"/>
            <a:ext cx="5555140" cy="4371751"/>
          </a:xfrm>
          <a:prstGeom prst="rect">
            <a:avLst/>
          </a:prstGeom>
          <a:noFill/>
          <a:ln>
            <a:noFill/>
          </a:ln>
        </p:spPr>
      </p:pic>
      <p:sp>
        <p:nvSpPr>
          <p:cNvPr id="3" name="Slide Number Placeholder 2">
            <a:extLst>
              <a:ext uri="{FF2B5EF4-FFF2-40B4-BE49-F238E27FC236}">
                <a16:creationId xmlns:a16="http://schemas.microsoft.com/office/drawing/2014/main" id="{3BA1CCA2-B986-358B-0E4D-DEDB274C651A}"/>
              </a:ext>
            </a:extLst>
          </p:cNvPr>
          <p:cNvSpPr>
            <a:spLocks noGrp="1"/>
          </p:cNvSpPr>
          <p:nvPr>
            <p:ph type="sldNum" idx="12"/>
          </p:nvPr>
        </p:nvSpPr>
        <p:spPr/>
        <p:txBody>
          <a:bodyPr/>
          <a:lstStyle/>
          <a:p>
            <a:fld id="{00000000-1234-1234-1234-123412341234}" type="slidenum">
              <a:rPr lang="en-US" smtClean="0"/>
              <a:pPr/>
              <a:t>33</a:t>
            </a:fld>
            <a:endParaRPr lang="en-US">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 name="Google Shape;583;g18244695d06_8_139" descr="NGC1068_zoom">
            <a:extLst>
              <a:ext uri="{FF2B5EF4-FFF2-40B4-BE49-F238E27FC236}">
                <a16:creationId xmlns:a16="http://schemas.microsoft.com/office/drawing/2014/main" id="{E830C33A-1CD9-5AAB-F1F8-5C7927151C2D}"/>
              </a:ext>
            </a:extLst>
          </p:cNvPr>
          <p:cNvPicPr preferRelativeResize="0">
            <a:picLocks noChangeAspect="1"/>
          </p:cNvPicPr>
          <p:nvPr/>
        </p:nvPicPr>
        <p:blipFill rotWithShape="1">
          <a:blip r:embed="rId3">
            <a:alphaModFix/>
          </a:blip>
          <a:srcRect/>
          <a:stretch/>
        </p:blipFill>
        <p:spPr>
          <a:xfrm>
            <a:off x="5772641" y="1773101"/>
            <a:ext cx="3091338" cy="3684686"/>
          </a:xfrm>
          <a:prstGeom prst="rect">
            <a:avLst/>
          </a:prstGeom>
          <a:noFill/>
          <a:ln>
            <a:noFill/>
          </a:ln>
        </p:spPr>
      </p:pic>
      <p:pic>
        <p:nvPicPr>
          <p:cNvPr id="316" name="Google Shape;316;g17c386df24b_1_0" descr="skymap_free_catalog (1).png"/>
          <p:cNvPicPr preferRelativeResize="0"/>
          <p:nvPr/>
        </p:nvPicPr>
        <p:blipFill rotWithShape="1">
          <a:blip r:embed="rId4">
            <a:alphaModFix/>
          </a:blip>
          <a:srcRect/>
          <a:stretch/>
        </p:blipFill>
        <p:spPr>
          <a:xfrm>
            <a:off x="77505" y="1745992"/>
            <a:ext cx="5652521" cy="2874929"/>
          </a:xfrm>
          <a:prstGeom prst="rect">
            <a:avLst/>
          </a:prstGeom>
          <a:noFill/>
          <a:ln>
            <a:noFill/>
          </a:ln>
        </p:spPr>
      </p:pic>
      <p:pic>
        <p:nvPicPr>
          <p:cNvPr id="317" name="Google Shape;317;g17c386df24b_1_0" descr="Screenshot 2022-10-30 at 11.49.36.png"/>
          <p:cNvPicPr preferRelativeResize="0"/>
          <p:nvPr/>
        </p:nvPicPr>
        <p:blipFill rotWithShape="1">
          <a:blip r:embed="rId5">
            <a:alphaModFix/>
          </a:blip>
          <a:srcRect/>
          <a:stretch/>
        </p:blipFill>
        <p:spPr>
          <a:xfrm>
            <a:off x="3971767" y="4574058"/>
            <a:ext cx="246196" cy="295959"/>
          </a:xfrm>
          <a:prstGeom prst="rect">
            <a:avLst/>
          </a:prstGeom>
          <a:noFill/>
          <a:ln>
            <a:noFill/>
          </a:ln>
        </p:spPr>
      </p:pic>
      <p:sp>
        <p:nvSpPr>
          <p:cNvPr id="325" name="Google Shape;325;g17c386df24b_1_0"/>
          <p:cNvSpPr txBox="1"/>
          <p:nvPr/>
        </p:nvSpPr>
        <p:spPr>
          <a:xfrm>
            <a:off x="741538" y="3250111"/>
            <a:ext cx="1401525" cy="126958"/>
          </a:xfrm>
          <a:prstGeom prst="rect">
            <a:avLst/>
          </a:prstGeom>
          <a:noFill/>
          <a:ln>
            <a:noFill/>
          </a:ln>
        </p:spPr>
        <p:txBody>
          <a:bodyPr spcFirstLastPara="1" wrap="square" lIns="0" tIns="0" rIns="0" bIns="0" anchor="t" anchorCtr="0">
            <a:spAutoFit/>
          </a:bodyPr>
          <a:lstStyle/>
          <a:p>
            <a:pPr>
              <a:spcBef>
                <a:spcPts val="0"/>
              </a:spcBef>
              <a:spcAft>
                <a:spcPts val="0"/>
              </a:spcAft>
              <a:buClr>
                <a:srgbClr val="000000"/>
              </a:buClr>
              <a:buSzPts val="1100"/>
            </a:pPr>
            <a:r>
              <a:rPr lang="en-US" sz="825" i="1">
                <a:solidFill>
                  <a:srgbClr val="000000"/>
                </a:solidFill>
                <a:latin typeface="Arial"/>
                <a:ea typeface="Arial"/>
                <a:cs typeface="Arial"/>
                <a:sym typeface="Arial"/>
              </a:rPr>
              <a:t>Equatorial Coordinate System</a:t>
            </a:r>
            <a:endParaRPr sz="1050">
              <a:solidFill>
                <a:srgbClr val="000000"/>
              </a:solidFill>
              <a:latin typeface="Arial"/>
              <a:ea typeface="Arial"/>
              <a:cs typeface="Arial"/>
              <a:sym typeface="Arial"/>
            </a:endParaRPr>
          </a:p>
        </p:txBody>
      </p:sp>
      <p:cxnSp>
        <p:nvCxnSpPr>
          <p:cNvPr id="326" name="Google Shape;326;g17c386df24b_1_0"/>
          <p:cNvCxnSpPr/>
          <p:nvPr/>
        </p:nvCxnSpPr>
        <p:spPr>
          <a:xfrm>
            <a:off x="5140308" y="3185939"/>
            <a:ext cx="1891350" cy="466650"/>
          </a:xfrm>
          <a:prstGeom prst="straightConnector1">
            <a:avLst/>
          </a:prstGeom>
          <a:noFill/>
          <a:ln w="25400" cap="flat" cmpd="sng">
            <a:solidFill>
              <a:schemeClr val="accent1"/>
            </a:solidFill>
            <a:prstDash val="solid"/>
            <a:miter lim="8000"/>
            <a:headEnd type="none" w="sm" len="sm"/>
            <a:tailEnd type="triangle" w="med" len="med"/>
          </a:ln>
        </p:spPr>
      </p:cxnSp>
      <p:sp>
        <p:nvSpPr>
          <p:cNvPr id="327" name="Google Shape;327;g17c386df24b_1_0"/>
          <p:cNvSpPr txBox="1"/>
          <p:nvPr/>
        </p:nvSpPr>
        <p:spPr>
          <a:xfrm>
            <a:off x="3051854" y="4594708"/>
            <a:ext cx="95175" cy="323165"/>
          </a:xfrm>
          <a:prstGeom prst="rect">
            <a:avLst/>
          </a:prstGeom>
          <a:noFill/>
          <a:ln>
            <a:noFill/>
          </a:ln>
        </p:spPr>
        <p:txBody>
          <a:bodyPr spcFirstLastPara="1" wrap="square" lIns="0" tIns="0" rIns="0" bIns="0" anchor="t" anchorCtr="0">
            <a:spAutoFit/>
          </a:bodyPr>
          <a:lstStyle/>
          <a:p>
            <a:pPr algn="ctr">
              <a:spcBef>
                <a:spcPts val="0"/>
              </a:spcBef>
              <a:spcAft>
                <a:spcPts val="0"/>
              </a:spcAft>
              <a:buClr>
                <a:srgbClr val="000000"/>
              </a:buClr>
              <a:buSzPts val="1400"/>
            </a:pPr>
            <a:endParaRPr sz="1050">
              <a:solidFill>
                <a:srgbClr val="000000"/>
              </a:solidFill>
              <a:latin typeface="Arial"/>
              <a:ea typeface="Arial"/>
              <a:cs typeface="Arial"/>
              <a:sym typeface="Arial"/>
            </a:endParaRPr>
          </a:p>
          <a:p>
            <a:pPr algn="ctr">
              <a:spcBef>
                <a:spcPts val="0"/>
              </a:spcBef>
              <a:spcAft>
                <a:spcPts val="0"/>
              </a:spcAft>
              <a:buClr>
                <a:srgbClr val="000000"/>
              </a:buClr>
              <a:buSzPts val="1400"/>
            </a:pPr>
            <a:endParaRPr sz="1050">
              <a:solidFill>
                <a:srgbClr val="000000"/>
              </a:solidFill>
              <a:latin typeface="Arial"/>
              <a:ea typeface="Arial"/>
              <a:cs typeface="Arial"/>
              <a:sym typeface="Arial"/>
            </a:endParaRPr>
          </a:p>
        </p:txBody>
      </p:sp>
      <p:sp>
        <p:nvSpPr>
          <p:cNvPr id="328" name="Google Shape;328;g17c386df24b_1_0"/>
          <p:cNvSpPr/>
          <p:nvPr/>
        </p:nvSpPr>
        <p:spPr>
          <a:xfrm>
            <a:off x="-1" y="3499348"/>
            <a:ext cx="5806800" cy="1517175"/>
          </a:xfrm>
          <a:prstGeom prst="rect">
            <a:avLst/>
          </a:prstGeom>
          <a:solidFill>
            <a:srgbClr val="FFFFFF"/>
          </a:solidFill>
          <a:ln>
            <a:noFill/>
          </a:ln>
        </p:spPr>
        <p:txBody>
          <a:bodyPr spcFirstLastPara="1" wrap="square" lIns="0" tIns="0" rIns="0" bIns="0" anchor="t" anchorCtr="0">
            <a:noAutofit/>
          </a:bodyPr>
          <a:lstStyle/>
          <a:p>
            <a:pPr>
              <a:spcBef>
                <a:spcPts val="0"/>
              </a:spcBef>
              <a:spcAft>
                <a:spcPts val="0"/>
              </a:spcAft>
              <a:buClr>
                <a:srgbClr val="000000"/>
              </a:buClr>
              <a:buSzPts val="1400"/>
            </a:pPr>
            <a:endParaRPr sz="1050">
              <a:solidFill>
                <a:srgbClr val="000000"/>
              </a:solidFill>
              <a:latin typeface="Arial"/>
              <a:ea typeface="Arial"/>
              <a:cs typeface="Arial"/>
              <a:sym typeface="Arial"/>
            </a:endParaRPr>
          </a:p>
        </p:txBody>
      </p:sp>
      <p:pic>
        <p:nvPicPr>
          <p:cNvPr id="329" name="Google Shape;329;g17c386df24b_1_0" descr="Screenshot 2022-10-31 at 10.34.16.png"/>
          <p:cNvPicPr preferRelativeResize="0"/>
          <p:nvPr/>
        </p:nvPicPr>
        <p:blipFill rotWithShape="1">
          <a:blip r:embed="rId6">
            <a:alphaModFix/>
          </a:blip>
          <a:srcRect/>
          <a:stretch/>
        </p:blipFill>
        <p:spPr>
          <a:xfrm>
            <a:off x="1589016" y="3452013"/>
            <a:ext cx="2908699" cy="771620"/>
          </a:xfrm>
          <a:prstGeom prst="rect">
            <a:avLst/>
          </a:prstGeom>
          <a:noFill/>
          <a:ln>
            <a:noFill/>
          </a:ln>
        </p:spPr>
      </p:pic>
      <p:sp>
        <p:nvSpPr>
          <p:cNvPr id="330" name="Google Shape;330;g17c386df24b_1_0"/>
          <p:cNvSpPr txBox="1"/>
          <p:nvPr/>
        </p:nvSpPr>
        <p:spPr>
          <a:xfrm>
            <a:off x="522908" y="79085"/>
            <a:ext cx="7949614" cy="1197205"/>
          </a:xfrm>
          <a:prstGeom prst="rect">
            <a:avLst/>
          </a:prstGeom>
          <a:noFill/>
          <a:ln>
            <a:noFill/>
          </a:ln>
        </p:spPr>
        <p:txBody>
          <a:bodyPr spcFirstLastPara="1" wrap="square" lIns="34256" tIns="34256" rIns="34256" bIns="34256" anchor="ctr" anchorCtr="0">
            <a:normAutofit/>
          </a:bodyPr>
          <a:lstStyle/>
          <a:p>
            <a:pPr algn="ctr">
              <a:lnSpc>
                <a:spcPct val="90000"/>
              </a:lnSpc>
              <a:spcBef>
                <a:spcPts val="0"/>
              </a:spcBef>
              <a:spcAft>
                <a:spcPts val="0"/>
              </a:spcAft>
              <a:buClr>
                <a:srgbClr val="000000"/>
              </a:buClr>
              <a:buSzPts val="3200"/>
            </a:pPr>
            <a:r>
              <a:rPr lang="en-US" sz="3200" dirty="0">
                <a:latin typeface="+mj-lt"/>
                <a:ea typeface="Inter"/>
                <a:cs typeface="Inter"/>
                <a:sym typeface="Inter"/>
              </a:rPr>
              <a:t>Evidence for neutrino emission from NGC 1068</a:t>
            </a:r>
            <a:endParaRPr sz="3200" dirty="0">
              <a:latin typeface="+mj-lt"/>
              <a:ea typeface="Inter"/>
              <a:cs typeface="Inter"/>
              <a:sym typeface="Inter"/>
            </a:endParaRPr>
          </a:p>
        </p:txBody>
      </p:sp>
      <p:sp>
        <p:nvSpPr>
          <p:cNvPr id="331" name="Google Shape;331;g17c386df24b_1_0"/>
          <p:cNvSpPr txBox="1"/>
          <p:nvPr/>
        </p:nvSpPr>
        <p:spPr>
          <a:xfrm>
            <a:off x="2517367" y="5760310"/>
            <a:ext cx="2908800" cy="430887"/>
          </a:xfrm>
          <a:prstGeom prst="rect">
            <a:avLst/>
          </a:prstGeom>
          <a:noFill/>
          <a:ln>
            <a:noFill/>
          </a:ln>
        </p:spPr>
        <p:txBody>
          <a:bodyPr spcFirstLastPara="1" wrap="square" lIns="0" tIns="0" rIns="0" bIns="0" anchor="t" anchorCtr="0">
            <a:spAutoFit/>
          </a:bodyPr>
          <a:lstStyle/>
          <a:p>
            <a:pPr>
              <a:spcBef>
                <a:spcPts val="0"/>
              </a:spcBef>
              <a:spcAft>
                <a:spcPts val="0"/>
              </a:spcAft>
              <a:buClr>
                <a:srgbClr val="000000"/>
              </a:buClr>
              <a:buSzPts val="2000"/>
            </a:pPr>
            <a:r>
              <a:rPr lang="en-US" sz="2800" dirty="0">
                <a:solidFill>
                  <a:schemeClr val="lt1"/>
                </a:solidFill>
                <a:highlight>
                  <a:srgbClr val="3C7299"/>
                </a:highlight>
                <a:latin typeface="+mn-lt"/>
                <a:ea typeface="Helvetica Neue"/>
                <a:cs typeface="Helvetica Neue"/>
                <a:sym typeface="Helvetica Neue"/>
              </a:rPr>
              <a:t>Significance </a:t>
            </a:r>
            <a:r>
              <a:rPr lang="en-US" sz="2800" b="1" dirty="0">
                <a:solidFill>
                  <a:schemeClr val="lt1"/>
                </a:solidFill>
                <a:highlight>
                  <a:srgbClr val="3C7299"/>
                </a:highlight>
                <a:latin typeface="+mn-lt"/>
                <a:ea typeface="Inter"/>
                <a:cs typeface="Inter"/>
                <a:sym typeface="Inter"/>
              </a:rPr>
              <a:t>4.2 </a:t>
            </a:r>
            <a:r>
              <a:rPr lang="en-US" sz="2800" b="1" dirty="0" err="1">
                <a:solidFill>
                  <a:schemeClr val="lt1"/>
                </a:solidFill>
                <a:highlight>
                  <a:srgbClr val="3C7299"/>
                </a:highlight>
                <a:latin typeface="+mn-lt"/>
                <a:ea typeface="Inter"/>
                <a:cs typeface="Inter"/>
                <a:sym typeface="Inter"/>
              </a:rPr>
              <a:t>σ</a:t>
            </a:r>
            <a:r>
              <a:rPr lang="en-US" sz="2800" dirty="0">
                <a:solidFill>
                  <a:schemeClr val="lt1"/>
                </a:solidFill>
                <a:highlight>
                  <a:srgbClr val="3C7299"/>
                </a:highlight>
                <a:latin typeface="+mn-lt"/>
                <a:ea typeface="Noto Sans"/>
                <a:cs typeface="Noto Sans"/>
                <a:sym typeface="Noto Sans"/>
              </a:rPr>
              <a:t>  </a:t>
            </a:r>
            <a:endParaRPr sz="2800" dirty="0">
              <a:solidFill>
                <a:schemeClr val="lt1"/>
              </a:solidFill>
              <a:highlight>
                <a:srgbClr val="3C7299"/>
              </a:highlight>
              <a:latin typeface="+mn-lt"/>
              <a:ea typeface="Arial"/>
              <a:cs typeface="Arial"/>
              <a:sym typeface="Arial"/>
            </a:endParaRPr>
          </a:p>
        </p:txBody>
      </p:sp>
      <p:sp>
        <p:nvSpPr>
          <p:cNvPr id="332" name="Google Shape;332;g17c386df24b_1_0"/>
          <p:cNvSpPr/>
          <p:nvPr/>
        </p:nvSpPr>
        <p:spPr>
          <a:xfrm>
            <a:off x="5020277" y="3076202"/>
            <a:ext cx="160650" cy="175275"/>
          </a:xfrm>
          <a:prstGeom prst="rect">
            <a:avLst/>
          </a:pr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400"/>
            </a:pPr>
            <a:endParaRPr sz="1050">
              <a:solidFill>
                <a:srgbClr val="000000"/>
              </a:solidFill>
              <a:latin typeface="Arial"/>
              <a:ea typeface="Arial"/>
              <a:cs typeface="Arial"/>
              <a:sym typeface="Arial"/>
            </a:endParaRPr>
          </a:p>
        </p:txBody>
      </p:sp>
      <p:sp>
        <p:nvSpPr>
          <p:cNvPr id="334" name="Google Shape;334;g17c386df24b_1_0"/>
          <p:cNvSpPr txBox="1"/>
          <p:nvPr/>
        </p:nvSpPr>
        <p:spPr>
          <a:xfrm>
            <a:off x="349345" y="4453743"/>
            <a:ext cx="4148370" cy="830997"/>
          </a:xfrm>
          <a:prstGeom prst="rect">
            <a:avLst/>
          </a:prstGeom>
          <a:noFill/>
          <a:ln>
            <a:noFill/>
          </a:ln>
        </p:spPr>
        <p:txBody>
          <a:bodyPr spcFirstLastPara="1" wrap="square" lIns="0" tIns="0" rIns="0" bIns="0" anchor="t" anchorCtr="0">
            <a:spAutoFit/>
          </a:bodyPr>
          <a:lstStyle/>
          <a:p>
            <a:pPr>
              <a:spcBef>
                <a:spcPts val="0"/>
              </a:spcBef>
              <a:spcAft>
                <a:spcPts val="0"/>
              </a:spcAft>
              <a:buClr>
                <a:srgbClr val="000000"/>
              </a:buClr>
              <a:buSzPts val="2200"/>
            </a:pPr>
            <a:r>
              <a:rPr lang="en-US" sz="1800" dirty="0">
                <a:solidFill>
                  <a:srgbClr val="000000"/>
                </a:solidFill>
                <a:latin typeface="Inter Light"/>
                <a:ea typeface="Inter Light"/>
                <a:cs typeface="Inter Light"/>
                <a:sym typeface="Inter Light"/>
              </a:rPr>
              <a:t>NGC 1068 direction:</a:t>
            </a:r>
            <a:endParaRPr sz="1800" dirty="0">
              <a:solidFill>
                <a:srgbClr val="000000"/>
              </a:solidFill>
              <a:latin typeface="Inter Light"/>
              <a:ea typeface="Inter Light"/>
              <a:cs typeface="Inter Light"/>
              <a:sym typeface="Inter Light"/>
            </a:endParaRPr>
          </a:p>
          <a:p>
            <a:pPr>
              <a:spcBef>
                <a:spcPts val="0"/>
              </a:spcBef>
              <a:spcAft>
                <a:spcPts val="0"/>
              </a:spcAft>
              <a:buClr>
                <a:srgbClr val="000000"/>
              </a:buClr>
              <a:buSzPts val="2100"/>
            </a:pPr>
            <a:r>
              <a:rPr lang="en-US" sz="1800" dirty="0">
                <a:solidFill>
                  <a:srgbClr val="000000"/>
                </a:solidFill>
                <a:latin typeface="Inter Light"/>
                <a:ea typeface="Inter Light"/>
                <a:cs typeface="Inter Light"/>
                <a:sym typeface="Inter Light"/>
              </a:rPr>
              <a:t>79 (+22, -20) astrophysical neutrino events</a:t>
            </a:r>
            <a:endParaRPr sz="1800" dirty="0">
              <a:solidFill>
                <a:srgbClr val="000000"/>
              </a:solidFill>
              <a:latin typeface="Inter Light"/>
              <a:ea typeface="Inter Light"/>
              <a:cs typeface="Inter Light"/>
              <a:sym typeface="Inter Light"/>
            </a:endParaRPr>
          </a:p>
          <a:p>
            <a:pPr>
              <a:spcBef>
                <a:spcPts val="0"/>
              </a:spcBef>
              <a:spcAft>
                <a:spcPts val="0"/>
              </a:spcAft>
              <a:buClr>
                <a:srgbClr val="000000"/>
              </a:buClr>
              <a:buSzPts val="2100"/>
            </a:pPr>
            <a:r>
              <a:rPr lang="en-US" sz="1800" dirty="0">
                <a:solidFill>
                  <a:srgbClr val="000000"/>
                </a:solidFill>
                <a:latin typeface="Inter Light"/>
                <a:ea typeface="Inter Light"/>
                <a:cs typeface="Inter Light"/>
                <a:sym typeface="Inter Light"/>
              </a:rPr>
              <a:t>Spectral index = 3.2 ± 0.2</a:t>
            </a:r>
            <a:endParaRPr sz="1800" dirty="0">
              <a:solidFill>
                <a:srgbClr val="000000"/>
              </a:solidFill>
              <a:latin typeface="Inter Light"/>
              <a:ea typeface="Inter Light"/>
              <a:cs typeface="Inter Light"/>
              <a:sym typeface="Inter Light"/>
            </a:endParaRPr>
          </a:p>
        </p:txBody>
      </p:sp>
      <p:sp>
        <p:nvSpPr>
          <p:cNvPr id="5" name="Footer Placeholder 3">
            <a:extLst>
              <a:ext uri="{FF2B5EF4-FFF2-40B4-BE49-F238E27FC236}">
                <a16:creationId xmlns:a16="http://schemas.microsoft.com/office/drawing/2014/main" id="{8CEB64A2-A259-ADF4-A591-72C555CB7635}"/>
              </a:ext>
            </a:extLst>
          </p:cNvPr>
          <p:cNvSpPr txBox="1">
            <a:spLocks/>
          </p:cNvSpPr>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sz="1600" dirty="0">
                <a:solidFill>
                  <a:schemeClr val="tx1">
                    <a:lumMod val="50000"/>
                    <a:lumOff val="50000"/>
                  </a:schemeClr>
                </a:solidFill>
                <a:latin typeface="+mn-lt"/>
              </a:rPr>
              <a:t>Justin Vandenbroucke                           Neutrino and gamma-ray sources</a:t>
            </a:r>
          </a:p>
        </p:txBody>
      </p:sp>
      <p:sp>
        <p:nvSpPr>
          <p:cNvPr id="6" name="Slide Number Placeholder 2">
            <a:extLst>
              <a:ext uri="{FF2B5EF4-FFF2-40B4-BE49-F238E27FC236}">
                <a16:creationId xmlns:a16="http://schemas.microsoft.com/office/drawing/2014/main" id="{E34B39C3-7C29-B533-9538-C2380CDBC912}"/>
              </a:ext>
            </a:extLst>
          </p:cNvPr>
          <p:cNvSpPr txBox="1">
            <a:spLocks/>
          </p:cNvSpPr>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z="1600" smtClean="0">
                <a:solidFill>
                  <a:schemeClr val="tx1">
                    <a:lumMod val="50000"/>
                    <a:lumOff val="50000"/>
                  </a:schemeClr>
                </a:solidFill>
                <a:latin typeface="+mn-lt"/>
              </a:rPr>
              <a:pPr>
                <a:defRPr/>
              </a:pPr>
              <a:t>34</a:t>
            </a:fld>
            <a:endParaRPr lang="en-US" sz="1600" dirty="0">
              <a:solidFill>
                <a:schemeClr val="tx1">
                  <a:lumMod val="50000"/>
                  <a:lumOff val="50000"/>
                </a:schemeClr>
              </a:solidFill>
              <a:latin typeface="+mn-lt"/>
            </a:endParaRPr>
          </a:p>
        </p:txBody>
      </p:sp>
      <p:sp>
        <p:nvSpPr>
          <p:cNvPr id="3" name="Slide Number Placeholder 2">
            <a:extLst>
              <a:ext uri="{FF2B5EF4-FFF2-40B4-BE49-F238E27FC236}">
                <a16:creationId xmlns:a16="http://schemas.microsoft.com/office/drawing/2014/main" id="{740B2392-967F-817D-E359-0FEC28C2013B}"/>
              </a:ext>
            </a:extLst>
          </p:cNvPr>
          <p:cNvSpPr>
            <a:spLocks noGrp="1"/>
          </p:cNvSpPr>
          <p:nvPr>
            <p:ph type="sldNum" idx="12"/>
          </p:nvPr>
        </p:nvSpPr>
        <p:spPr/>
        <p:txBody>
          <a:bodyPr/>
          <a:lstStyle/>
          <a:p>
            <a:fld id="{00000000-1234-1234-1234-123412341234}"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7BCC7-870B-084D-8925-DE70EE818C48}"/>
              </a:ext>
            </a:extLst>
          </p:cNvPr>
          <p:cNvSpPr>
            <a:spLocks noGrp="1"/>
          </p:cNvSpPr>
          <p:nvPr>
            <p:ph type="title"/>
          </p:nvPr>
        </p:nvSpPr>
        <p:spPr>
          <a:xfrm>
            <a:off x="9558" y="0"/>
            <a:ext cx="9144000" cy="731939"/>
          </a:xfrm>
        </p:spPr>
        <p:txBody>
          <a:bodyPr/>
          <a:lstStyle/>
          <a:p>
            <a:r>
              <a:rPr lang="en-US" dirty="0"/>
              <a:t>Many dim sources, or few bright sources?</a:t>
            </a:r>
          </a:p>
        </p:txBody>
      </p:sp>
      <p:sp>
        <p:nvSpPr>
          <p:cNvPr id="4" name="Footer Placeholder 3">
            <a:extLst>
              <a:ext uri="{FF2B5EF4-FFF2-40B4-BE49-F238E27FC236}">
                <a16:creationId xmlns:a16="http://schemas.microsoft.com/office/drawing/2014/main" id="{C97ACCBD-2270-9049-8EC1-4AB5117F7191}"/>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2B64DC36-C892-654E-8578-5ABFA9039F4F}"/>
              </a:ext>
            </a:extLst>
          </p:cNvPr>
          <p:cNvSpPr>
            <a:spLocks noGrp="1"/>
          </p:cNvSpPr>
          <p:nvPr>
            <p:ph type="sldNum" sz="quarter" idx="4"/>
          </p:nvPr>
        </p:nvSpPr>
        <p:spPr/>
        <p:txBody>
          <a:bodyPr/>
          <a:lstStyle/>
          <a:p>
            <a:pPr>
              <a:defRPr/>
            </a:pPr>
            <a:fld id="{FE987253-B894-114D-BDC2-8F3A1EBD88EF}" type="slidenum">
              <a:rPr lang="en-US" smtClean="0"/>
              <a:pPr>
                <a:defRPr/>
              </a:pPr>
              <a:t>35</a:t>
            </a:fld>
            <a:endParaRPr lang="en-US" dirty="0"/>
          </a:p>
        </p:txBody>
      </p:sp>
      <p:sp>
        <p:nvSpPr>
          <p:cNvPr id="14" name="TextBox 13">
            <a:extLst>
              <a:ext uri="{FF2B5EF4-FFF2-40B4-BE49-F238E27FC236}">
                <a16:creationId xmlns:a16="http://schemas.microsoft.com/office/drawing/2014/main" id="{4E890CCC-2F8A-6947-A396-37D183735C44}"/>
              </a:ext>
            </a:extLst>
          </p:cNvPr>
          <p:cNvSpPr txBox="1"/>
          <p:nvPr/>
        </p:nvSpPr>
        <p:spPr>
          <a:xfrm>
            <a:off x="1060706" y="609600"/>
            <a:ext cx="2851732" cy="461665"/>
          </a:xfrm>
          <a:prstGeom prst="rect">
            <a:avLst/>
          </a:prstGeom>
          <a:noFill/>
        </p:spPr>
        <p:txBody>
          <a:bodyPr wrap="square" rtlCol="0">
            <a:spAutoFit/>
          </a:bodyPr>
          <a:lstStyle/>
          <a:p>
            <a:pPr algn="ctr"/>
            <a:r>
              <a:rPr lang="en-US" dirty="0"/>
              <a:t>If they are steady</a:t>
            </a:r>
          </a:p>
        </p:txBody>
      </p:sp>
      <p:pic>
        <p:nvPicPr>
          <p:cNvPr id="6" name="Picture 5" descr="A picture containing diagram&#10;&#10;Description automatically generated">
            <a:extLst>
              <a:ext uri="{FF2B5EF4-FFF2-40B4-BE49-F238E27FC236}">
                <a16:creationId xmlns:a16="http://schemas.microsoft.com/office/drawing/2014/main" id="{1924F680-E44C-784F-942F-9E6F07D674D3}"/>
              </a:ext>
            </a:extLst>
          </p:cNvPr>
          <p:cNvPicPr>
            <a:picLocks noChangeAspect="1"/>
          </p:cNvPicPr>
          <p:nvPr/>
        </p:nvPicPr>
        <p:blipFill>
          <a:blip r:embed="rId3"/>
          <a:stretch>
            <a:fillRect/>
          </a:stretch>
        </p:blipFill>
        <p:spPr>
          <a:xfrm>
            <a:off x="27432" y="1466197"/>
            <a:ext cx="4419600" cy="4207701"/>
          </a:xfrm>
          <a:prstGeom prst="rect">
            <a:avLst/>
          </a:prstGeom>
        </p:spPr>
      </p:pic>
      <p:grpSp>
        <p:nvGrpSpPr>
          <p:cNvPr id="9" name="Group 8">
            <a:extLst>
              <a:ext uri="{FF2B5EF4-FFF2-40B4-BE49-F238E27FC236}">
                <a16:creationId xmlns:a16="http://schemas.microsoft.com/office/drawing/2014/main" id="{3AB5CF67-C8B0-C844-B9FD-2FEDB8FFCF3A}"/>
              </a:ext>
            </a:extLst>
          </p:cNvPr>
          <p:cNvGrpSpPr/>
          <p:nvPr/>
        </p:nvGrpSpPr>
        <p:grpSpPr>
          <a:xfrm>
            <a:off x="4561114" y="609600"/>
            <a:ext cx="4419600" cy="5064297"/>
            <a:chOff x="4561114" y="609600"/>
            <a:chExt cx="4419600" cy="5064297"/>
          </a:xfrm>
        </p:grpSpPr>
        <p:pic>
          <p:nvPicPr>
            <p:cNvPr id="8" name="Picture 7" descr="A picture containing diagram&#10;&#10;Description automatically generated">
              <a:extLst>
                <a:ext uri="{FF2B5EF4-FFF2-40B4-BE49-F238E27FC236}">
                  <a16:creationId xmlns:a16="http://schemas.microsoft.com/office/drawing/2014/main" id="{8B4FEE57-5399-8943-9E1B-42BB84EACA10}"/>
                </a:ext>
              </a:extLst>
            </p:cNvPr>
            <p:cNvPicPr>
              <a:picLocks noChangeAspect="1"/>
            </p:cNvPicPr>
            <p:nvPr/>
          </p:nvPicPr>
          <p:blipFill>
            <a:blip r:embed="rId4"/>
            <a:stretch>
              <a:fillRect/>
            </a:stretch>
          </p:blipFill>
          <p:spPr>
            <a:xfrm>
              <a:off x="4561114" y="1466196"/>
              <a:ext cx="4419600" cy="4207701"/>
            </a:xfrm>
            <a:prstGeom prst="rect">
              <a:avLst/>
            </a:prstGeom>
          </p:spPr>
        </p:pic>
        <p:sp>
          <p:nvSpPr>
            <p:cNvPr id="15" name="TextBox 14">
              <a:extLst>
                <a:ext uri="{FF2B5EF4-FFF2-40B4-BE49-F238E27FC236}">
                  <a16:creationId xmlns:a16="http://schemas.microsoft.com/office/drawing/2014/main" id="{240131A1-F26F-DC4F-BD99-3B25199F8936}"/>
                </a:ext>
              </a:extLst>
            </p:cNvPr>
            <p:cNvSpPr txBox="1"/>
            <p:nvPr/>
          </p:nvSpPr>
          <p:spPr>
            <a:xfrm>
              <a:off x="5943600" y="609600"/>
              <a:ext cx="2139694" cy="461665"/>
            </a:xfrm>
            <a:prstGeom prst="rect">
              <a:avLst/>
            </a:prstGeom>
            <a:noFill/>
          </p:spPr>
          <p:txBody>
            <a:bodyPr wrap="square" rtlCol="0">
              <a:spAutoFit/>
            </a:bodyPr>
            <a:lstStyle/>
            <a:p>
              <a:pPr algn="ctr"/>
              <a:r>
                <a:rPr lang="en-US" dirty="0"/>
                <a:t>or transient</a:t>
              </a:r>
            </a:p>
          </p:txBody>
        </p:sp>
      </p:grpSp>
      <p:sp>
        <p:nvSpPr>
          <p:cNvPr id="11" name="Rectangle 10">
            <a:extLst>
              <a:ext uri="{FF2B5EF4-FFF2-40B4-BE49-F238E27FC236}">
                <a16:creationId xmlns:a16="http://schemas.microsoft.com/office/drawing/2014/main" id="{0BA38AFB-7A29-1F48-898A-F31E9D8E164F}"/>
              </a:ext>
            </a:extLst>
          </p:cNvPr>
          <p:cNvSpPr/>
          <p:nvPr/>
        </p:nvSpPr>
        <p:spPr>
          <a:xfrm>
            <a:off x="0" y="5906869"/>
            <a:ext cx="9144000" cy="646331"/>
          </a:xfrm>
          <a:prstGeom prst="rect">
            <a:avLst/>
          </a:prstGeom>
        </p:spPr>
        <p:txBody>
          <a:bodyPr wrap="square">
            <a:spAutoFit/>
          </a:bodyPr>
          <a:lstStyle/>
          <a:p>
            <a:pPr algn="ctr"/>
            <a:r>
              <a:rPr lang="en-US" sz="1800" dirty="0"/>
              <a:t>“IceCube-Gen2: The Window to the Extreme Universe”</a:t>
            </a:r>
          </a:p>
          <a:p>
            <a:pPr algn="ctr"/>
            <a:r>
              <a:rPr lang="en-US" sz="1800" dirty="0"/>
              <a:t>J. Phys. G: </a:t>
            </a:r>
            <a:r>
              <a:rPr lang="en-US" sz="1800" dirty="0" err="1"/>
              <a:t>Nucl</a:t>
            </a:r>
            <a:r>
              <a:rPr lang="en-US" sz="1800" dirty="0"/>
              <a:t>. Part. Phys. 48 060501 (2021)</a:t>
            </a:r>
          </a:p>
        </p:txBody>
      </p:sp>
      <p:sp>
        <p:nvSpPr>
          <p:cNvPr id="3" name="TextBox 2">
            <a:extLst>
              <a:ext uri="{FF2B5EF4-FFF2-40B4-BE49-F238E27FC236}">
                <a16:creationId xmlns:a16="http://schemas.microsoft.com/office/drawing/2014/main" id="{4CFB947C-89EB-8ADD-D20C-401721AC4BE0}"/>
              </a:ext>
            </a:extLst>
          </p:cNvPr>
          <p:cNvSpPr txBox="1"/>
          <p:nvPr/>
        </p:nvSpPr>
        <p:spPr>
          <a:xfrm>
            <a:off x="3911603" y="5498068"/>
            <a:ext cx="1184940" cy="369332"/>
          </a:xfrm>
          <a:prstGeom prst="rect">
            <a:avLst/>
          </a:prstGeom>
          <a:noFill/>
          <a:ln w="12700">
            <a:solidFill>
              <a:schemeClr val="tx1"/>
            </a:solidFill>
          </a:ln>
        </p:spPr>
        <p:txBody>
          <a:bodyPr wrap="none" rtlCol="0">
            <a:spAutoFit/>
          </a:bodyPr>
          <a:lstStyle/>
          <a:p>
            <a:r>
              <a:rPr lang="en-US" sz="1800" dirty="0"/>
              <a:t>few bright</a:t>
            </a:r>
          </a:p>
        </p:txBody>
      </p:sp>
      <p:sp>
        <p:nvSpPr>
          <p:cNvPr id="12" name="TextBox 11">
            <a:extLst>
              <a:ext uri="{FF2B5EF4-FFF2-40B4-BE49-F238E27FC236}">
                <a16:creationId xmlns:a16="http://schemas.microsoft.com/office/drawing/2014/main" id="{7A36C0F2-C952-7DF5-B734-E5E277822D33}"/>
              </a:ext>
            </a:extLst>
          </p:cNvPr>
          <p:cNvSpPr txBox="1"/>
          <p:nvPr/>
        </p:nvSpPr>
        <p:spPr>
          <a:xfrm>
            <a:off x="43699" y="1066800"/>
            <a:ext cx="1184940" cy="369332"/>
          </a:xfrm>
          <a:prstGeom prst="rect">
            <a:avLst/>
          </a:prstGeom>
          <a:noFill/>
          <a:ln w="12700">
            <a:solidFill>
              <a:schemeClr val="tx1"/>
            </a:solidFill>
          </a:ln>
        </p:spPr>
        <p:txBody>
          <a:bodyPr wrap="none" rtlCol="0">
            <a:spAutoFit/>
          </a:bodyPr>
          <a:lstStyle/>
          <a:p>
            <a:r>
              <a:rPr lang="en-US" sz="1800" dirty="0"/>
              <a:t>many dim</a:t>
            </a:r>
          </a:p>
        </p:txBody>
      </p:sp>
    </p:spTree>
    <p:extLst>
      <p:ext uri="{BB962C8B-B14F-4D97-AF65-F5344CB8AC3E}">
        <p14:creationId xmlns:p14="http://schemas.microsoft.com/office/powerpoint/2010/main" val="235129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52430"/>
          </a:xfrm>
          <a:prstGeom prst="rect">
            <a:avLst/>
          </a:prstGeom>
        </p:spPr>
      </p:pic>
      <p:sp>
        <p:nvSpPr>
          <p:cNvPr id="2" name="Title 1"/>
          <p:cNvSpPr>
            <a:spLocks noGrp="1"/>
          </p:cNvSpPr>
          <p:nvPr>
            <p:ph type="title"/>
          </p:nvPr>
        </p:nvSpPr>
        <p:spPr>
          <a:xfrm>
            <a:off x="5257800" y="1752600"/>
            <a:ext cx="3429000" cy="685800"/>
          </a:xfrm>
        </p:spPr>
        <p:txBody>
          <a:bodyPr/>
          <a:lstStyle/>
          <a:p>
            <a:r>
              <a:rPr lang="en-US" dirty="0"/>
              <a:t>IceCube-170922A</a:t>
            </a:r>
          </a:p>
        </p:txBody>
      </p:sp>
      <p:sp>
        <p:nvSpPr>
          <p:cNvPr id="4" name="Footer Placeholder 3"/>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36</a:t>
            </a:fld>
            <a:endParaRPr lang="en-US" dirty="0"/>
          </a:p>
        </p:txBody>
      </p:sp>
      <p:sp>
        <p:nvSpPr>
          <p:cNvPr id="10" name="TextBox 9"/>
          <p:cNvSpPr txBox="1"/>
          <p:nvPr/>
        </p:nvSpPr>
        <p:spPr>
          <a:xfrm>
            <a:off x="-27174" y="5152430"/>
            <a:ext cx="5828840" cy="1015663"/>
          </a:xfrm>
          <a:prstGeom prst="rect">
            <a:avLst/>
          </a:prstGeom>
          <a:noFill/>
        </p:spPr>
        <p:txBody>
          <a:bodyPr wrap="none" rtlCol="0">
            <a:spAutoFit/>
          </a:bodyPr>
          <a:lstStyle/>
          <a:p>
            <a:pPr marL="342900" indent="-342900">
              <a:buFont typeface="Arial" charset="0"/>
              <a:buChar char="•"/>
            </a:pPr>
            <a:r>
              <a:rPr lang="en-US" sz="2000" dirty="0"/>
              <a:t>A track with angular uncertainty ~1°</a:t>
            </a:r>
          </a:p>
          <a:p>
            <a:pPr marL="342900" indent="-342900">
              <a:buFont typeface="Arial" charset="0"/>
              <a:buChar char="•"/>
            </a:pPr>
            <a:r>
              <a:rPr lang="en-US" sz="2000" dirty="0"/>
              <a:t>Declination +5.7°, neutrino energy ~290 </a:t>
            </a:r>
            <a:r>
              <a:rPr lang="en-US" sz="2000" dirty="0" err="1"/>
              <a:t>TeV</a:t>
            </a:r>
            <a:endParaRPr lang="en-US" sz="2000" dirty="0"/>
          </a:p>
          <a:p>
            <a:pPr marL="342900" indent="-342900">
              <a:buFont typeface="Arial" charset="0"/>
              <a:buChar char="•"/>
            </a:pPr>
            <a:r>
              <a:rPr lang="en-US" sz="2000" dirty="0"/>
              <a:t>Public alert 43 seconds after interaction</a:t>
            </a:r>
          </a:p>
        </p:txBody>
      </p:sp>
      <p:pic>
        <p:nvPicPr>
          <p:cNvPr id="3" name="Picture 2">
            <a:extLst>
              <a:ext uri="{FF2B5EF4-FFF2-40B4-BE49-F238E27FC236}">
                <a16:creationId xmlns:a16="http://schemas.microsoft.com/office/drawing/2014/main" id="{E667A098-E803-DC6C-0516-E0C50AD5F3E5}"/>
              </a:ext>
            </a:extLst>
          </p:cNvPr>
          <p:cNvPicPr>
            <a:picLocks noChangeAspect="1"/>
          </p:cNvPicPr>
          <p:nvPr/>
        </p:nvPicPr>
        <p:blipFill rotWithShape="1">
          <a:blip r:embed="rId4">
            <a:extLst>
              <a:ext uri="{28A0092B-C50C-407E-A947-70E740481C1C}">
                <a14:useLocalDpi xmlns:a14="http://schemas.microsoft.com/office/drawing/2010/main" val="0"/>
              </a:ext>
            </a:extLst>
          </a:blip>
          <a:srcRect l="58008" b="49314"/>
          <a:stretch/>
        </p:blipFill>
        <p:spPr>
          <a:xfrm rot="3362577">
            <a:off x="6163880" y="3337898"/>
            <a:ext cx="2497606" cy="2228294"/>
          </a:xfrm>
          <a:prstGeom prst="rect">
            <a:avLst/>
          </a:prstGeom>
        </p:spPr>
      </p:pic>
      <p:sp>
        <p:nvSpPr>
          <p:cNvPr id="7" name="TextBox 6">
            <a:extLst>
              <a:ext uri="{FF2B5EF4-FFF2-40B4-BE49-F238E27FC236}">
                <a16:creationId xmlns:a16="http://schemas.microsoft.com/office/drawing/2014/main" id="{DD66663D-EA2B-C44C-4BB0-B591073E03AB}"/>
              </a:ext>
            </a:extLst>
          </p:cNvPr>
          <p:cNvSpPr txBox="1"/>
          <p:nvPr/>
        </p:nvSpPr>
        <p:spPr>
          <a:xfrm>
            <a:off x="4800600" y="5947201"/>
            <a:ext cx="4343400" cy="707886"/>
          </a:xfrm>
          <a:prstGeom prst="rect">
            <a:avLst/>
          </a:prstGeom>
          <a:noFill/>
        </p:spPr>
        <p:txBody>
          <a:bodyPr wrap="square">
            <a:spAutoFit/>
          </a:bodyPr>
          <a:lstStyle/>
          <a:p>
            <a:pPr algn="r"/>
            <a:r>
              <a:rPr lang="en-US" sz="2000" dirty="0"/>
              <a:t>TXS 0506+056</a:t>
            </a:r>
          </a:p>
          <a:p>
            <a:pPr algn="r"/>
            <a:r>
              <a:rPr lang="en-US" sz="2000" dirty="0"/>
              <a:t>(the galaxy from 4 billion years ago)</a:t>
            </a:r>
          </a:p>
        </p:txBody>
      </p:sp>
    </p:spTree>
    <p:extLst>
      <p:ext uri="{BB962C8B-B14F-4D97-AF65-F5344CB8AC3E}">
        <p14:creationId xmlns:p14="http://schemas.microsoft.com/office/powerpoint/2010/main" val="14272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9144000" cy="1133474"/>
          </a:xfrm>
        </p:spPr>
        <p:txBody>
          <a:bodyPr/>
          <a:lstStyle/>
          <a:p>
            <a:r>
              <a:rPr lang="en-US" dirty="0"/>
              <a:t>The galaxy that emitted gammas and neutrinos,</a:t>
            </a:r>
            <a:br>
              <a:rPr lang="en-US" dirty="0"/>
            </a:br>
            <a:r>
              <a:rPr lang="en-US" dirty="0"/>
              <a:t>4 billion years ago: TXS 0506+056</a:t>
            </a:r>
          </a:p>
        </p:txBody>
      </p:sp>
      <p:sp>
        <p:nvSpPr>
          <p:cNvPr id="4" name="Footer Placeholder 3"/>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35032"/>
            <a:ext cx="3581400" cy="4559513"/>
          </a:xfrm>
          <a:prstGeom prst="rect">
            <a:avLst/>
          </a:prstGeom>
        </p:spPr>
      </p:pic>
      <p:sp>
        <p:nvSpPr>
          <p:cNvPr id="3" name="TextBox 2"/>
          <p:cNvSpPr txBox="1"/>
          <p:nvPr/>
        </p:nvSpPr>
        <p:spPr>
          <a:xfrm>
            <a:off x="4114800" y="1430953"/>
            <a:ext cx="4876800" cy="4893647"/>
          </a:xfrm>
          <a:prstGeom prst="rect">
            <a:avLst/>
          </a:prstGeom>
          <a:noFill/>
        </p:spPr>
        <p:txBody>
          <a:bodyPr wrap="square" rtlCol="0">
            <a:spAutoFit/>
          </a:bodyPr>
          <a:lstStyle/>
          <a:p>
            <a:pPr marL="342900" indent="-342900">
              <a:buFont typeface="Arial" charset="0"/>
              <a:buChar char="•"/>
            </a:pPr>
            <a:r>
              <a:rPr lang="en-US" dirty="0"/>
              <a:t>“</a:t>
            </a:r>
            <a:r>
              <a:rPr lang="en-US" dirty="0" err="1"/>
              <a:t>Multimessenger</a:t>
            </a:r>
            <a:r>
              <a:rPr lang="en-US" dirty="0"/>
              <a:t> observations of a flaring blazar coincident with high-energy neutrino IceCube-170922A”</a:t>
            </a:r>
          </a:p>
          <a:p>
            <a:pPr marL="800100" lvl="1" indent="-342900">
              <a:buFont typeface="Arial" charset="0"/>
              <a:buChar char="•"/>
            </a:pPr>
            <a:r>
              <a:rPr lang="en-US" dirty="0"/>
              <a:t>3 𝜎 neutrino-gamma coincidence</a:t>
            </a:r>
          </a:p>
          <a:p>
            <a:pPr marL="342900" indent="-342900">
              <a:buFont typeface="Arial" charset="0"/>
              <a:buChar char="•"/>
            </a:pPr>
            <a:endParaRPr lang="en-US" dirty="0"/>
          </a:p>
          <a:p>
            <a:pPr marL="342900" indent="-342900">
              <a:buFont typeface="Arial" charset="0"/>
              <a:buChar char="•"/>
            </a:pPr>
            <a:r>
              <a:rPr lang="en-US" dirty="0"/>
              <a:t>“Neutrino emission from the direction of the blazar TXS 0506+056 prior to the IceCube-170922A alert”</a:t>
            </a:r>
          </a:p>
          <a:p>
            <a:pPr marL="800100" lvl="1" indent="-342900">
              <a:buFont typeface="Arial" charset="0"/>
              <a:buChar char="•"/>
            </a:pPr>
            <a:r>
              <a:rPr lang="en-US" dirty="0"/>
              <a:t>Neutrino flare in late 2014 </a:t>
            </a:r>
            <a:r>
              <a:rPr lang="mr-IN" dirty="0"/>
              <a:t>–</a:t>
            </a:r>
            <a:r>
              <a:rPr lang="en-US" dirty="0"/>
              <a:t> early 2015: 3.5 𝜎</a:t>
            </a:r>
          </a:p>
        </p:txBody>
      </p:sp>
      <p:sp>
        <p:nvSpPr>
          <p:cNvPr id="7" name="TextBox 6">
            <a:extLst>
              <a:ext uri="{FF2B5EF4-FFF2-40B4-BE49-F238E27FC236}">
                <a16:creationId xmlns:a16="http://schemas.microsoft.com/office/drawing/2014/main" id="{C3F13D38-5F97-8664-B030-587F265188A6}"/>
              </a:ext>
            </a:extLst>
          </p:cNvPr>
          <p:cNvSpPr txBox="1"/>
          <p:nvPr/>
        </p:nvSpPr>
        <p:spPr>
          <a:xfrm>
            <a:off x="-4762" y="5975790"/>
            <a:ext cx="4826962" cy="646331"/>
          </a:xfrm>
          <a:prstGeom prst="rect">
            <a:avLst/>
          </a:prstGeom>
          <a:noFill/>
        </p:spPr>
        <p:txBody>
          <a:bodyPr wrap="none" rtlCol="0">
            <a:spAutoFit/>
          </a:bodyPr>
          <a:lstStyle/>
          <a:p>
            <a:r>
              <a:rPr lang="en-US" sz="1800" dirty="0" err="1"/>
              <a:t>IceCube</a:t>
            </a:r>
            <a:r>
              <a:rPr lang="en-US" sz="1800" dirty="0"/>
              <a:t>, Science 361, 147-151 (2018)</a:t>
            </a:r>
          </a:p>
          <a:p>
            <a:r>
              <a:rPr lang="en-US" sz="1800" dirty="0" err="1"/>
              <a:t>IceCube</a:t>
            </a:r>
            <a:r>
              <a:rPr lang="en-US" sz="1800" dirty="0"/>
              <a:t> et al., Science 361, eaat1378 (2018)</a:t>
            </a:r>
          </a:p>
        </p:txBody>
      </p:sp>
    </p:spTree>
    <p:extLst>
      <p:ext uri="{BB962C8B-B14F-4D97-AF65-F5344CB8AC3E}">
        <p14:creationId xmlns:p14="http://schemas.microsoft.com/office/powerpoint/2010/main" val="267812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C0DC2-E988-109A-8AF1-D9CA585CEB94}"/>
              </a:ext>
            </a:extLst>
          </p:cNvPr>
          <p:cNvPicPr>
            <a:picLocks noChangeAspect="1"/>
          </p:cNvPicPr>
          <p:nvPr/>
        </p:nvPicPr>
        <p:blipFill rotWithShape="1">
          <a:blip r:embed="rId3"/>
          <a:srcRect l="50560" t="27451" r="-980" b="16776"/>
          <a:stretch/>
        </p:blipFill>
        <p:spPr>
          <a:xfrm>
            <a:off x="1062556" y="445060"/>
            <a:ext cx="7617618" cy="4739853"/>
          </a:xfrm>
          <a:prstGeom prst="rect">
            <a:avLst/>
          </a:prstGeom>
        </p:spPr>
      </p:pic>
      <p:sp>
        <p:nvSpPr>
          <p:cNvPr id="2" name="Title 1">
            <a:extLst>
              <a:ext uri="{FF2B5EF4-FFF2-40B4-BE49-F238E27FC236}">
                <a16:creationId xmlns:a16="http://schemas.microsoft.com/office/drawing/2014/main" id="{5DE50D0D-6004-3409-863A-508B6F7949B4}"/>
              </a:ext>
            </a:extLst>
          </p:cNvPr>
          <p:cNvSpPr>
            <a:spLocks noGrp="1"/>
          </p:cNvSpPr>
          <p:nvPr>
            <p:ph type="title"/>
          </p:nvPr>
        </p:nvSpPr>
        <p:spPr>
          <a:xfrm>
            <a:off x="0" y="0"/>
            <a:ext cx="9144000" cy="685800"/>
          </a:xfrm>
        </p:spPr>
        <p:txBody>
          <a:bodyPr/>
          <a:lstStyle/>
          <a:p>
            <a:r>
              <a:rPr lang="en-US" dirty="0"/>
              <a:t>Gamma-ray burst 221009A: the brightest of all time</a:t>
            </a:r>
          </a:p>
        </p:txBody>
      </p:sp>
      <p:sp>
        <p:nvSpPr>
          <p:cNvPr id="10" name="TextBox 9">
            <a:extLst>
              <a:ext uri="{FF2B5EF4-FFF2-40B4-BE49-F238E27FC236}">
                <a16:creationId xmlns:a16="http://schemas.microsoft.com/office/drawing/2014/main" id="{0BBE9A0E-EE46-D3C2-2A8B-5EBA81076D4C}"/>
              </a:ext>
            </a:extLst>
          </p:cNvPr>
          <p:cNvSpPr txBox="1"/>
          <p:nvPr/>
        </p:nvSpPr>
        <p:spPr>
          <a:xfrm>
            <a:off x="763190" y="5341856"/>
            <a:ext cx="7617619" cy="1200329"/>
          </a:xfrm>
          <a:prstGeom prst="rect">
            <a:avLst/>
          </a:prstGeom>
          <a:noFill/>
        </p:spPr>
        <p:txBody>
          <a:bodyPr wrap="square" rtlCol="0">
            <a:spAutoFit/>
          </a:bodyPr>
          <a:lstStyle/>
          <a:p>
            <a:pPr marL="342900" indent="-342900">
              <a:buFont typeface="Arial" panose="020B0604020202020204" pitchFamily="34" charset="0"/>
              <a:buChar char="•"/>
            </a:pPr>
            <a:r>
              <a:rPr lang="en-US" sz="1800" dirty="0"/>
              <a:t>Highest ever measured gamma-ray peak flux and bolometric energy</a:t>
            </a:r>
          </a:p>
          <a:p>
            <a:pPr marL="342900" indent="-342900">
              <a:buFont typeface="Arial" panose="020B0604020202020204" pitchFamily="34" charset="0"/>
              <a:buChar char="•"/>
            </a:pPr>
            <a:r>
              <a:rPr lang="en-US" sz="1800" dirty="0" err="1"/>
              <a:t>IceCube</a:t>
            </a:r>
            <a:r>
              <a:rPr lang="en-US" sz="1800" dirty="0"/>
              <a:t> neutrino search published within hours via GCN</a:t>
            </a:r>
          </a:p>
          <a:p>
            <a:pPr marL="342900" indent="-342900">
              <a:buFont typeface="Arial" panose="020B0604020202020204" pitchFamily="34" charset="0"/>
              <a:buChar char="•"/>
            </a:pPr>
            <a:r>
              <a:rPr lang="en-US" sz="1800" dirty="0"/>
              <a:t>Neutrino limits from MeV to </a:t>
            </a:r>
            <a:r>
              <a:rPr lang="en-US" sz="1800" dirty="0" err="1"/>
              <a:t>PeV</a:t>
            </a:r>
            <a:endParaRPr lang="en-US" sz="1800" dirty="0"/>
          </a:p>
          <a:p>
            <a:pPr marL="342900" indent="-342900">
              <a:buFont typeface="Arial" panose="020B0604020202020204" pitchFamily="34" charset="0"/>
              <a:buChar char="•"/>
            </a:pPr>
            <a:r>
              <a:rPr lang="en-US" sz="1800" dirty="0"/>
              <a:t>Strong constraints on baryons in GRBs</a:t>
            </a:r>
          </a:p>
        </p:txBody>
      </p:sp>
      <p:sp>
        <p:nvSpPr>
          <p:cNvPr id="15" name="Footer Placeholder 14">
            <a:extLst>
              <a:ext uri="{FF2B5EF4-FFF2-40B4-BE49-F238E27FC236}">
                <a16:creationId xmlns:a16="http://schemas.microsoft.com/office/drawing/2014/main" id="{2BB79D93-F8BE-632A-3BDF-385A3196A526}"/>
              </a:ext>
            </a:extLst>
          </p:cNvPr>
          <p:cNvSpPr>
            <a:spLocks noGrp="1"/>
          </p:cNvSpPr>
          <p:nvPr>
            <p:ph type="ftr" sz="quarter" idx="3"/>
          </p:nvPr>
        </p:nvSpPr>
        <p:spPr/>
        <p:txBody>
          <a:bodyPr/>
          <a:lstStyle/>
          <a:p>
            <a:pPr>
              <a:defRPr/>
            </a:pPr>
            <a:r>
              <a:rPr lang="en-US"/>
              <a:t>Justin Vandenbroucke                                Neutrino astrophysics</a:t>
            </a:r>
            <a:endParaRPr lang="en-US" dirty="0"/>
          </a:p>
        </p:txBody>
      </p:sp>
      <p:sp>
        <p:nvSpPr>
          <p:cNvPr id="16" name="Slide Number Placeholder 15">
            <a:extLst>
              <a:ext uri="{FF2B5EF4-FFF2-40B4-BE49-F238E27FC236}">
                <a16:creationId xmlns:a16="http://schemas.microsoft.com/office/drawing/2014/main" id="{9D8217A3-9B04-00C6-4681-682B8906D0E4}"/>
              </a:ext>
            </a:extLst>
          </p:cNvPr>
          <p:cNvSpPr>
            <a:spLocks noGrp="1"/>
          </p:cNvSpPr>
          <p:nvPr>
            <p:ph type="sldNum" sz="quarter" idx="4"/>
          </p:nvPr>
        </p:nvSpPr>
        <p:spPr/>
        <p:txBody>
          <a:bodyPr/>
          <a:lstStyle/>
          <a:p>
            <a:pPr>
              <a:defRPr/>
            </a:pPr>
            <a:fld id="{FE987253-B894-114D-BDC2-8F3A1EBD88EF}" type="slidenum">
              <a:rPr lang="en-US" smtClean="0"/>
              <a:pPr>
                <a:defRPr/>
              </a:pPr>
              <a:t>38</a:t>
            </a:fld>
            <a:endParaRPr lang="en-US" dirty="0"/>
          </a:p>
        </p:txBody>
      </p:sp>
      <p:sp>
        <p:nvSpPr>
          <p:cNvPr id="5" name="TextBox 4">
            <a:extLst>
              <a:ext uri="{FF2B5EF4-FFF2-40B4-BE49-F238E27FC236}">
                <a16:creationId xmlns:a16="http://schemas.microsoft.com/office/drawing/2014/main" id="{944EBDB1-6115-FE2F-E718-9A8AE64383A1}"/>
              </a:ext>
            </a:extLst>
          </p:cNvPr>
          <p:cNvSpPr txBox="1"/>
          <p:nvPr/>
        </p:nvSpPr>
        <p:spPr>
          <a:xfrm>
            <a:off x="2209800" y="1642646"/>
            <a:ext cx="2853538" cy="338554"/>
          </a:xfrm>
          <a:prstGeom prst="rect">
            <a:avLst/>
          </a:prstGeom>
          <a:noFill/>
        </p:spPr>
        <p:txBody>
          <a:bodyPr wrap="none" rtlCol="0">
            <a:spAutoFit/>
          </a:bodyPr>
          <a:lstStyle/>
          <a:p>
            <a:r>
              <a:rPr lang="en-US" sz="1600" dirty="0" err="1"/>
              <a:t>IceCube</a:t>
            </a:r>
            <a:r>
              <a:rPr lang="en-US" sz="1600" dirty="0"/>
              <a:t>, </a:t>
            </a:r>
            <a:r>
              <a:rPr lang="en-US" sz="1600" dirty="0" err="1"/>
              <a:t>ApJ</a:t>
            </a:r>
            <a:r>
              <a:rPr lang="en-US" sz="1600" dirty="0"/>
              <a:t> 946:L26 (2023)</a:t>
            </a:r>
          </a:p>
        </p:txBody>
      </p:sp>
    </p:spTree>
    <p:extLst>
      <p:ext uri="{BB962C8B-B14F-4D97-AF65-F5344CB8AC3E}">
        <p14:creationId xmlns:p14="http://schemas.microsoft.com/office/powerpoint/2010/main" val="335725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6140"/>
          </a:xfrm>
        </p:spPr>
        <p:txBody>
          <a:bodyPr/>
          <a:lstStyle/>
          <a:p>
            <a:r>
              <a:rPr lang="en-US" dirty="0"/>
              <a:t>About 10% of astrophysical neutrinos are Galactic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440" y="943528"/>
            <a:ext cx="5160066" cy="5181600"/>
          </a:xfrm>
          <a:prstGeom prst="rect">
            <a:avLst/>
          </a:prstGeom>
        </p:spPr>
      </p:pic>
      <p:sp>
        <p:nvSpPr>
          <p:cNvPr id="3" name="TextBox 2">
            <a:extLst>
              <a:ext uri="{FF2B5EF4-FFF2-40B4-BE49-F238E27FC236}">
                <a16:creationId xmlns:a16="http://schemas.microsoft.com/office/drawing/2014/main" id="{D81A96A3-3465-D7D8-4E17-4EFC6E17A2EE}"/>
              </a:ext>
            </a:extLst>
          </p:cNvPr>
          <p:cNvSpPr txBox="1"/>
          <p:nvPr/>
        </p:nvSpPr>
        <p:spPr>
          <a:xfrm rot="2323315">
            <a:off x="5077501" y="2836605"/>
            <a:ext cx="672043" cy="369332"/>
          </a:xfrm>
          <a:prstGeom prst="rect">
            <a:avLst/>
          </a:prstGeom>
          <a:noFill/>
        </p:spPr>
        <p:txBody>
          <a:bodyPr wrap="none" rtlCol="0">
            <a:spAutoFit/>
          </a:bodyPr>
          <a:lstStyle/>
          <a:p>
            <a:r>
              <a:rPr lang="en-US" sz="1800" dirty="0"/>
              <a:t>Total</a:t>
            </a:r>
          </a:p>
        </p:txBody>
      </p:sp>
      <p:sp>
        <p:nvSpPr>
          <p:cNvPr id="9" name="TextBox 8">
            <a:extLst>
              <a:ext uri="{FF2B5EF4-FFF2-40B4-BE49-F238E27FC236}">
                <a16:creationId xmlns:a16="http://schemas.microsoft.com/office/drawing/2014/main" id="{7C782DDF-6CD6-3BD1-433D-390739F4DB06}"/>
              </a:ext>
            </a:extLst>
          </p:cNvPr>
          <p:cNvSpPr txBox="1"/>
          <p:nvPr/>
        </p:nvSpPr>
        <p:spPr>
          <a:xfrm rot="2323315">
            <a:off x="4014010" y="3308285"/>
            <a:ext cx="1018227" cy="369332"/>
          </a:xfrm>
          <a:prstGeom prst="rect">
            <a:avLst/>
          </a:prstGeom>
          <a:noFill/>
        </p:spPr>
        <p:txBody>
          <a:bodyPr wrap="none" rtlCol="0">
            <a:spAutoFit/>
          </a:bodyPr>
          <a:lstStyle/>
          <a:p>
            <a:r>
              <a:rPr lang="en-US" sz="1800" dirty="0"/>
              <a:t>Galactic</a:t>
            </a:r>
          </a:p>
        </p:txBody>
      </p:sp>
      <p:sp>
        <p:nvSpPr>
          <p:cNvPr id="7" name="TextBox 6">
            <a:extLst>
              <a:ext uri="{FF2B5EF4-FFF2-40B4-BE49-F238E27FC236}">
                <a16:creationId xmlns:a16="http://schemas.microsoft.com/office/drawing/2014/main" id="{501B6160-E30C-2B81-7BCA-F05C8C10E18F}"/>
              </a:ext>
            </a:extLst>
          </p:cNvPr>
          <p:cNvSpPr txBox="1"/>
          <p:nvPr/>
        </p:nvSpPr>
        <p:spPr>
          <a:xfrm>
            <a:off x="2555966" y="6182516"/>
            <a:ext cx="4403770" cy="369332"/>
          </a:xfrm>
          <a:prstGeom prst="rect">
            <a:avLst/>
          </a:prstGeom>
          <a:noFill/>
        </p:spPr>
        <p:txBody>
          <a:bodyPr wrap="none" rtlCol="0">
            <a:spAutoFit/>
          </a:bodyPr>
          <a:lstStyle/>
          <a:p>
            <a:r>
              <a:rPr lang="en-US" sz="1800" dirty="0" err="1"/>
              <a:t>IceCube</a:t>
            </a:r>
            <a:r>
              <a:rPr lang="en-US" sz="1800" dirty="0"/>
              <a:t>, Science 380, 1338-1343 (2023)</a:t>
            </a:r>
          </a:p>
        </p:txBody>
      </p:sp>
      <p:sp>
        <p:nvSpPr>
          <p:cNvPr id="10" name="Slide Number Placeholder 2">
            <a:extLst>
              <a:ext uri="{FF2B5EF4-FFF2-40B4-BE49-F238E27FC236}">
                <a16:creationId xmlns:a16="http://schemas.microsoft.com/office/drawing/2014/main" id="{40697DF5-1765-7AE7-610A-430D0CFAAC77}"/>
              </a:ext>
            </a:extLst>
          </p:cNvPr>
          <p:cNvSpPr txBox="1">
            <a:spLocks/>
          </p:cNvSpPr>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z="1600" smtClean="0">
                <a:solidFill>
                  <a:schemeClr val="tx1">
                    <a:lumMod val="50000"/>
                    <a:lumOff val="50000"/>
                  </a:schemeClr>
                </a:solidFill>
                <a:latin typeface="+mn-lt"/>
              </a:rPr>
              <a:pPr>
                <a:defRPr/>
              </a:pPr>
              <a:t>4</a:t>
            </a:fld>
            <a:endParaRPr lang="en-US" sz="1600" dirty="0">
              <a:solidFill>
                <a:schemeClr val="tx1">
                  <a:lumMod val="50000"/>
                  <a:lumOff val="50000"/>
                </a:schemeClr>
              </a:solidFill>
              <a:latin typeface="+mn-lt"/>
            </a:endParaRPr>
          </a:p>
        </p:txBody>
      </p:sp>
      <p:sp>
        <p:nvSpPr>
          <p:cNvPr id="12" name="Slide Number Placeholder 11">
            <a:extLst>
              <a:ext uri="{FF2B5EF4-FFF2-40B4-BE49-F238E27FC236}">
                <a16:creationId xmlns:a16="http://schemas.microsoft.com/office/drawing/2014/main" id="{C885396C-BC19-2A80-9CA6-C8FB24EE47CE}"/>
              </a:ext>
            </a:extLst>
          </p:cNvPr>
          <p:cNvSpPr>
            <a:spLocks noGrp="1"/>
          </p:cNvSpPr>
          <p:nvPr>
            <p:ph type="sldNum" sz="quarter" idx="4"/>
          </p:nvPr>
        </p:nvSpPr>
        <p:spPr/>
        <p:txBody>
          <a:bodyPr/>
          <a:lstStyle/>
          <a:p>
            <a:pPr>
              <a:defRPr/>
            </a:pPr>
            <a:fld id="{FE987253-B894-114D-BDC2-8F3A1EBD88EF}" type="slidenum">
              <a:rPr lang="en-US" smtClean="0"/>
              <a:pPr>
                <a:defRPr/>
              </a:pPr>
              <a:t>4</a:t>
            </a:fld>
            <a:endParaRPr lang="en-US" dirty="0"/>
          </a:p>
        </p:txBody>
      </p:sp>
      <p:sp>
        <p:nvSpPr>
          <p:cNvPr id="14" name="Footer Placeholder 13">
            <a:extLst>
              <a:ext uri="{FF2B5EF4-FFF2-40B4-BE49-F238E27FC236}">
                <a16:creationId xmlns:a16="http://schemas.microsoft.com/office/drawing/2014/main" id="{33A1A1BA-5859-7528-88B7-086A9F75E8B3}"/>
              </a:ext>
            </a:extLst>
          </p:cNvPr>
          <p:cNvSpPr>
            <a:spLocks noGrp="1"/>
          </p:cNvSpPr>
          <p:nvPr>
            <p:ph type="ftr" sz="quarter" idx="3"/>
          </p:nvPr>
        </p:nvSpPr>
        <p:spPr/>
        <p:txBody>
          <a:bodyPr/>
          <a:lstStyle/>
          <a:p>
            <a:pPr>
              <a:defRPr/>
            </a:pPr>
            <a:r>
              <a:rPr lang="en-US"/>
              <a:t>Justin Vandenbroucke                                Neutrino astrophysics</a:t>
            </a:r>
            <a:endParaRPr lang="en-US" dirty="0"/>
          </a:p>
        </p:txBody>
      </p:sp>
    </p:spTree>
    <p:extLst>
      <p:ext uri="{BB962C8B-B14F-4D97-AF65-F5344CB8AC3E}">
        <p14:creationId xmlns:p14="http://schemas.microsoft.com/office/powerpoint/2010/main" val="874812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8F05A-5D77-6E18-F70A-05C027027BFE}"/>
              </a:ext>
            </a:extLst>
          </p:cNvPr>
          <p:cNvSpPr>
            <a:spLocks noGrp="1"/>
          </p:cNvSpPr>
          <p:nvPr>
            <p:ph type="title"/>
          </p:nvPr>
        </p:nvSpPr>
        <p:spPr>
          <a:xfrm>
            <a:off x="0" y="152400"/>
            <a:ext cx="9144000" cy="1143000"/>
          </a:xfrm>
        </p:spPr>
        <p:txBody>
          <a:bodyPr/>
          <a:lstStyle/>
          <a:p>
            <a:r>
              <a:rPr lang="en-US" dirty="0"/>
              <a:t>Why search for neutrino counterparts of</a:t>
            </a:r>
            <a:br>
              <a:rPr lang="en-US" dirty="0"/>
            </a:br>
            <a:r>
              <a:rPr lang="en-US" dirty="0"/>
              <a:t>gravitational wave sources, especially in real time?</a:t>
            </a:r>
          </a:p>
        </p:txBody>
      </p:sp>
      <p:sp>
        <p:nvSpPr>
          <p:cNvPr id="3" name="Content Placeholder 2">
            <a:extLst>
              <a:ext uri="{FF2B5EF4-FFF2-40B4-BE49-F238E27FC236}">
                <a16:creationId xmlns:a16="http://schemas.microsoft.com/office/drawing/2014/main" id="{81D7F248-F4F8-E0EF-68B1-07F1F9CA8B50}"/>
              </a:ext>
            </a:extLst>
          </p:cNvPr>
          <p:cNvSpPr>
            <a:spLocks noGrp="1"/>
          </p:cNvSpPr>
          <p:nvPr>
            <p:ph idx="1"/>
          </p:nvPr>
        </p:nvSpPr>
        <p:spPr>
          <a:xfrm>
            <a:off x="304800" y="1699418"/>
            <a:ext cx="8382000" cy="4449763"/>
          </a:xfrm>
        </p:spPr>
        <p:txBody>
          <a:bodyPr/>
          <a:lstStyle/>
          <a:p>
            <a:r>
              <a:rPr lang="en-US" sz="2600" dirty="0"/>
              <a:t>Models predict particle acceleration (with hadrons at some level) by mergers involving a neutron star (BNS or NSBH)</a:t>
            </a:r>
          </a:p>
          <a:p>
            <a:r>
              <a:rPr lang="en-US" sz="2600" dirty="0"/>
              <a:t>Even for BBH, neutrino emission can occur if embedded in sufficient medium, e.g. if BBH occur preferentially within accretion disks of SMBH</a:t>
            </a:r>
          </a:p>
          <a:p>
            <a:r>
              <a:rPr lang="en-US" sz="2600" dirty="0"/>
              <a:t>Neutrino localization area is 10</a:t>
            </a:r>
            <a:r>
              <a:rPr lang="en-US" sz="2600" baseline="30000" dirty="0"/>
              <a:t>3</a:t>
            </a:r>
            <a:r>
              <a:rPr lang="en-US" sz="2600" dirty="0"/>
              <a:t> times smaller than GW sky localization</a:t>
            </a:r>
          </a:p>
          <a:p>
            <a:r>
              <a:rPr lang="en-US" sz="2600" dirty="0"/>
              <a:t>Publishing candidate neutrino coincidences in real time enables observers to search the small neutrino localization area</a:t>
            </a:r>
          </a:p>
        </p:txBody>
      </p:sp>
      <p:sp>
        <p:nvSpPr>
          <p:cNvPr id="4" name="Footer Placeholder 3">
            <a:extLst>
              <a:ext uri="{FF2B5EF4-FFF2-40B4-BE49-F238E27FC236}">
                <a16:creationId xmlns:a16="http://schemas.microsoft.com/office/drawing/2014/main" id="{89B56D64-EEF5-0387-8098-4B03C9F5BED5}"/>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AF9D3F88-216D-E6D0-F77C-F1CD5D6C50EE}"/>
              </a:ext>
            </a:extLst>
          </p:cNvPr>
          <p:cNvSpPr>
            <a:spLocks noGrp="1"/>
          </p:cNvSpPr>
          <p:nvPr>
            <p:ph type="sldNum" sz="quarter" idx="4"/>
          </p:nvPr>
        </p:nvSpPr>
        <p:spPr/>
        <p:txBody>
          <a:bodyPr/>
          <a:lstStyle/>
          <a:p>
            <a:pPr>
              <a:defRPr/>
            </a:pPr>
            <a:fld id="{FE987253-B894-114D-BDC2-8F3A1EBD88EF}" type="slidenum">
              <a:rPr lang="en-US" smtClean="0"/>
              <a:pPr>
                <a:defRPr/>
              </a:pPr>
              <a:t>5</a:t>
            </a:fld>
            <a:endParaRPr lang="en-US" dirty="0"/>
          </a:p>
        </p:txBody>
      </p:sp>
    </p:spTree>
    <p:extLst>
      <p:ext uri="{BB962C8B-B14F-4D97-AF65-F5344CB8AC3E}">
        <p14:creationId xmlns:p14="http://schemas.microsoft.com/office/powerpoint/2010/main" val="10607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839B-0087-994B-B2DF-BCC0EC40A77C}"/>
              </a:ext>
            </a:extLst>
          </p:cNvPr>
          <p:cNvSpPr>
            <a:spLocks noGrp="1"/>
          </p:cNvSpPr>
          <p:nvPr>
            <p:ph type="title"/>
          </p:nvPr>
        </p:nvSpPr>
        <p:spPr>
          <a:xfrm>
            <a:off x="0" y="0"/>
            <a:ext cx="9144000" cy="646331"/>
          </a:xfrm>
        </p:spPr>
        <p:txBody>
          <a:bodyPr/>
          <a:lstStyle/>
          <a:p>
            <a:r>
              <a:rPr lang="en-US" dirty="0"/>
              <a:t>An example GW analyzed in real time during O3</a:t>
            </a:r>
          </a:p>
        </p:txBody>
      </p:sp>
      <p:pic>
        <p:nvPicPr>
          <p:cNvPr id="6" name="Picture 5" descr="Diagram&#10;&#10;Description automatically generated">
            <a:extLst>
              <a:ext uri="{FF2B5EF4-FFF2-40B4-BE49-F238E27FC236}">
                <a16:creationId xmlns:a16="http://schemas.microsoft.com/office/drawing/2014/main" id="{19F7AFE5-B12B-8A88-9D96-BC8B1A66AF8A}"/>
              </a:ext>
            </a:extLst>
          </p:cNvPr>
          <p:cNvPicPr>
            <a:picLocks noChangeAspect="1"/>
          </p:cNvPicPr>
          <p:nvPr/>
        </p:nvPicPr>
        <p:blipFill>
          <a:blip r:embed="rId3"/>
          <a:stretch>
            <a:fillRect/>
          </a:stretch>
        </p:blipFill>
        <p:spPr>
          <a:xfrm>
            <a:off x="0" y="799758"/>
            <a:ext cx="6029740" cy="3200400"/>
          </a:xfrm>
          <a:prstGeom prst="rect">
            <a:avLst/>
          </a:prstGeom>
        </p:spPr>
      </p:pic>
      <p:sp>
        <p:nvSpPr>
          <p:cNvPr id="7" name="TextBox 6">
            <a:extLst>
              <a:ext uri="{FF2B5EF4-FFF2-40B4-BE49-F238E27FC236}">
                <a16:creationId xmlns:a16="http://schemas.microsoft.com/office/drawing/2014/main" id="{60549B17-E1FA-1B3B-3B68-6ED608071B69}"/>
              </a:ext>
            </a:extLst>
          </p:cNvPr>
          <p:cNvSpPr txBox="1"/>
          <p:nvPr/>
        </p:nvSpPr>
        <p:spPr>
          <a:xfrm>
            <a:off x="5306107" y="933069"/>
            <a:ext cx="3937000" cy="584775"/>
          </a:xfrm>
          <a:prstGeom prst="rect">
            <a:avLst/>
          </a:prstGeom>
          <a:noFill/>
        </p:spPr>
        <p:txBody>
          <a:bodyPr wrap="square" rtlCol="0">
            <a:spAutoFit/>
          </a:bodyPr>
          <a:lstStyle/>
          <a:p>
            <a:pPr algn="ctr"/>
            <a:r>
              <a:rPr lang="en-US" sz="1600" dirty="0" err="1">
                <a:latin typeface="+mn-lt"/>
              </a:rPr>
              <a:t>IceCube</a:t>
            </a:r>
            <a:r>
              <a:rPr lang="en-US" sz="1600" dirty="0">
                <a:latin typeface="+mn-lt"/>
              </a:rPr>
              <a:t>, </a:t>
            </a:r>
            <a:r>
              <a:rPr lang="en-US" sz="1600" dirty="0" err="1">
                <a:latin typeface="+mn-lt"/>
              </a:rPr>
              <a:t>ApJ</a:t>
            </a:r>
            <a:r>
              <a:rPr lang="en-US" sz="1600" dirty="0">
                <a:latin typeface="+mn-lt"/>
              </a:rPr>
              <a:t> Letters 898 (2020) L10</a:t>
            </a:r>
          </a:p>
          <a:p>
            <a:pPr algn="ctr"/>
            <a:r>
              <a:rPr lang="en-US" sz="1600" dirty="0" err="1">
                <a:latin typeface="+mn-lt"/>
              </a:rPr>
              <a:t>IceCube</a:t>
            </a:r>
            <a:r>
              <a:rPr lang="en-US" sz="1600" dirty="0">
                <a:latin typeface="+mn-lt"/>
              </a:rPr>
              <a:t>, </a:t>
            </a:r>
            <a:r>
              <a:rPr lang="en-US" sz="1600" dirty="0" err="1">
                <a:latin typeface="+mn-lt"/>
              </a:rPr>
              <a:t>ApJ</a:t>
            </a:r>
            <a:r>
              <a:rPr lang="en-US" sz="1600" dirty="0">
                <a:latin typeface="+mn-lt"/>
              </a:rPr>
              <a:t> 944:80 (2023)</a:t>
            </a:r>
          </a:p>
        </p:txBody>
      </p:sp>
      <p:grpSp>
        <p:nvGrpSpPr>
          <p:cNvPr id="20" name="Group 19">
            <a:extLst>
              <a:ext uri="{FF2B5EF4-FFF2-40B4-BE49-F238E27FC236}">
                <a16:creationId xmlns:a16="http://schemas.microsoft.com/office/drawing/2014/main" id="{E355591E-3EAC-642D-2FCB-87219BC9099A}"/>
              </a:ext>
            </a:extLst>
          </p:cNvPr>
          <p:cNvGrpSpPr/>
          <p:nvPr/>
        </p:nvGrpSpPr>
        <p:grpSpPr>
          <a:xfrm>
            <a:off x="990600" y="2133600"/>
            <a:ext cx="8153400" cy="4410075"/>
            <a:chOff x="990600" y="2133600"/>
            <a:chExt cx="8153400" cy="4410075"/>
          </a:xfrm>
        </p:grpSpPr>
        <p:pic>
          <p:nvPicPr>
            <p:cNvPr id="9" name="Picture 8" descr="Chart&#10;&#10;Description automatically generated">
              <a:extLst>
                <a:ext uri="{FF2B5EF4-FFF2-40B4-BE49-F238E27FC236}">
                  <a16:creationId xmlns:a16="http://schemas.microsoft.com/office/drawing/2014/main" id="{0522ABC6-9FF0-71CC-BB40-606A3375FBE5}"/>
                </a:ext>
              </a:extLst>
            </p:cNvPr>
            <p:cNvPicPr>
              <a:picLocks noChangeAspect="1"/>
            </p:cNvPicPr>
            <p:nvPr/>
          </p:nvPicPr>
          <p:blipFill>
            <a:blip r:embed="rId4"/>
            <a:stretch>
              <a:fillRect/>
            </a:stretch>
          </p:blipFill>
          <p:spPr>
            <a:xfrm>
              <a:off x="5240537" y="3343275"/>
              <a:ext cx="3903463" cy="3200400"/>
            </a:xfrm>
            <a:prstGeom prst="rect">
              <a:avLst/>
            </a:prstGeom>
          </p:spPr>
        </p:pic>
        <p:sp>
          <p:nvSpPr>
            <p:cNvPr id="12" name="Rectangle 11">
              <a:extLst>
                <a:ext uri="{FF2B5EF4-FFF2-40B4-BE49-F238E27FC236}">
                  <a16:creationId xmlns:a16="http://schemas.microsoft.com/office/drawing/2014/main" id="{9B69A745-6819-B4AF-2FDB-C23BFA679DBF}"/>
                </a:ext>
              </a:extLst>
            </p:cNvPr>
            <p:cNvSpPr/>
            <p:nvPr/>
          </p:nvSpPr>
          <p:spPr>
            <a:xfrm>
              <a:off x="990600" y="2133600"/>
              <a:ext cx="304800" cy="3048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A8FC5D7-71CB-3B97-8FB5-17ECB9DF5D53}"/>
                </a:ext>
              </a:extLst>
            </p:cNvPr>
            <p:cNvCxnSpPr/>
            <p:nvPr/>
          </p:nvCxnSpPr>
          <p:spPr>
            <a:xfrm>
              <a:off x="1295400" y="2133600"/>
              <a:ext cx="7162800" cy="140448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0767F0F-4967-6504-15D9-8883CBB8E5CD}"/>
                </a:ext>
              </a:extLst>
            </p:cNvPr>
            <p:cNvCxnSpPr>
              <a:cxnSpLocks/>
            </p:cNvCxnSpPr>
            <p:nvPr/>
          </p:nvCxnSpPr>
          <p:spPr>
            <a:xfrm>
              <a:off x="990600" y="2438400"/>
              <a:ext cx="4953000" cy="365273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1" name="Footer Placeholder 3">
            <a:extLst>
              <a:ext uri="{FF2B5EF4-FFF2-40B4-BE49-F238E27FC236}">
                <a16:creationId xmlns:a16="http://schemas.microsoft.com/office/drawing/2014/main" id="{725F79E0-6AFC-C23A-027F-1F2019AFA66A}"/>
              </a:ext>
            </a:extLst>
          </p:cNvPr>
          <p:cNvSpPr>
            <a:spLocks noGrp="1"/>
          </p:cNvSpPr>
          <p:nvPr>
            <p:ph type="ftr" sz="quarter" idx="3"/>
          </p:nvPr>
        </p:nvSpPr>
        <p:spPr>
          <a:xfrm>
            <a:off x="0" y="6553200"/>
            <a:ext cx="9144000" cy="304800"/>
          </a:xfrm>
        </p:spPr>
        <p:txBody>
          <a:bodyPr/>
          <a:lstStyle/>
          <a:p>
            <a:pPr>
              <a:defRPr/>
            </a:pPr>
            <a:r>
              <a:rPr lang="en-US"/>
              <a:t>Justin Vandenbroucke                                               IceCube GW searches</a:t>
            </a:r>
            <a:endParaRPr lang="en-US" dirty="0"/>
          </a:p>
        </p:txBody>
      </p:sp>
      <p:sp>
        <p:nvSpPr>
          <p:cNvPr id="3" name="Slide Number Placeholder 2">
            <a:extLst>
              <a:ext uri="{FF2B5EF4-FFF2-40B4-BE49-F238E27FC236}">
                <a16:creationId xmlns:a16="http://schemas.microsoft.com/office/drawing/2014/main" id="{AEF7C1B1-EC22-9401-4FBF-2BEC02531FE3}"/>
              </a:ext>
            </a:extLst>
          </p:cNvPr>
          <p:cNvSpPr>
            <a:spLocks noGrp="1"/>
          </p:cNvSpPr>
          <p:nvPr>
            <p:ph type="sldNum" sz="quarter" idx="4"/>
          </p:nvPr>
        </p:nvSpPr>
        <p:spPr/>
        <p:txBody>
          <a:bodyPr/>
          <a:lstStyle/>
          <a:p>
            <a:pPr>
              <a:defRPr/>
            </a:pPr>
            <a:fld id="{FE987253-B894-114D-BDC2-8F3A1EBD88EF}" type="slidenum">
              <a:rPr lang="en-US" smtClean="0"/>
              <a:pPr>
                <a:defRPr/>
              </a:pPr>
              <a:t>6</a:t>
            </a:fld>
            <a:endParaRPr lang="en-US" dirty="0"/>
          </a:p>
        </p:txBody>
      </p:sp>
      <p:sp>
        <p:nvSpPr>
          <p:cNvPr id="4" name="TextBox 3">
            <a:extLst>
              <a:ext uri="{FF2B5EF4-FFF2-40B4-BE49-F238E27FC236}">
                <a16:creationId xmlns:a16="http://schemas.microsoft.com/office/drawing/2014/main" id="{EF5EABE7-DEB5-A01F-51EF-76760747AD16}"/>
              </a:ext>
            </a:extLst>
          </p:cNvPr>
          <p:cNvSpPr txBox="1"/>
          <p:nvPr/>
        </p:nvSpPr>
        <p:spPr>
          <a:xfrm>
            <a:off x="3276600" y="1563618"/>
            <a:ext cx="2231701" cy="584775"/>
          </a:xfrm>
          <a:prstGeom prst="rect">
            <a:avLst/>
          </a:prstGeom>
          <a:noFill/>
        </p:spPr>
        <p:txBody>
          <a:bodyPr wrap="none" rtlCol="0">
            <a:spAutoFit/>
          </a:bodyPr>
          <a:lstStyle/>
          <a:p>
            <a:pPr algn="ctr"/>
            <a:r>
              <a:rPr lang="en-US" sz="1600" dirty="0">
                <a:solidFill>
                  <a:srgbClr val="0432FF"/>
                </a:solidFill>
              </a:rPr>
              <a:t>7 neutrinos</a:t>
            </a:r>
          </a:p>
          <a:p>
            <a:pPr algn="ctr"/>
            <a:r>
              <a:rPr lang="en-US" sz="1600" dirty="0">
                <a:solidFill>
                  <a:srgbClr val="0432FF"/>
                </a:solidFill>
              </a:rPr>
              <a:t>within +/- 500 seconds</a:t>
            </a:r>
          </a:p>
        </p:txBody>
      </p:sp>
      <p:sp>
        <p:nvSpPr>
          <p:cNvPr id="11" name="TextBox 10">
            <a:extLst>
              <a:ext uri="{FF2B5EF4-FFF2-40B4-BE49-F238E27FC236}">
                <a16:creationId xmlns:a16="http://schemas.microsoft.com/office/drawing/2014/main" id="{901CDBF9-1549-A90E-D7BD-21E75197B30B}"/>
              </a:ext>
            </a:extLst>
          </p:cNvPr>
          <p:cNvSpPr txBox="1"/>
          <p:nvPr/>
        </p:nvSpPr>
        <p:spPr>
          <a:xfrm>
            <a:off x="42760" y="5290513"/>
            <a:ext cx="6069081"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mn-lt"/>
              </a:rPr>
              <a:t>p-value = 0.010 Bayesian, 0.016 Frequentist</a:t>
            </a:r>
          </a:p>
          <a:p>
            <a:r>
              <a:rPr lang="en-US" sz="1800" dirty="0">
                <a:latin typeface="+mn-lt"/>
              </a:rPr>
              <a:t>	for this GW alone (pre-trials)</a:t>
            </a:r>
          </a:p>
          <a:p>
            <a:pPr marL="285750" indent="-285750">
              <a:buFont typeface="Arial" panose="020B0604020202020204" pitchFamily="34" charset="0"/>
              <a:buChar char="•"/>
            </a:pPr>
            <a:r>
              <a:rPr lang="en-US" sz="1800" dirty="0">
                <a:latin typeface="+mn-lt"/>
              </a:rPr>
              <a:t>Coincident neutrino information published in real time</a:t>
            </a:r>
          </a:p>
          <a:p>
            <a:pPr marL="285750" indent="-285750">
              <a:buFont typeface="Arial" panose="020B0604020202020204" pitchFamily="34" charset="0"/>
              <a:buChar char="•"/>
            </a:pPr>
            <a:r>
              <a:rPr lang="en-US" sz="1800" dirty="0">
                <a:latin typeface="+mn-lt"/>
              </a:rPr>
              <a:t>Followed up by Swift and others</a:t>
            </a:r>
          </a:p>
          <a:p>
            <a:endParaRPr lang="en-US" sz="1800" dirty="0">
              <a:latin typeface="+mn-lt"/>
            </a:endParaRPr>
          </a:p>
        </p:txBody>
      </p:sp>
    </p:spTree>
    <p:extLst>
      <p:ext uri="{BB962C8B-B14F-4D97-AF65-F5344CB8AC3E}">
        <p14:creationId xmlns:p14="http://schemas.microsoft.com/office/powerpoint/2010/main" val="27679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839B-0087-994B-B2DF-BCC0EC40A77C}"/>
              </a:ext>
            </a:extLst>
          </p:cNvPr>
          <p:cNvSpPr>
            <a:spLocks noGrp="1"/>
          </p:cNvSpPr>
          <p:nvPr>
            <p:ph type="title"/>
          </p:nvPr>
        </p:nvSpPr>
        <p:spPr>
          <a:xfrm>
            <a:off x="0" y="0"/>
            <a:ext cx="9144000" cy="952500"/>
          </a:xfrm>
        </p:spPr>
        <p:txBody>
          <a:bodyPr/>
          <a:lstStyle/>
          <a:p>
            <a:r>
              <a:rPr lang="en-US" dirty="0"/>
              <a:t>Through end of observing run O3: no significant neutrino association with 91 GW events</a:t>
            </a:r>
          </a:p>
        </p:txBody>
      </p:sp>
      <p:pic>
        <p:nvPicPr>
          <p:cNvPr id="4" name="Picture 3" descr="Chart, histogram, box and whisker chart&#10;&#10;Description automatically generated">
            <a:extLst>
              <a:ext uri="{FF2B5EF4-FFF2-40B4-BE49-F238E27FC236}">
                <a16:creationId xmlns:a16="http://schemas.microsoft.com/office/drawing/2014/main" id="{74CCC062-5C44-65CA-BB76-D5BCA5CF02A6}"/>
              </a:ext>
            </a:extLst>
          </p:cNvPr>
          <p:cNvPicPr>
            <a:picLocks noChangeAspect="1"/>
          </p:cNvPicPr>
          <p:nvPr/>
        </p:nvPicPr>
        <p:blipFill>
          <a:blip r:embed="rId3"/>
          <a:stretch>
            <a:fillRect/>
          </a:stretch>
        </p:blipFill>
        <p:spPr>
          <a:xfrm>
            <a:off x="103187" y="952500"/>
            <a:ext cx="4900613" cy="5600700"/>
          </a:xfrm>
          <a:prstGeom prst="rect">
            <a:avLst/>
          </a:prstGeom>
        </p:spPr>
      </p:pic>
      <p:sp>
        <p:nvSpPr>
          <p:cNvPr id="12" name="Footer Placeholder 11">
            <a:extLst>
              <a:ext uri="{FF2B5EF4-FFF2-40B4-BE49-F238E27FC236}">
                <a16:creationId xmlns:a16="http://schemas.microsoft.com/office/drawing/2014/main" id="{3C259819-0DB3-2976-A097-352F6C271B53}"/>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14" name="Slide Number Placeholder 13">
            <a:extLst>
              <a:ext uri="{FF2B5EF4-FFF2-40B4-BE49-F238E27FC236}">
                <a16:creationId xmlns:a16="http://schemas.microsoft.com/office/drawing/2014/main" id="{8988D697-5FA2-5766-8AA8-449A91AFFF35}"/>
              </a:ext>
            </a:extLst>
          </p:cNvPr>
          <p:cNvSpPr>
            <a:spLocks noGrp="1"/>
          </p:cNvSpPr>
          <p:nvPr>
            <p:ph type="sldNum" sz="quarter" idx="4"/>
          </p:nvPr>
        </p:nvSpPr>
        <p:spPr/>
        <p:txBody>
          <a:bodyPr/>
          <a:lstStyle/>
          <a:p>
            <a:pPr>
              <a:defRPr/>
            </a:pPr>
            <a:fld id="{FE987253-B894-114D-BDC2-8F3A1EBD88EF}" type="slidenum">
              <a:rPr lang="en-US" smtClean="0"/>
              <a:pPr>
                <a:defRPr/>
              </a:pPr>
              <a:t>7</a:t>
            </a:fld>
            <a:endParaRPr lang="en-US" dirty="0"/>
          </a:p>
        </p:txBody>
      </p:sp>
      <p:sp>
        <p:nvSpPr>
          <p:cNvPr id="6" name="TextBox 5">
            <a:extLst>
              <a:ext uri="{FF2B5EF4-FFF2-40B4-BE49-F238E27FC236}">
                <a16:creationId xmlns:a16="http://schemas.microsoft.com/office/drawing/2014/main" id="{76AE10ED-50DD-3DB3-C0D2-B9809B8AD8D6}"/>
              </a:ext>
            </a:extLst>
          </p:cNvPr>
          <p:cNvSpPr txBox="1"/>
          <p:nvPr/>
        </p:nvSpPr>
        <p:spPr>
          <a:xfrm>
            <a:off x="5649548" y="4713357"/>
            <a:ext cx="3288124" cy="1015663"/>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p-value distributions consistent with background expectations</a:t>
            </a:r>
          </a:p>
        </p:txBody>
      </p:sp>
      <p:sp>
        <p:nvSpPr>
          <p:cNvPr id="5" name="TextBox 4">
            <a:extLst>
              <a:ext uri="{FF2B5EF4-FFF2-40B4-BE49-F238E27FC236}">
                <a16:creationId xmlns:a16="http://schemas.microsoft.com/office/drawing/2014/main" id="{F6DE3ED9-3749-72E1-41B5-03CB9B0AD69B}"/>
              </a:ext>
            </a:extLst>
          </p:cNvPr>
          <p:cNvSpPr txBox="1"/>
          <p:nvPr/>
        </p:nvSpPr>
        <p:spPr>
          <a:xfrm>
            <a:off x="5416923" y="5968425"/>
            <a:ext cx="3207279" cy="584775"/>
          </a:xfrm>
          <a:prstGeom prst="rect">
            <a:avLst/>
          </a:prstGeom>
          <a:noFill/>
        </p:spPr>
        <p:txBody>
          <a:bodyPr wrap="square" rtlCol="0">
            <a:spAutoFit/>
          </a:bodyPr>
          <a:lstStyle/>
          <a:p>
            <a:pPr algn="ctr"/>
            <a:r>
              <a:rPr lang="en-US" sz="1600" dirty="0" err="1">
                <a:latin typeface="+mn-lt"/>
              </a:rPr>
              <a:t>IceCube</a:t>
            </a:r>
            <a:r>
              <a:rPr lang="en-US" sz="1600" dirty="0">
                <a:latin typeface="+mn-lt"/>
              </a:rPr>
              <a:t>, </a:t>
            </a:r>
            <a:r>
              <a:rPr lang="en-US" sz="1600" dirty="0" err="1">
                <a:latin typeface="+mn-lt"/>
              </a:rPr>
              <a:t>ApJ</a:t>
            </a:r>
            <a:r>
              <a:rPr lang="en-US" sz="1600" dirty="0">
                <a:latin typeface="+mn-lt"/>
              </a:rPr>
              <a:t> Letters 898 (2020) L10</a:t>
            </a:r>
          </a:p>
          <a:p>
            <a:pPr algn="ctr"/>
            <a:r>
              <a:rPr lang="en-US" sz="1600" dirty="0" err="1">
                <a:latin typeface="+mn-lt"/>
              </a:rPr>
              <a:t>IceCube</a:t>
            </a:r>
            <a:r>
              <a:rPr lang="en-US" sz="1600" dirty="0">
                <a:latin typeface="+mn-lt"/>
              </a:rPr>
              <a:t>, </a:t>
            </a:r>
            <a:r>
              <a:rPr lang="en-US" sz="1600" dirty="0" err="1">
                <a:latin typeface="+mn-lt"/>
              </a:rPr>
              <a:t>ApJ</a:t>
            </a:r>
            <a:r>
              <a:rPr lang="en-US" sz="1600" dirty="0">
                <a:latin typeface="+mn-lt"/>
              </a:rPr>
              <a:t> 944:80 (2023)</a:t>
            </a:r>
          </a:p>
        </p:txBody>
      </p:sp>
      <p:sp>
        <p:nvSpPr>
          <p:cNvPr id="3" name="TextBox 2">
            <a:extLst>
              <a:ext uri="{FF2B5EF4-FFF2-40B4-BE49-F238E27FC236}">
                <a16:creationId xmlns:a16="http://schemas.microsoft.com/office/drawing/2014/main" id="{730D22A7-2044-83D3-F7EA-E216D10B412A}"/>
              </a:ext>
            </a:extLst>
          </p:cNvPr>
          <p:cNvSpPr txBox="1"/>
          <p:nvPr/>
        </p:nvSpPr>
        <p:spPr>
          <a:xfrm>
            <a:off x="2586831" y="1752600"/>
            <a:ext cx="1133644" cy="369332"/>
          </a:xfrm>
          <a:prstGeom prst="rect">
            <a:avLst/>
          </a:prstGeom>
          <a:noFill/>
        </p:spPr>
        <p:txBody>
          <a:bodyPr wrap="none" rtlCol="0">
            <a:spAutoFit/>
          </a:bodyPr>
          <a:lstStyle/>
          <a:p>
            <a:r>
              <a:rPr lang="en-US" sz="1800" dirty="0"/>
              <a:t>Bayesian</a:t>
            </a:r>
          </a:p>
        </p:txBody>
      </p:sp>
      <p:sp>
        <p:nvSpPr>
          <p:cNvPr id="7" name="TextBox 6">
            <a:extLst>
              <a:ext uri="{FF2B5EF4-FFF2-40B4-BE49-F238E27FC236}">
                <a16:creationId xmlns:a16="http://schemas.microsoft.com/office/drawing/2014/main" id="{8C487532-0DC9-668B-85DB-7FBE9D89F29F}"/>
              </a:ext>
            </a:extLst>
          </p:cNvPr>
          <p:cNvSpPr txBox="1"/>
          <p:nvPr/>
        </p:nvSpPr>
        <p:spPr>
          <a:xfrm>
            <a:off x="2553494" y="4350533"/>
            <a:ext cx="1338828" cy="369332"/>
          </a:xfrm>
          <a:prstGeom prst="rect">
            <a:avLst/>
          </a:prstGeom>
          <a:noFill/>
        </p:spPr>
        <p:txBody>
          <a:bodyPr wrap="none" rtlCol="0">
            <a:spAutoFit/>
          </a:bodyPr>
          <a:lstStyle/>
          <a:p>
            <a:r>
              <a:rPr lang="en-US" sz="1800" dirty="0"/>
              <a:t>Frequentist</a:t>
            </a:r>
          </a:p>
        </p:txBody>
      </p:sp>
      <p:sp>
        <p:nvSpPr>
          <p:cNvPr id="10" name="Content Placeholder 2">
            <a:extLst>
              <a:ext uri="{FF2B5EF4-FFF2-40B4-BE49-F238E27FC236}">
                <a16:creationId xmlns:a16="http://schemas.microsoft.com/office/drawing/2014/main" id="{46FA71BB-6BBA-2939-0FDF-DD05178F0C8B}"/>
              </a:ext>
            </a:extLst>
          </p:cNvPr>
          <p:cNvSpPr>
            <a:spLocks noGrp="1"/>
          </p:cNvSpPr>
          <p:nvPr>
            <p:ph idx="1"/>
          </p:nvPr>
        </p:nvSpPr>
        <p:spPr>
          <a:xfrm>
            <a:off x="5135718" y="1315397"/>
            <a:ext cx="3808413" cy="2401639"/>
          </a:xfrm>
        </p:spPr>
        <p:txBody>
          <a:bodyPr/>
          <a:lstStyle/>
          <a:p>
            <a:pPr marL="0" indent="0">
              <a:buNone/>
            </a:pPr>
            <a:r>
              <a:rPr lang="en-US" sz="2000" dirty="0"/>
              <a:t>Two analyses each search +/- 500 s around merger time</a:t>
            </a:r>
          </a:p>
          <a:p>
            <a:pPr marL="457200" indent="-457200">
              <a:buFont typeface="+mj-lt"/>
              <a:buAutoNum type="arabicParenR"/>
            </a:pPr>
            <a:endParaRPr lang="en-US" sz="2000" dirty="0"/>
          </a:p>
          <a:p>
            <a:pPr marL="457200" indent="-457200">
              <a:buFont typeface="+mj-lt"/>
              <a:buAutoNum type="arabicParenR"/>
            </a:pPr>
            <a:r>
              <a:rPr lang="en-US" sz="2000" dirty="0"/>
              <a:t>Low-Latency Algorithm for Multi-messenger Astrophysics (LLAMA): Bayesian</a:t>
            </a:r>
          </a:p>
          <a:p>
            <a:pPr marL="457200" indent="-457200">
              <a:buFont typeface="+mj-lt"/>
              <a:buAutoNum type="arabicParenR"/>
            </a:pPr>
            <a:endParaRPr lang="en-US" sz="2000" dirty="0"/>
          </a:p>
          <a:p>
            <a:pPr marL="457200" indent="-457200">
              <a:buFont typeface="+mj-lt"/>
              <a:buAutoNum type="arabicParenR"/>
            </a:pPr>
            <a:r>
              <a:rPr lang="en-US" sz="2000" dirty="0"/>
              <a:t>Un-binned Maximum Likelihood (UML): frequentist</a:t>
            </a:r>
          </a:p>
          <a:p>
            <a:endParaRPr lang="en-US" sz="2000" dirty="0"/>
          </a:p>
        </p:txBody>
      </p:sp>
      <p:sp>
        <p:nvSpPr>
          <p:cNvPr id="8" name="Rectangle 7">
            <a:extLst>
              <a:ext uri="{FF2B5EF4-FFF2-40B4-BE49-F238E27FC236}">
                <a16:creationId xmlns:a16="http://schemas.microsoft.com/office/drawing/2014/main" id="{8A63CAE4-C736-DD33-1537-B565BB573323}"/>
              </a:ext>
            </a:extLst>
          </p:cNvPr>
          <p:cNvSpPr/>
          <p:nvPr/>
        </p:nvSpPr>
        <p:spPr>
          <a:xfrm>
            <a:off x="0" y="3717036"/>
            <a:ext cx="5135718" cy="2836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40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uiExpand="1" build="p"/>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catter chart&#10;&#10;Description automatically generated">
            <a:extLst>
              <a:ext uri="{FF2B5EF4-FFF2-40B4-BE49-F238E27FC236}">
                <a16:creationId xmlns:a16="http://schemas.microsoft.com/office/drawing/2014/main" id="{2036C866-523A-14F6-EC97-F9DA7113F595}"/>
              </a:ext>
            </a:extLst>
          </p:cNvPr>
          <p:cNvPicPr>
            <a:picLocks noChangeAspect="1"/>
          </p:cNvPicPr>
          <p:nvPr/>
        </p:nvPicPr>
        <p:blipFill>
          <a:blip r:embed="rId3"/>
          <a:stretch>
            <a:fillRect/>
          </a:stretch>
        </p:blipFill>
        <p:spPr>
          <a:xfrm>
            <a:off x="1400195" y="801205"/>
            <a:ext cx="6249624" cy="4833237"/>
          </a:xfrm>
          <a:prstGeom prst="rect">
            <a:avLst/>
          </a:prstGeom>
        </p:spPr>
      </p:pic>
      <p:sp>
        <p:nvSpPr>
          <p:cNvPr id="12" name="TextBox 11">
            <a:extLst>
              <a:ext uri="{FF2B5EF4-FFF2-40B4-BE49-F238E27FC236}">
                <a16:creationId xmlns:a16="http://schemas.microsoft.com/office/drawing/2014/main" id="{8E71EBED-A4AF-140E-74C4-E2A5F9868FA3}"/>
              </a:ext>
            </a:extLst>
          </p:cNvPr>
          <p:cNvSpPr txBox="1"/>
          <p:nvPr/>
        </p:nvSpPr>
        <p:spPr>
          <a:xfrm>
            <a:off x="1600200" y="5739878"/>
            <a:ext cx="6306803" cy="707886"/>
          </a:xfrm>
          <a:prstGeom prst="rect">
            <a:avLst/>
          </a:prstGeom>
          <a:noFill/>
        </p:spPr>
        <p:txBody>
          <a:bodyPr wrap="square" rtlCol="0">
            <a:spAutoFit/>
          </a:bodyPr>
          <a:lstStyle/>
          <a:p>
            <a:pPr algn="ctr"/>
            <a:r>
              <a:rPr lang="en-US" sz="2000" dirty="0">
                <a:latin typeface="+mn-lt"/>
              </a:rPr>
              <a:t>Comparison of bolometric isotropic-equivalent energy in gravitational waves, gamma rays, and neutrino upper limits</a:t>
            </a:r>
          </a:p>
        </p:txBody>
      </p:sp>
      <p:sp>
        <p:nvSpPr>
          <p:cNvPr id="14" name="Footer Placeholder 11">
            <a:extLst>
              <a:ext uri="{FF2B5EF4-FFF2-40B4-BE49-F238E27FC236}">
                <a16:creationId xmlns:a16="http://schemas.microsoft.com/office/drawing/2014/main" id="{155624F6-5BC5-3490-D5A6-83708C46044C}"/>
              </a:ext>
            </a:extLst>
          </p:cNvPr>
          <p:cNvSpPr>
            <a:spLocks noGrp="1"/>
          </p:cNvSpPr>
          <p:nvPr>
            <p:ph type="ftr" sz="quarter" idx="3"/>
          </p:nvPr>
        </p:nvSpPr>
        <p:spPr>
          <a:xfrm>
            <a:off x="0" y="6553200"/>
            <a:ext cx="9144000" cy="304800"/>
          </a:xfrm>
        </p:spPr>
        <p:txBody>
          <a:bodyPr/>
          <a:lstStyle/>
          <a:p>
            <a:pPr>
              <a:defRPr/>
            </a:pPr>
            <a:r>
              <a:rPr lang="en-US"/>
              <a:t>Justin Vandenbroucke                                               IceCube GW searches</a:t>
            </a:r>
            <a:endParaRPr lang="en-US" dirty="0"/>
          </a:p>
        </p:txBody>
      </p:sp>
      <p:sp>
        <p:nvSpPr>
          <p:cNvPr id="15" name="Slide Number Placeholder 13">
            <a:extLst>
              <a:ext uri="{FF2B5EF4-FFF2-40B4-BE49-F238E27FC236}">
                <a16:creationId xmlns:a16="http://schemas.microsoft.com/office/drawing/2014/main" id="{5043744D-E1A3-1E5F-A39F-26470F3201FB}"/>
              </a:ext>
            </a:extLst>
          </p:cNvPr>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8</a:t>
            </a:fld>
            <a:endParaRPr lang="en-US" dirty="0"/>
          </a:p>
        </p:txBody>
      </p:sp>
      <p:sp>
        <p:nvSpPr>
          <p:cNvPr id="2" name="TextBox 1">
            <a:extLst>
              <a:ext uri="{FF2B5EF4-FFF2-40B4-BE49-F238E27FC236}">
                <a16:creationId xmlns:a16="http://schemas.microsoft.com/office/drawing/2014/main" id="{D92149EE-79B7-4E91-A778-CF8AB21EA710}"/>
              </a:ext>
            </a:extLst>
          </p:cNvPr>
          <p:cNvSpPr txBox="1"/>
          <p:nvPr/>
        </p:nvSpPr>
        <p:spPr>
          <a:xfrm>
            <a:off x="2438400" y="3657600"/>
            <a:ext cx="3207279" cy="584775"/>
          </a:xfrm>
          <a:prstGeom prst="rect">
            <a:avLst/>
          </a:prstGeom>
          <a:noFill/>
        </p:spPr>
        <p:txBody>
          <a:bodyPr wrap="square" rtlCol="0">
            <a:spAutoFit/>
          </a:bodyPr>
          <a:lstStyle/>
          <a:p>
            <a:pPr algn="ctr"/>
            <a:r>
              <a:rPr lang="en-US" sz="1600" dirty="0" err="1">
                <a:latin typeface="+mn-lt"/>
              </a:rPr>
              <a:t>IceCube</a:t>
            </a:r>
            <a:r>
              <a:rPr lang="en-US" sz="1600" dirty="0">
                <a:latin typeface="+mn-lt"/>
              </a:rPr>
              <a:t>, </a:t>
            </a:r>
            <a:r>
              <a:rPr lang="en-US" sz="1600" dirty="0" err="1">
                <a:latin typeface="+mn-lt"/>
              </a:rPr>
              <a:t>ApJ</a:t>
            </a:r>
            <a:r>
              <a:rPr lang="en-US" sz="1600" dirty="0">
                <a:latin typeface="+mn-lt"/>
              </a:rPr>
              <a:t> Letters 898 (2020) L10</a:t>
            </a:r>
          </a:p>
          <a:p>
            <a:pPr algn="ctr"/>
            <a:r>
              <a:rPr lang="en-US" sz="1600" dirty="0" err="1">
                <a:latin typeface="+mn-lt"/>
              </a:rPr>
              <a:t>IceCube</a:t>
            </a:r>
            <a:r>
              <a:rPr lang="en-US" sz="1600" dirty="0">
                <a:latin typeface="+mn-lt"/>
              </a:rPr>
              <a:t>, </a:t>
            </a:r>
            <a:r>
              <a:rPr lang="en-US" sz="1600" dirty="0" err="1">
                <a:latin typeface="+mn-lt"/>
              </a:rPr>
              <a:t>ApJ</a:t>
            </a:r>
            <a:r>
              <a:rPr lang="en-US" sz="1600" dirty="0">
                <a:latin typeface="+mn-lt"/>
              </a:rPr>
              <a:t> 944:80 (2023)</a:t>
            </a:r>
          </a:p>
        </p:txBody>
      </p:sp>
      <p:sp>
        <p:nvSpPr>
          <p:cNvPr id="6" name="Title 1">
            <a:extLst>
              <a:ext uri="{FF2B5EF4-FFF2-40B4-BE49-F238E27FC236}">
                <a16:creationId xmlns:a16="http://schemas.microsoft.com/office/drawing/2014/main" id="{4AABA7C8-B540-DEE2-5191-62D789F9D820}"/>
              </a:ext>
            </a:extLst>
          </p:cNvPr>
          <p:cNvSpPr>
            <a:spLocks noGrp="1"/>
          </p:cNvSpPr>
          <p:nvPr>
            <p:ph type="title"/>
          </p:nvPr>
        </p:nvSpPr>
        <p:spPr>
          <a:xfrm>
            <a:off x="0" y="0"/>
            <a:ext cx="9144000" cy="800100"/>
          </a:xfrm>
        </p:spPr>
        <p:txBody>
          <a:bodyPr/>
          <a:lstStyle/>
          <a:p>
            <a:r>
              <a:rPr lang="en-US" dirty="0"/>
              <a:t>Upper limits on neutrino emission: the first 91 GWs</a:t>
            </a:r>
          </a:p>
        </p:txBody>
      </p:sp>
    </p:spTree>
    <p:extLst>
      <p:ext uri="{BB962C8B-B14F-4D97-AF65-F5344CB8AC3E}">
        <p14:creationId xmlns:p14="http://schemas.microsoft.com/office/powerpoint/2010/main" val="426458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6437-FB46-FC17-8D03-7602FD232C74}"/>
              </a:ext>
            </a:extLst>
          </p:cNvPr>
          <p:cNvSpPr>
            <a:spLocks noGrp="1"/>
          </p:cNvSpPr>
          <p:nvPr>
            <p:ph type="title"/>
          </p:nvPr>
        </p:nvSpPr>
        <p:spPr>
          <a:xfrm>
            <a:off x="8467" y="0"/>
            <a:ext cx="9135533" cy="1066800"/>
          </a:xfrm>
        </p:spPr>
        <p:txBody>
          <a:bodyPr/>
          <a:lstStyle/>
          <a:p>
            <a:pPr algn="ctr"/>
            <a:r>
              <a:rPr lang="en-US" sz="3200" dirty="0">
                <a:latin typeface="+mn-lt"/>
              </a:rPr>
              <a:t>Neutrinos are localized to areas 10</a:t>
            </a:r>
            <a:r>
              <a:rPr lang="en-US" sz="3200" baseline="30000" dirty="0">
                <a:latin typeface="+mn-lt"/>
              </a:rPr>
              <a:t>3</a:t>
            </a:r>
            <a:r>
              <a:rPr lang="en-US" sz="3200" dirty="0">
                <a:latin typeface="+mn-lt"/>
              </a:rPr>
              <a:t> times smaller than gravitational waves</a:t>
            </a:r>
          </a:p>
        </p:txBody>
      </p:sp>
      <p:sp>
        <p:nvSpPr>
          <p:cNvPr id="4" name="Footer Placeholder 3">
            <a:extLst>
              <a:ext uri="{FF2B5EF4-FFF2-40B4-BE49-F238E27FC236}">
                <a16:creationId xmlns:a16="http://schemas.microsoft.com/office/drawing/2014/main" id="{B6FE382D-4421-00AF-D078-9FC22C8FBC4C}"/>
              </a:ext>
            </a:extLst>
          </p:cNvPr>
          <p:cNvSpPr>
            <a:spLocks noGrp="1"/>
          </p:cNvSpPr>
          <p:nvPr>
            <p:ph type="ftr" sz="quarter" idx="3"/>
          </p:nvPr>
        </p:nvSpPr>
        <p:spPr/>
        <p:txBody>
          <a:bodyPr/>
          <a:lstStyle/>
          <a:p>
            <a:pPr>
              <a:defRPr/>
            </a:pPr>
            <a:r>
              <a:rPr lang="en-US"/>
              <a:t>Justin Vandenbroucke                                               IceCube GW searches</a:t>
            </a:r>
            <a:endParaRPr lang="en-US" dirty="0"/>
          </a:p>
        </p:txBody>
      </p:sp>
      <p:sp>
        <p:nvSpPr>
          <p:cNvPr id="5" name="Slide Number Placeholder 4">
            <a:extLst>
              <a:ext uri="{FF2B5EF4-FFF2-40B4-BE49-F238E27FC236}">
                <a16:creationId xmlns:a16="http://schemas.microsoft.com/office/drawing/2014/main" id="{61D3CD55-D831-CC99-F666-49ECAD3A2ACB}"/>
              </a:ext>
            </a:extLst>
          </p:cNvPr>
          <p:cNvSpPr>
            <a:spLocks noGrp="1"/>
          </p:cNvSpPr>
          <p:nvPr>
            <p:ph type="sldNum" sz="quarter" idx="4"/>
          </p:nvPr>
        </p:nvSpPr>
        <p:spPr/>
        <p:txBody>
          <a:bodyPr/>
          <a:lstStyle/>
          <a:p>
            <a:pPr>
              <a:defRPr/>
            </a:pPr>
            <a:fld id="{FE987253-B894-114D-BDC2-8F3A1EBD88EF}" type="slidenum">
              <a:rPr lang="en-US" smtClean="0"/>
              <a:pPr>
                <a:defRPr/>
              </a:pPr>
              <a:t>9</a:t>
            </a:fld>
            <a:endParaRPr lang="en-US" dirty="0"/>
          </a:p>
        </p:txBody>
      </p:sp>
      <p:pic>
        <p:nvPicPr>
          <p:cNvPr id="14" name="Picture 13" descr="A graph of a number of numbers&#10;&#10;Description automatically generated with medium confidence">
            <a:extLst>
              <a:ext uri="{FF2B5EF4-FFF2-40B4-BE49-F238E27FC236}">
                <a16:creationId xmlns:a16="http://schemas.microsoft.com/office/drawing/2014/main" id="{59ED5F77-5892-C075-8164-94658CBEB94E}"/>
              </a:ext>
            </a:extLst>
          </p:cNvPr>
          <p:cNvPicPr>
            <a:picLocks noChangeAspect="1"/>
          </p:cNvPicPr>
          <p:nvPr/>
        </p:nvPicPr>
        <p:blipFill>
          <a:blip r:embed="rId3"/>
          <a:stretch>
            <a:fillRect/>
          </a:stretch>
        </p:blipFill>
        <p:spPr>
          <a:xfrm>
            <a:off x="1371600" y="1231200"/>
            <a:ext cx="5638800" cy="4395600"/>
          </a:xfrm>
          <a:prstGeom prst="rect">
            <a:avLst/>
          </a:prstGeom>
        </p:spPr>
      </p:pic>
      <p:sp>
        <p:nvSpPr>
          <p:cNvPr id="17" name="Content Placeholder 2">
            <a:extLst>
              <a:ext uri="{FF2B5EF4-FFF2-40B4-BE49-F238E27FC236}">
                <a16:creationId xmlns:a16="http://schemas.microsoft.com/office/drawing/2014/main" id="{A45E30BA-A287-A967-C59D-D55F86BF3C97}"/>
              </a:ext>
            </a:extLst>
          </p:cNvPr>
          <p:cNvSpPr>
            <a:spLocks noGrp="1"/>
          </p:cNvSpPr>
          <p:nvPr>
            <p:ph idx="1"/>
          </p:nvPr>
        </p:nvSpPr>
        <p:spPr>
          <a:xfrm>
            <a:off x="381000" y="5767072"/>
            <a:ext cx="8382000" cy="717817"/>
          </a:xfrm>
        </p:spPr>
        <p:txBody>
          <a:bodyPr/>
          <a:lstStyle/>
          <a:p>
            <a:pPr marL="0" indent="0">
              <a:buNone/>
            </a:pPr>
            <a:r>
              <a:rPr lang="en-US" sz="2000" dirty="0"/>
              <a:t>Rapid publication of neutrino directions spatially and temporally compatible with GW directions enables rapid search of a small area by other telescopes</a:t>
            </a:r>
          </a:p>
        </p:txBody>
      </p:sp>
    </p:spTree>
    <p:extLst>
      <p:ext uri="{BB962C8B-B14F-4D97-AF65-F5344CB8AC3E}">
        <p14:creationId xmlns:p14="http://schemas.microsoft.com/office/powerpoint/2010/main" val="251446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55929</TotalTime>
  <Words>6222</Words>
  <Application>Microsoft Macintosh PowerPoint</Application>
  <PresentationFormat>On-screen Show (4:3)</PresentationFormat>
  <Paragraphs>617</Paragraphs>
  <Slides>38</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Avenir Book</vt:lpstr>
      <vt:lpstr>Calibri</vt:lpstr>
      <vt:lpstr>Cambria Math</vt:lpstr>
      <vt:lpstr>Candara</vt:lpstr>
      <vt:lpstr>Helvetica</vt:lpstr>
      <vt:lpstr>Helvetica Neue</vt:lpstr>
      <vt:lpstr>Helvetica Neue Light</vt:lpstr>
      <vt:lpstr>Inter Light</vt:lpstr>
      <vt:lpstr>Playfair Display</vt:lpstr>
      <vt:lpstr>Slack-Lato</vt:lpstr>
      <vt:lpstr>Office Theme</vt:lpstr>
      <vt:lpstr>IceCube searches for neutrinos from gravitational wave sources</vt:lpstr>
      <vt:lpstr>The IceCube Neutrino Observatory</vt:lpstr>
      <vt:lpstr>Extragalactic neutrinos in a nutshell</vt:lpstr>
      <vt:lpstr>About 10% of astrophysical neutrinos are Galactic</vt:lpstr>
      <vt:lpstr>Why search for neutrino counterparts of gravitational wave sources, especially in real time?</vt:lpstr>
      <vt:lpstr>An example GW analyzed in real time during O3</vt:lpstr>
      <vt:lpstr>Through end of observing run O3: no significant neutrino association with 91 GW events</vt:lpstr>
      <vt:lpstr>Upper limits on neutrino emission: the first 91 GWs</vt:lpstr>
      <vt:lpstr>Neutrinos are localized to areas 103 times smaller than gravitational waves</vt:lpstr>
      <vt:lpstr>Real-time follow-up of O3 and O4 gravitational waves</vt:lpstr>
      <vt:lpstr>Example sky maps: most significant GW-neutrino associations so far</vt:lpstr>
      <vt:lpstr>All 122 GW neutrino searches to date during O4</vt:lpstr>
      <vt:lpstr>Complementary results from two analysis methods</vt:lpstr>
      <vt:lpstr>Searching for “low energy” GW-associated neutrinos using IceCube DeepCore</vt:lpstr>
      <vt:lpstr>PowerPoint Presentation</vt:lpstr>
      <vt:lpstr>Even lower energies: 0.5–5 GeV</vt:lpstr>
      <vt:lpstr>Opening the Southern sky with cascades</vt:lpstr>
      <vt:lpstr>Continuing real-time LIGO/Virgo/KAGRA follow up throughout O4 (and beyond)</vt:lpstr>
      <vt:lpstr>Conclusion and outlook</vt:lpstr>
      <vt:lpstr>IceCube-only latency</vt:lpstr>
      <vt:lpstr>Additional slides</vt:lpstr>
      <vt:lpstr>Cumulative p value distribution (linear scale)</vt:lpstr>
      <vt:lpstr>An example GW analyzed in real time during O3</vt:lpstr>
      <vt:lpstr>We follow up each LVK GW sky map revision (preliminary, initial, update, …)</vt:lpstr>
      <vt:lpstr>Searching  for 10 GeV-1 TeV neutrinos</vt:lpstr>
      <vt:lpstr>PowerPoint Presentation</vt:lpstr>
      <vt:lpstr>PowerPoint Presentation</vt:lpstr>
      <vt:lpstr>Neutrinos see to great energies and distances</vt:lpstr>
      <vt:lpstr>PowerPoint Presentation</vt:lpstr>
      <vt:lpstr>PowerPoint Presentation</vt:lpstr>
      <vt:lpstr>Signals and backgrounds in neutrino telescopes</vt:lpstr>
      <vt:lpstr>Signals and backgrounds in neutrino telescopes</vt:lpstr>
      <vt:lpstr>New paper published today</vt:lpstr>
      <vt:lpstr>PowerPoint Presentation</vt:lpstr>
      <vt:lpstr>Many dim sources, or few bright sources?</vt:lpstr>
      <vt:lpstr>IceCube-170922A</vt:lpstr>
      <vt:lpstr>The galaxy that emitted gammas and neutrinos, 4 billion years ago: TXS 0506+056</vt:lpstr>
      <vt:lpstr>Gamma-ray burst 221009A: the brightest of all time</vt:lpstr>
    </vt:vector>
  </TitlesOfParts>
  <Manager/>
  <Company>Stanford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 5 and front-end modules</dc:title>
  <dc:subject/>
  <dc:creator>Justin Vandenbroucke</dc:creator>
  <cp:keywords/>
  <dc:description/>
  <cp:lastModifiedBy>Justin Vandenbroucke</cp:lastModifiedBy>
  <cp:revision>2045</cp:revision>
  <cp:lastPrinted>2023-02-16T16:08:44Z</cp:lastPrinted>
  <dcterms:created xsi:type="dcterms:W3CDTF">2013-05-10T04:07:05Z</dcterms:created>
  <dcterms:modified xsi:type="dcterms:W3CDTF">2024-08-27T18:46:19Z</dcterms:modified>
  <cp:category/>
</cp:coreProperties>
</file>