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4" r:id="rId2"/>
    <p:sldId id="394" r:id="rId3"/>
    <p:sldId id="607" r:id="rId4"/>
    <p:sldId id="258" r:id="rId5"/>
    <p:sldId id="569" r:id="rId6"/>
    <p:sldId id="509" r:id="rId7"/>
    <p:sldId id="439" r:id="rId8"/>
    <p:sldId id="419" r:id="rId9"/>
    <p:sldId id="438" r:id="rId10"/>
    <p:sldId id="613" r:id="rId11"/>
    <p:sldId id="606" r:id="rId12"/>
    <p:sldId id="620" r:id="rId13"/>
    <p:sldId id="621" r:id="rId14"/>
    <p:sldId id="616" r:id="rId15"/>
    <p:sldId id="617" r:id="rId16"/>
    <p:sldId id="611" r:id="rId17"/>
    <p:sldId id="614" r:id="rId18"/>
    <p:sldId id="608" r:id="rId19"/>
    <p:sldId id="618" r:id="rId20"/>
    <p:sldId id="572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ED5"/>
    <a:srgbClr val="7030A0"/>
    <a:srgbClr val="30D8B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DCE18-06C2-4471-955C-5C98D8709ABF}" v="157" dt="2024-05-31T19:33:45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918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nt, Kathryn A (US 335J-Affiliate)" userId="4ae41990-bb49-4113-97f3-3bea64706dbd" providerId="ADAL" clId="{E635547A-6264-40A4-A038-CB1A96B56D1B}"/>
    <pc:docChg chg="custSel modSld">
      <pc:chgData name="Plant, Kathryn A (US 335J-Affiliate)" userId="4ae41990-bb49-4113-97f3-3bea64706dbd" providerId="ADAL" clId="{E635547A-6264-40A4-A038-CB1A96B56D1B}" dt="2024-05-31T19:41:55.184" v="9" actId="27636"/>
      <pc:docMkLst>
        <pc:docMk/>
      </pc:docMkLst>
      <pc:sldChg chg="modSp mod">
        <pc:chgData name="Plant, Kathryn A (US 335J-Affiliate)" userId="4ae41990-bb49-4113-97f3-3bea64706dbd" providerId="ADAL" clId="{E635547A-6264-40A4-A038-CB1A96B56D1B}" dt="2024-05-31T19:41:55.184" v="9" actId="27636"/>
        <pc:sldMkLst>
          <pc:docMk/>
          <pc:sldMk cId="0" sldId="354"/>
        </pc:sldMkLst>
        <pc:spChg chg="mod">
          <ac:chgData name="Plant, Kathryn A (US 335J-Affiliate)" userId="4ae41990-bb49-4113-97f3-3bea64706dbd" providerId="ADAL" clId="{E635547A-6264-40A4-A038-CB1A96B56D1B}" dt="2024-05-31T19:41:55.184" v="9" actId="27636"/>
          <ac:spMkLst>
            <pc:docMk/>
            <pc:sldMk cId="0" sldId="354"/>
            <ac:spMk id="2" creationId="{CC4C5655-F1CF-182A-CEE6-C6D792C801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638CC-83FA-4004-86B6-E635EB0D08B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5B29-7C4B-4CDA-86DC-B4F5819C1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89a11a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8332F4-E97F-96BD-F7B2-B40561E71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68235-EE90-4368-AE1E-E13940CF19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6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8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2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18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0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41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68235-EE90-4368-AE1E-E13940CF191E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2F0155E-0155-B22F-980B-012201246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6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DE429-F5E1-43CB-A1BF-BC4DC6691E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2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a8bfb41f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CBAA1-8ECA-63A8-F9F8-C9413BDE2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7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75B29-7C4B-4CDA-86DC-B4F5819C15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68235-EE90-4368-AE1E-E13940CF191E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8E034A9-AE06-EE2A-2EC5-8AAE58523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7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45437-9D97-4A37-9597-66CCE06A06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68235-EE90-4368-AE1E-E13940CF1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597A6-0D71-4A2D-904C-752C0D7B62F8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5991B82-DEAA-3A7B-12BA-A960C2BB0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4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74C6D0-CFAA-E31A-1CF6-7BA3B12E4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68235-EE90-4368-AE1E-E13940CF191E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1B987F9-A29E-576A-0A7C-2ED67B103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5574"/>
            <a:ext cx="5486400" cy="3600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DCD9-9763-826A-A165-EEA3A1A7E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785B4-4D55-A029-2656-89E5BF0F9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A4E09-D2CB-35F9-14C4-39318ADA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BF56-8FAB-4FC7-AE69-C7521461ECC2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CC1D-5049-703F-1C65-98FE1027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23EF-3274-F5AB-0532-4B3C2488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A2D-58C9-874D-BE3F-FF410964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9D98B-0D12-8EBB-ABEA-FE60DC6EB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B283F-D621-A3BD-EC03-726A089B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729-5EAE-4A8A-B15A-3D603C50BBCB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C6D65-6E10-7213-F3EE-FC553BA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D4094-5EB4-0398-4C34-CD9A01A8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1CB9B-57B1-87A2-DAC9-D10654A35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556E2-0B9E-273F-C17C-1340F648E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75F1E-445F-C3E0-BC8A-8FB2FAEE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BBD-0C3F-4E63-99A9-9087ECB22778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CE72-91ED-0E1F-BBDB-95D16771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A920-9FF1-F364-49D2-61FB09F5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784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09DC-6E49-A8C5-5C3C-E357C68F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2DE7-D68F-1BF4-C335-192C1B19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D338C-9DE6-FD8E-CA65-E00F2BBE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AA3D-DD45-41ED-A571-9D477CDC76C9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EB63C-77C5-573E-CAAA-7E53719B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A403B-7F1D-06DA-9896-055BBE48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AF0F-EB91-D7F6-438C-95530DD0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3A799-4CD8-47EE-4308-FD274C77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8FA11-7CBC-B727-E1C7-C25A0394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F1F0-EB7D-43BA-986E-246D3BAB5B8B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AB6BE-6CE0-73BA-BCED-16AFBEEB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3504-C2B5-546C-D326-6C216C31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2140-26D9-5D2F-71EF-1A50292C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C829-2F26-41BC-CDCA-D6926D72B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8566A-9F7D-7155-3B40-A805619FF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9F832-E28D-837C-96E7-E2ADC058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F315-B73C-457C-951C-EDF75F2CC96C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41F3E-A0AB-743C-3BA7-459F172A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E1849-971F-DA2D-76CD-42CBF4CC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CC0C-35B0-A372-C59B-12C0B280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09CEF-D2FD-950A-AEEC-D26FAB431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47B5E-85C3-1AA8-B79F-FCDB5980C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34C01-457B-6DCA-B313-DDC2A37E9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E44FF-B402-66FF-DAEC-8140E0A2A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2C9E9-0A30-FEC6-F1A2-FCBCE3F9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7A68-9DE9-4838-829A-76BB736CBBC7}" type="datetime1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34ACA-5AA9-591B-2DFD-FF6949D7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8747B-BFA9-DF48-D05D-19A35908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0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9513-2A60-1E5C-A1B6-3ACF9F8C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5D88D-C7E0-DDB5-EA0F-E85A34BB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CB1-165C-4295-A38D-99513C118BDE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E8435-F06D-61EB-49C1-B826352D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79E8C-8944-7D94-7E51-80E08408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9EAD7-8A69-B0FA-2557-BCFE61A7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8D8A-72FD-4966-B509-F578B94ACC3D}" type="datetime1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0D72F-5A4A-D69C-FD0A-18CD9869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3A80B-BCAB-2708-56FD-E51FF5F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9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55C8-7672-4C70-81D4-2365EFC8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E0595-4E18-7BF2-996A-8CB62244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5A99D-2686-AFF7-1468-26F1EA2EE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4400C-3BEF-5289-1F22-1770D4B6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6E5A-7911-41F2-8A72-E2DD8A4B80FF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D96-7BAC-B6DC-EEEC-83D3AA72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D1D27-BDA3-5CE8-8786-22BC4126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3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D525-1964-40DF-FCE3-3DC4E121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924C3-CF8E-DB2C-B8A1-93FDF6476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89AA4-8DFF-3E6B-8695-6B13262DE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C3697-0621-48DB-B0ED-6A2EBE84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68C4-1BCD-40DB-80A1-806955F6188F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44EDE-3CF5-D540-5F1B-B42CFB52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DA19F-FCF2-693C-0780-21216F2B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3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FA263-72EF-9922-EA83-12AD2CBA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04620-59B7-9463-89F0-8166EF78B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2073-C383-1DC8-3F81-B117F8232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920C4-85F5-4C60-80CD-F823DE6F442F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794E-E2CC-4EDB-9AA2-49830C50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6624-3C0C-9A8A-E617-CA6EBA52E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40DDAB-5D6C-40E0-BDE0-CDAA2FDB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2D6E88FC-19A2-434F-ABA2-FD270B07B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>
          <a:xfrm>
            <a:off x="0" y="-258893"/>
            <a:ext cx="12192000" cy="7248533"/>
          </a:xfrm>
          <a:prstGeom prst="rect">
            <a:avLst/>
          </a:prstGeom>
        </p:spPr>
      </p:pic>
      <p:sp>
        <p:nvSpPr>
          <p:cNvPr id="54" name="Google Shape;54;p13"/>
          <p:cNvSpPr/>
          <p:nvPr/>
        </p:nvSpPr>
        <p:spPr>
          <a:xfrm flipH="1">
            <a:off x="1353008" y="990257"/>
            <a:ext cx="6778488" cy="4599533"/>
          </a:xfrm>
          <a:custGeom>
            <a:avLst/>
            <a:gdLst/>
            <a:ahLst/>
            <a:cxnLst/>
            <a:rect l="l" t="t" r="r" b="b"/>
            <a:pathLst>
              <a:path w="206396" h="137986" extrusionOk="0">
                <a:moveTo>
                  <a:pt x="73851" y="137986"/>
                </a:moveTo>
                <a:lnTo>
                  <a:pt x="0" y="0"/>
                </a:lnTo>
                <a:lnTo>
                  <a:pt x="206396" y="124382"/>
                </a:lnTo>
                <a:close/>
              </a:path>
            </a:pathLst>
          </a:custGeom>
          <a:gradFill>
            <a:gsLst>
              <a:gs pos="0">
                <a:srgbClr val="FDECDB">
                  <a:alpha val="74000"/>
                </a:srgbClr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66" name="Google Shape;66;p13"/>
          <p:cNvCxnSpPr>
            <a:cxnSpLocks/>
          </p:cNvCxnSpPr>
          <p:nvPr/>
        </p:nvCxnSpPr>
        <p:spPr>
          <a:xfrm flipH="1">
            <a:off x="6370983" y="0"/>
            <a:ext cx="2683390" cy="2832652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3"/>
          <p:cNvCxnSpPr>
            <a:cxnSpLocks/>
          </p:cNvCxnSpPr>
          <p:nvPr/>
        </p:nvCxnSpPr>
        <p:spPr>
          <a:xfrm flipH="1">
            <a:off x="7533862" y="1036300"/>
            <a:ext cx="557769" cy="832257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11296611" y="714196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cxnSp>
        <p:nvCxnSpPr>
          <p:cNvPr id="75" name="Google Shape;73;p13">
            <a:extLst>
              <a:ext uri="{FF2B5EF4-FFF2-40B4-BE49-F238E27FC236}">
                <a16:creationId xmlns:a16="http://schemas.microsoft.com/office/drawing/2014/main" id="{01D55F46-2390-4F00-BED4-93664F8E4E6F}"/>
              </a:ext>
            </a:extLst>
          </p:cNvPr>
          <p:cNvCxnSpPr>
            <a:cxnSpLocks/>
          </p:cNvCxnSpPr>
          <p:nvPr/>
        </p:nvCxnSpPr>
        <p:spPr>
          <a:xfrm flipH="1">
            <a:off x="6294785" y="2341640"/>
            <a:ext cx="557769" cy="832257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3;p13">
            <a:extLst>
              <a:ext uri="{FF2B5EF4-FFF2-40B4-BE49-F238E27FC236}">
                <a16:creationId xmlns:a16="http://schemas.microsoft.com/office/drawing/2014/main" id="{AD8F2417-528F-496C-BD8D-3D6F82C9F233}"/>
              </a:ext>
            </a:extLst>
          </p:cNvPr>
          <p:cNvCxnSpPr>
            <a:cxnSpLocks/>
          </p:cNvCxnSpPr>
          <p:nvPr/>
        </p:nvCxnSpPr>
        <p:spPr>
          <a:xfrm flipH="1">
            <a:off x="7065654" y="1619397"/>
            <a:ext cx="446193" cy="992241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3;p13">
            <a:extLst>
              <a:ext uri="{FF2B5EF4-FFF2-40B4-BE49-F238E27FC236}">
                <a16:creationId xmlns:a16="http://schemas.microsoft.com/office/drawing/2014/main" id="{D4D88E3D-AB0E-47A5-9CC7-B3ECC75E6A5A}"/>
              </a:ext>
            </a:extLst>
          </p:cNvPr>
          <p:cNvCxnSpPr>
            <a:cxnSpLocks/>
          </p:cNvCxnSpPr>
          <p:nvPr/>
        </p:nvCxnSpPr>
        <p:spPr>
          <a:xfrm flipH="1">
            <a:off x="6480319" y="1771797"/>
            <a:ext cx="875814" cy="498211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3;p13">
            <a:extLst>
              <a:ext uri="{FF2B5EF4-FFF2-40B4-BE49-F238E27FC236}">
                <a16:creationId xmlns:a16="http://schemas.microsoft.com/office/drawing/2014/main" id="{887D4C77-026B-4D22-A01B-E3554066A86A}"/>
              </a:ext>
            </a:extLst>
          </p:cNvPr>
          <p:cNvCxnSpPr>
            <a:cxnSpLocks/>
          </p:cNvCxnSpPr>
          <p:nvPr/>
        </p:nvCxnSpPr>
        <p:spPr>
          <a:xfrm flipH="1">
            <a:off x="5951294" y="2212429"/>
            <a:ext cx="990709" cy="454228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73;p13">
            <a:extLst>
              <a:ext uri="{FF2B5EF4-FFF2-40B4-BE49-F238E27FC236}">
                <a16:creationId xmlns:a16="http://schemas.microsoft.com/office/drawing/2014/main" id="{B720E70B-B80E-464F-85CE-AE1EC0E3D7CC}"/>
              </a:ext>
            </a:extLst>
          </p:cNvPr>
          <p:cNvCxnSpPr>
            <a:cxnSpLocks/>
          </p:cNvCxnSpPr>
          <p:nvPr/>
        </p:nvCxnSpPr>
        <p:spPr>
          <a:xfrm flipH="1">
            <a:off x="6865689" y="1268210"/>
            <a:ext cx="990709" cy="454228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73;p13">
            <a:extLst>
              <a:ext uri="{FF2B5EF4-FFF2-40B4-BE49-F238E27FC236}">
                <a16:creationId xmlns:a16="http://schemas.microsoft.com/office/drawing/2014/main" id="{6D679CE5-1D6B-4088-B78C-9B60274BCF32}"/>
              </a:ext>
            </a:extLst>
          </p:cNvPr>
          <p:cNvCxnSpPr>
            <a:cxnSpLocks/>
          </p:cNvCxnSpPr>
          <p:nvPr/>
        </p:nvCxnSpPr>
        <p:spPr>
          <a:xfrm flipH="1">
            <a:off x="6314665" y="2371455"/>
            <a:ext cx="875814" cy="498211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73;p13">
            <a:extLst>
              <a:ext uri="{FF2B5EF4-FFF2-40B4-BE49-F238E27FC236}">
                <a16:creationId xmlns:a16="http://schemas.microsoft.com/office/drawing/2014/main" id="{6D3F8C1C-9621-4BF6-890A-E920600D604C}"/>
              </a:ext>
            </a:extLst>
          </p:cNvPr>
          <p:cNvCxnSpPr>
            <a:cxnSpLocks/>
          </p:cNvCxnSpPr>
          <p:nvPr/>
        </p:nvCxnSpPr>
        <p:spPr>
          <a:xfrm flipH="1">
            <a:off x="5622241" y="2891604"/>
            <a:ext cx="875814" cy="498211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73;p13">
            <a:extLst>
              <a:ext uri="{FF2B5EF4-FFF2-40B4-BE49-F238E27FC236}">
                <a16:creationId xmlns:a16="http://schemas.microsoft.com/office/drawing/2014/main" id="{670C3B6D-B011-4DD6-BEFD-E5FD692AF03B}"/>
              </a:ext>
            </a:extLst>
          </p:cNvPr>
          <p:cNvCxnSpPr>
            <a:cxnSpLocks/>
          </p:cNvCxnSpPr>
          <p:nvPr/>
        </p:nvCxnSpPr>
        <p:spPr>
          <a:xfrm flipH="1">
            <a:off x="4831573" y="2115517"/>
            <a:ext cx="2218637" cy="1670548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73;p13">
            <a:extLst>
              <a:ext uri="{FF2B5EF4-FFF2-40B4-BE49-F238E27FC236}">
                <a16:creationId xmlns:a16="http://schemas.microsoft.com/office/drawing/2014/main" id="{15CE5475-BB3E-4571-BCD2-2DAD23EE056E}"/>
              </a:ext>
            </a:extLst>
          </p:cNvPr>
          <p:cNvCxnSpPr>
            <a:cxnSpLocks/>
          </p:cNvCxnSpPr>
          <p:nvPr/>
        </p:nvCxnSpPr>
        <p:spPr>
          <a:xfrm flipH="1">
            <a:off x="5981708" y="2441027"/>
            <a:ext cx="483218" cy="530086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73;p13">
            <a:extLst>
              <a:ext uri="{FF2B5EF4-FFF2-40B4-BE49-F238E27FC236}">
                <a16:creationId xmlns:a16="http://schemas.microsoft.com/office/drawing/2014/main" id="{9D032AC3-577B-4F5F-8E74-B91900ECB53D}"/>
              </a:ext>
            </a:extLst>
          </p:cNvPr>
          <p:cNvCxnSpPr>
            <a:cxnSpLocks/>
          </p:cNvCxnSpPr>
          <p:nvPr/>
        </p:nvCxnSpPr>
        <p:spPr>
          <a:xfrm flipH="1">
            <a:off x="6919301" y="1480246"/>
            <a:ext cx="483218" cy="530086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73;p13">
            <a:extLst>
              <a:ext uri="{FF2B5EF4-FFF2-40B4-BE49-F238E27FC236}">
                <a16:creationId xmlns:a16="http://schemas.microsoft.com/office/drawing/2014/main" id="{5E3AB297-13F8-432E-998B-3F4AB97F7A31}"/>
              </a:ext>
            </a:extLst>
          </p:cNvPr>
          <p:cNvCxnSpPr>
            <a:cxnSpLocks/>
          </p:cNvCxnSpPr>
          <p:nvPr/>
        </p:nvCxnSpPr>
        <p:spPr>
          <a:xfrm flipH="1">
            <a:off x="6395354" y="1871187"/>
            <a:ext cx="612916" cy="213692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73;p13">
            <a:extLst>
              <a:ext uri="{FF2B5EF4-FFF2-40B4-BE49-F238E27FC236}">
                <a16:creationId xmlns:a16="http://schemas.microsoft.com/office/drawing/2014/main" id="{5C0F5A26-AE6B-4891-95F9-6A816E6A84EC}"/>
              </a:ext>
            </a:extLst>
          </p:cNvPr>
          <p:cNvCxnSpPr>
            <a:cxnSpLocks/>
          </p:cNvCxnSpPr>
          <p:nvPr/>
        </p:nvCxnSpPr>
        <p:spPr>
          <a:xfrm flipH="1">
            <a:off x="5695660" y="2450970"/>
            <a:ext cx="729512" cy="11981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73;p13">
            <a:extLst>
              <a:ext uri="{FF2B5EF4-FFF2-40B4-BE49-F238E27FC236}">
                <a16:creationId xmlns:a16="http://schemas.microsoft.com/office/drawing/2014/main" id="{CD2A973F-999B-4165-BD8D-2BE133BC11FD}"/>
              </a:ext>
            </a:extLst>
          </p:cNvPr>
          <p:cNvCxnSpPr>
            <a:cxnSpLocks/>
          </p:cNvCxnSpPr>
          <p:nvPr/>
        </p:nvCxnSpPr>
        <p:spPr>
          <a:xfrm flipH="1">
            <a:off x="5373709" y="2981057"/>
            <a:ext cx="488245" cy="26594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73;p13">
            <a:extLst>
              <a:ext uri="{FF2B5EF4-FFF2-40B4-BE49-F238E27FC236}">
                <a16:creationId xmlns:a16="http://schemas.microsoft.com/office/drawing/2014/main" id="{2E114385-8793-4BE6-8DB6-B61DDE1CCA13}"/>
              </a:ext>
            </a:extLst>
          </p:cNvPr>
          <p:cNvCxnSpPr>
            <a:cxnSpLocks/>
          </p:cNvCxnSpPr>
          <p:nvPr/>
        </p:nvCxnSpPr>
        <p:spPr>
          <a:xfrm flipH="1">
            <a:off x="5830964" y="3401815"/>
            <a:ext cx="352357" cy="489961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73;p13">
            <a:extLst>
              <a:ext uri="{FF2B5EF4-FFF2-40B4-BE49-F238E27FC236}">
                <a16:creationId xmlns:a16="http://schemas.microsoft.com/office/drawing/2014/main" id="{437F5362-EDF8-4F18-A8F5-76FC4522F1C6}"/>
              </a:ext>
            </a:extLst>
          </p:cNvPr>
          <p:cNvCxnSpPr>
            <a:cxnSpLocks/>
          </p:cNvCxnSpPr>
          <p:nvPr/>
        </p:nvCxnSpPr>
        <p:spPr>
          <a:xfrm flipH="1">
            <a:off x="5913792" y="3542781"/>
            <a:ext cx="168964" cy="501395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73;p13">
            <a:extLst>
              <a:ext uri="{FF2B5EF4-FFF2-40B4-BE49-F238E27FC236}">
                <a16:creationId xmlns:a16="http://schemas.microsoft.com/office/drawing/2014/main" id="{A49E6FD3-412B-4DB6-9F92-33992168D6A5}"/>
              </a:ext>
            </a:extLst>
          </p:cNvPr>
          <p:cNvCxnSpPr>
            <a:cxnSpLocks/>
          </p:cNvCxnSpPr>
          <p:nvPr/>
        </p:nvCxnSpPr>
        <p:spPr>
          <a:xfrm>
            <a:off x="6192081" y="3064720"/>
            <a:ext cx="0" cy="822168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73;p13">
            <a:extLst>
              <a:ext uri="{FF2B5EF4-FFF2-40B4-BE49-F238E27FC236}">
                <a16:creationId xmlns:a16="http://schemas.microsoft.com/office/drawing/2014/main" id="{4965E410-9790-4728-BAD7-E2F5FE63A363}"/>
              </a:ext>
            </a:extLst>
          </p:cNvPr>
          <p:cNvCxnSpPr>
            <a:cxnSpLocks/>
          </p:cNvCxnSpPr>
          <p:nvPr/>
        </p:nvCxnSpPr>
        <p:spPr>
          <a:xfrm flipH="1">
            <a:off x="5049083" y="3365374"/>
            <a:ext cx="352357" cy="489961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73;p13">
            <a:extLst>
              <a:ext uri="{FF2B5EF4-FFF2-40B4-BE49-F238E27FC236}">
                <a16:creationId xmlns:a16="http://schemas.microsoft.com/office/drawing/2014/main" id="{37867BB6-696E-40B0-A7CA-8E964B428CAD}"/>
              </a:ext>
            </a:extLst>
          </p:cNvPr>
          <p:cNvCxnSpPr>
            <a:cxnSpLocks/>
          </p:cNvCxnSpPr>
          <p:nvPr/>
        </p:nvCxnSpPr>
        <p:spPr>
          <a:xfrm flipH="1">
            <a:off x="5131911" y="3506340"/>
            <a:ext cx="168964" cy="501395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Chord 52">
            <a:extLst>
              <a:ext uri="{FF2B5EF4-FFF2-40B4-BE49-F238E27FC236}">
                <a16:creationId xmlns:a16="http://schemas.microsoft.com/office/drawing/2014/main" id="{A8C7A347-E678-4998-8646-5AD3C4E3D5D4}"/>
              </a:ext>
            </a:extLst>
          </p:cNvPr>
          <p:cNvSpPr/>
          <p:nvPr/>
        </p:nvSpPr>
        <p:spPr>
          <a:xfrm flipH="1">
            <a:off x="744386" y="4916662"/>
            <a:ext cx="4951273" cy="1324649"/>
          </a:xfrm>
          <a:prstGeom prst="chord">
            <a:avLst>
              <a:gd name="adj1" fmla="val 20776564"/>
              <a:gd name="adj2" fmla="val 10790316"/>
            </a:avLst>
          </a:prstGeom>
          <a:gradFill>
            <a:gsLst>
              <a:gs pos="0">
                <a:srgbClr val="FDECDB">
                  <a:alpha val="60000"/>
                </a:srgbClr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D0A67-C012-2F7A-3E4F-2F1E40B7D55A}"/>
              </a:ext>
            </a:extLst>
          </p:cNvPr>
          <p:cNvSpPr/>
          <p:nvPr/>
        </p:nvSpPr>
        <p:spPr>
          <a:xfrm>
            <a:off x="-13244" y="-247095"/>
            <a:ext cx="12192000" cy="724853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C5655-F1CF-182A-CEE6-C6D792C80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8" y="852853"/>
            <a:ext cx="9144000" cy="2387600"/>
          </a:xfrm>
        </p:spPr>
        <p:txBody>
          <a:bodyPr>
            <a:normAutofit/>
          </a:bodyPr>
          <a:lstStyle/>
          <a:p>
            <a:r>
              <a:rPr lang="en-US"/>
              <a:t>Standalone-radio </a:t>
            </a:r>
            <a:r>
              <a:rPr lang="en-US" dirty="0"/>
              <a:t>cosmic ray detection at the OVRO-LWA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0BD10F-9743-EA13-7185-9C50F2EB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64" y="4529502"/>
            <a:ext cx="9144000" cy="190929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200" dirty="0"/>
              <a:t>Kathryn Plant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3C8C389-A270-2F5A-A353-9F67264351F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035C8-D402-4C33-B374-6007964723C9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705542-01D9-395A-B35C-B0515C2C5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64" y="5938955"/>
            <a:ext cx="2994906" cy="8319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087A-38AF-7753-38A7-E889999B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082"/>
            <a:ext cx="11895667" cy="975303"/>
          </a:xfrm>
        </p:spPr>
        <p:txBody>
          <a:bodyPr>
            <a:normAutofit/>
          </a:bodyPr>
          <a:lstStyle/>
          <a:p>
            <a:r>
              <a:rPr lang="en-US" sz="3600" dirty="0"/>
              <a:t>Event Classification Software: Reject RFI &amp; identify cosmic rays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B0B1B-9111-63ED-8242-70F3E7E29E2F}"/>
              </a:ext>
            </a:extLst>
          </p:cNvPr>
          <p:cNvSpPr txBox="1"/>
          <p:nvPr/>
        </p:nvSpPr>
        <p:spPr>
          <a:xfrm>
            <a:off x="2069124" y="1515866"/>
            <a:ext cx="2647206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Summary statistics for each event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814F3-53EB-9620-D596-C4081C124833}"/>
              </a:ext>
            </a:extLst>
          </p:cNvPr>
          <p:cNvSpPr txBox="1"/>
          <p:nvPr/>
        </p:nvSpPr>
        <p:spPr>
          <a:xfrm>
            <a:off x="1385584" y="5372380"/>
            <a:ext cx="4014283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Apply selection criteria on model fits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ACC6B1-51F0-17A9-9896-0CC7C42AEFF9}"/>
              </a:ext>
            </a:extLst>
          </p:cNvPr>
          <p:cNvCxnSpPr>
            <a:cxnSpLocks/>
          </p:cNvCxnSpPr>
          <p:nvPr/>
        </p:nvCxnSpPr>
        <p:spPr>
          <a:xfrm>
            <a:off x="3235063" y="3237158"/>
            <a:ext cx="0" cy="702811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8CF6EE-CF02-00FA-C02B-9AFD2335C72A}"/>
              </a:ext>
            </a:extLst>
          </p:cNvPr>
          <p:cNvCxnSpPr>
            <a:cxnSpLocks/>
          </p:cNvCxnSpPr>
          <p:nvPr/>
        </p:nvCxnSpPr>
        <p:spPr>
          <a:xfrm>
            <a:off x="3210182" y="4861769"/>
            <a:ext cx="0" cy="50115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6F7846-8D69-5FAC-2002-97A133AEE270}"/>
              </a:ext>
            </a:extLst>
          </p:cNvPr>
          <p:cNvSpPr txBox="1"/>
          <p:nvPr/>
        </p:nvSpPr>
        <p:spPr>
          <a:xfrm>
            <a:off x="3235063" y="3284942"/>
            <a:ext cx="236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~1% pass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2A409-CF25-DB16-9CF7-58617457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197" y="6312805"/>
            <a:ext cx="2743200" cy="365125"/>
          </a:xfrm>
        </p:spPr>
        <p:txBody>
          <a:bodyPr/>
          <a:lstStyle/>
          <a:p>
            <a:fld id="{3F40DDAB-5D6C-40E0-BDE0-CDAA2FDBD9C9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DA7237-069D-3E67-B95A-EBF190B4540B}"/>
              </a:ext>
            </a:extLst>
          </p:cNvPr>
          <p:cNvCxnSpPr>
            <a:cxnSpLocks/>
          </p:cNvCxnSpPr>
          <p:nvPr/>
        </p:nvCxnSpPr>
        <p:spPr>
          <a:xfrm>
            <a:off x="3235063" y="2162197"/>
            <a:ext cx="0" cy="69296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679D62-EE95-44C9-2F06-421AB944FFB2}"/>
              </a:ext>
            </a:extLst>
          </p:cNvPr>
          <p:cNvSpPr txBox="1"/>
          <p:nvPr/>
        </p:nvSpPr>
        <p:spPr>
          <a:xfrm>
            <a:off x="2115274" y="2867826"/>
            <a:ext cx="2647205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Basic quality criteria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C9425B-5FC8-D2A7-9E48-E371BFDA62A6}"/>
              </a:ext>
            </a:extLst>
          </p:cNvPr>
          <p:cNvSpPr txBox="1"/>
          <p:nvPr/>
        </p:nvSpPr>
        <p:spPr>
          <a:xfrm>
            <a:off x="838440" y="3916976"/>
            <a:ext cx="5108573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Model 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Spherical wavefront fit to arrival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2D Gaussian fit to spatial distribution of SNR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BDA9F39-E261-E3CD-B4A5-0E7496FEACE3}"/>
              </a:ext>
            </a:extLst>
          </p:cNvPr>
          <p:cNvCxnSpPr>
            <a:cxnSpLocks/>
          </p:cNvCxnSpPr>
          <p:nvPr/>
        </p:nvCxnSpPr>
        <p:spPr>
          <a:xfrm>
            <a:off x="3210182" y="5747716"/>
            <a:ext cx="0" cy="57843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B4FB191-5707-F91E-9225-C451B40C15D4}"/>
              </a:ext>
            </a:extLst>
          </p:cNvPr>
          <p:cNvSpPr txBox="1"/>
          <p:nvPr/>
        </p:nvSpPr>
        <p:spPr>
          <a:xfrm>
            <a:off x="2115274" y="6264331"/>
            <a:ext cx="28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Cosmic ray candidates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400F5A-4695-50EC-B967-777B3193C855}"/>
              </a:ext>
            </a:extLst>
          </p:cNvPr>
          <p:cNvSpPr txBox="1"/>
          <p:nvPr/>
        </p:nvSpPr>
        <p:spPr>
          <a:xfrm>
            <a:off x="3187752" y="5759416"/>
            <a:ext cx="236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~0.1% pass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68CF39-05C3-45E2-EAAD-1A651B5BF439}"/>
              </a:ext>
            </a:extLst>
          </p:cNvPr>
          <p:cNvSpPr txBox="1"/>
          <p:nvPr/>
        </p:nvSpPr>
        <p:spPr>
          <a:xfrm>
            <a:off x="6286501" y="966390"/>
            <a:ext cx="415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 dataset: 19 hours from 2 nights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April 29-30 &amp; May 1-2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F98BE3-37FC-5A65-5FF4-04C8A75CBAEF}"/>
              </a:ext>
            </a:extLst>
          </p:cNvPr>
          <p:cNvSpPr txBox="1"/>
          <p:nvPr/>
        </p:nvSpPr>
        <p:spPr>
          <a:xfrm>
            <a:off x="3166686" y="2216618"/>
            <a:ext cx="6187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……………………………………………………….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877365 events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C34B52-B31B-2C7D-6815-1916A815F9E9}"/>
              </a:ext>
            </a:extLst>
          </p:cNvPr>
          <p:cNvSpPr txBox="1"/>
          <p:nvPr/>
        </p:nvSpPr>
        <p:spPr>
          <a:xfrm>
            <a:off x="3166686" y="3416293"/>
            <a:ext cx="6187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……………………………………………………….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3368 events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FF6597-21E5-8299-AF0C-18F8004A4CAC}"/>
              </a:ext>
            </a:extLst>
          </p:cNvPr>
          <p:cNvSpPr txBox="1"/>
          <p:nvPr/>
        </p:nvSpPr>
        <p:spPr>
          <a:xfrm>
            <a:off x="3158220" y="5857779"/>
            <a:ext cx="6929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………………………………………………………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 candidate cosmic rays</a:t>
            </a:r>
          </a:p>
        </p:txBody>
      </p:sp>
    </p:spTree>
    <p:extLst>
      <p:ext uri="{BB962C8B-B14F-4D97-AF65-F5344CB8AC3E}">
        <p14:creationId xmlns:p14="http://schemas.microsoft.com/office/powerpoint/2010/main" val="254744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AEC2831B-F383-44AF-CBA1-54C30ECC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18" y="959193"/>
            <a:ext cx="5152877" cy="5152877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C6E333-425D-F2DA-D630-E4F19A26FBD7}"/>
              </a:ext>
            </a:extLst>
          </p:cNvPr>
          <p:cNvSpPr/>
          <p:nvPr/>
        </p:nvSpPr>
        <p:spPr>
          <a:xfrm>
            <a:off x="3592898" y="5533595"/>
            <a:ext cx="4347631" cy="263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B0F7C6-33EB-755D-BA2B-AA36895FD812}"/>
              </a:ext>
            </a:extLst>
          </p:cNvPr>
          <p:cNvSpPr/>
          <p:nvPr/>
        </p:nvSpPr>
        <p:spPr>
          <a:xfrm>
            <a:off x="3192735" y="1427644"/>
            <a:ext cx="512060" cy="4105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26BEB-FC95-CC8D-358A-DEEFAF4918C1}"/>
              </a:ext>
            </a:extLst>
          </p:cNvPr>
          <p:cNvSpPr txBox="1"/>
          <p:nvPr/>
        </p:nvSpPr>
        <p:spPr>
          <a:xfrm rot="16200000">
            <a:off x="1790885" y="3148004"/>
            <a:ext cx="237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N-S position [km]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F9BD9-D3CB-E45A-0039-E396CD9D99E2}"/>
              </a:ext>
            </a:extLst>
          </p:cNvPr>
          <p:cNvSpPr txBox="1"/>
          <p:nvPr/>
        </p:nvSpPr>
        <p:spPr>
          <a:xfrm>
            <a:off x="3451100" y="1690688"/>
            <a:ext cx="33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55047-7C9B-926A-508B-81D1D644B680}"/>
              </a:ext>
            </a:extLst>
          </p:cNvPr>
          <p:cNvSpPr txBox="1"/>
          <p:nvPr/>
        </p:nvSpPr>
        <p:spPr>
          <a:xfrm>
            <a:off x="3391780" y="5256585"/>
            <a:ext cx="420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BB79A1-3C86-AA3C-4A7A-9BD3203EF591}"/>
              </a:ext>
            </a:extLst>
          </p:cNvPr>
          <p:cNvSpPr txBox="1"/>
          <p:nvPr/>
        </p:nvSpPr>
        <p:spPr>
          <a:xfrm>
            <a:off x="3451100" y="3504511"/>
            <a:ext cx="34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CE828-1DCE-0832-3881-689360655812}"/>
              </a:ext>
            </a:extLst>
          </p:cNvPr>
          <p:cNvSpPr txBox="1"/>
          <p:nvPr/>
        </p:nvSpPr>
        <p:spPr>
          <a:xfrm>
            <a:off x="3192735" y="4380548"/>
            <a:ext cx="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646BC-C23D-5225-825E-CA0DCB70D3AB}"/>
              </a:ext>
            </a:extLst>
          </p:cNvPr>
          <p:cNvSpPr txBox="1"/>
          <p:nvPr/>
        </p:nvSpPr>
        <p:spPr>
          <a:xfrm>
            <a:off x="3301547" y="2621861"/>
            <a:ext cx="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3272D-95A8-2638-CEFF-82CE865E811B}"/>
              </a:ext>
            </a:extLst>
          </p:cNvPr>
          <p:cNvSpPr txBox="1"/>
          <p:nvPr/>
        </p:nvSpPr>
        <p:spPr>
          <a:xfrm rot="16200000">
            <a:off x="9377404" y="3401275"/>
            <a:ext cx="149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  SNR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02B9F9-E794-8E11-1B29-FCA4CA667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33" t="52417"/>
          <a:stretch/>
        </p:blipFill>
        <p:spPr>
          <a:xfrm>
            <a:off x="9131241" y="1800618"/>
            <a:ext cx="635779" cy="38956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5827B0-5D1B-0A70-1EAF-BB257511B889}"/>
              </a:ext>
            </a:extLst>
          </p:cNvPr>
          <p:cNvSpPr txBox="1"/>
          <p:nvPr/>
        </p:nvSpPr>
        <p:spPr>
          <a:xfrm>
            <a:off x="6290874" y="5420080"/>
            <a:ext cx="34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1BD2D6-61E8-E543-F67E-C4AE89C442BA}"/>
              </a:ext>
            </a:extLst>
          </p:cNvPr>
          <p:cNvSpPr txBox="1"/>
          <p:nvPr/>
        </p:nvSpPr>
        <p:spPr>
          <a:xfrm>
            <a:off x="7064576" y="5429882"/>
            <a:ext cx="600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B470B9-0D3A-5193-D816-338285F627D9}"/>
              </a:ext>
            </a:extLst>
          </p:cNvPr>
          <p:cNvSpPr txBox="1"/>
          <p:nvPr/>
        </p:nvSpPr>
        <p:spPr>
          <a:xfrm>
            <a:off x="5241476" y="5431449"/>
            <a:ext cx="638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-0.5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916A27-1350-40E5-B978-41FCAFBFA84D}"/>
              </a:ext>
            </a:extLst>
          </p:cNvPr>
          <p:cNvSpPr txBox="1"/>
          <p:nvPr/>
        </p:nvSpPr>
        <p:spPr>
          <a:xfrm>
            <a:off x="4424592" y="5431449"/>
            <a:ext cx="39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-1</a:t>
            </a:r>
            <a:r>
              <a:rPr lang="en-US" sz="18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818BBF-79DD-C607-908F-B835C35D95B5}"/>
              </a:ext>
            </a:extLst>
          </p:cNvPr>
          <p:cNvSpPr txBox="1"/>
          <p:nvPr/>
        </p:nvSpPr>
        <p:spPr>
          <a:xfrm>
            <a:off x="3444931" y="5429882"/>
            <a:ext cx="60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-1.5</a:t>
            </a:r>
            <a:r>
              <a:rPr lang="en-US" sz="1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7B099-BB6C-74BD-2FEE-D9495606960A}"/>
              </a:ext>
            </a:extLst>
          </p:cNvPr>
          <p:cNvSpPr txBox="1"/>
          <p:nvPr/>
        </p:nvSpPr>
        <p:spPr>
          <a:xfrm>
            <a:off x="4552057" y="5696271"/>
            <a:ext cx="2546160" cy="467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E-W position [km]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77E6ADB-88D5-61B7-4C4A-78F1AB0F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90" y="409563"/>
            <a:ext cx="10515600" cy="27137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Event– Arrival time &amp; signal to noise ratio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0837F-9A84-82C0-2A9D-56061FBD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9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1279B31D-E05D-CF49-808A-0F205362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039" t="3590" r="4035" b="53644"/>
          <a:stretch/>
        </p:blipFill>
        <p:spPr>
          <a:xfrm>
            <a:off x="5748368" y="3704041"/>
            <a:ext cx="5903607" cy="1727168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196FCB5-83F4-6743-9E6E-FF7E7BCF8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130" t="5607" r="4661" b="5802"/>
          <a:stretch/>
        </p:blipFill>
        <p:spPr>
          <a:xfrm>
            <a:off x="1002891" y="1201742"/>
            <a:ext cx="3497598" cy="37832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7A0BA-15D4-EE46-CE0B-39650344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79" y="55601"/>
            <a:ext cx="10515600" cy="741132"/>
          </a:xfrm>
        </p:spPr>
        <p:txBody>
          <a:bodyPr/>
          <a:lstStyle/>
          <a:p>
            <a:r>
              <a:rPr lang="en-US" dirty="0"/>
              <a:t>Example cosmic ray candidate 21-Feb-2024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F4258-AC3E-BF6A-2A53-B05D326D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013" y="6339254"/>
            <a:ext cx="2743200" cy="365125"/>
          </a:xfrm>
        </p:spPr>
        <p:txBody>
          <a:bodyPr/>
          <a:lstStyle/>
          <a:p>
            <a:fld id="{3F40DDAB-5D6C-40E0-BDE0-CDAA2FDBD9C9}" type="slidenum">
              <a:rPr lang="en-US" smtClean="0"/>
              <a:t>12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1FEBDF-6216-1A93-B358-C536196ADF20}"/>
              </a:ext>
            </a:extLst>
          </p:cNvPr>
          <p:cNvSpPr txBox="1"/>
          <p:nvPr/>
        </p:nvSpPr>
        <p:spPr>
          <a:xfrm>
            <a:off x="1469760" y="5256148"/>
            <a:ext cx="213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E-W Position [km]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D71ED2-0FF4-0424-A8ED-520CA63D736F}"/>
              </a:ext>
            </a:extLst>
          </p:cNvPr>
          <p:cNvSpPr txBox="1"/>
          <p:nvPr/>
        </p:nvSpPr>
        <p:spPr>
          <a:xfrm rot="16200000">
            <a:off x="-675203" y="2894620"/>
            <a:ext cx="2089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N-S Position [km]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86E44-E7B5-F25C-771C-E16BD0E7AAA8}"/>
              </a:ext>
            </a:extLst>
          </p:cNvPr>
          <p:cNvSpPr txBox="1"/>
          <p:nvPr/>
        </p:nvSpPr>
        <p:spPr>
          <a:xfrm>
            <a:off x="501282" y="4911089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   1.5       1.0     -0.5        0        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6B8A32-100A-4FE2-BC15-82B8EB36561B}"/>
              </a:ext>
            </a:extLst>
          </p:cNvPr>
          <p:cNvSpPr txBox="1"/>
          <p:nvPr/>
        </p:nvSpPr>
        <p:spPr>
          <a:xfrm>
            <a:off x="552895" y="1335446"/>
            <a:ext cx="50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1.0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6D74B-DFB4-B87E-9218-0CD60CE0B251}"/>
              </a:ext>
            </a:extLst>
          </p:cNvPr>
          <p:cNvSpPr txBox="1"/>
          <p:nvPr/>
        </p:nvSpPr>
        <p:spPr>
          <a:xfrm>
            <a:off x="577065" y="2201653"/>
            <a:ext cx="50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91815-0797-6D48-2E2C-C3376CC41743}"/>
              </a:ext>
            </a:extLst>
          </p:cNvPr>
          <p:cNvSpPr txBox="1"/>
          <p:nvPr/>
        </p:nvSpPr>
        <p:spPr>
          <a:xfrm>
            <a:off x="579113" y="3032784"/>
            <a:ext cx="50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139C90-0B4C-62A6-FEBC-16E8B863BF33}"/>
              </a:ext>
            </a:extLst>
          </p:cNvPr>
          <p:cNvSpPr txBox="1"/>
          <p:nvPr/>
        </p:nvSpPr>
        <p:spPr>
          <a:xfrm>
            <a:off x="502686" y="3900111"/>
            <a:ext cx="63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-0.5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AFC678-3DE1-FC4D-0301-F816AE878C6A}"/>
              </a:ext>
            </a:extLst>
          </p:cNvPr>
          <p:cNvSpPr txBox="1"/>
          <p:nvPr/>
        </p:nvSpPr>
        <p:spPr>
          <a:xfrm>
            <a:off x="540025" y="4759668"/>
            <a:ext cx="63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-1.0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98622-F64B-D838-DE84-3DF7A1EF65E9}"/>
              </a:ext>
            </a:extLst>
          </p:cNvPr>
          <p:cNvSpPr txBox="1"/>
          <p:nvPr/>
        </p:nvSpPr>
        <p:spPr>
          <a:xfrm rot="5400000">
            <a:off x="3891759" y="2616123"/>
            <a:ext cx="182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Measured SNR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0C149F-F6FF-14E6-095B-0D5079BEB704}"/>
              </a:ext>
            </a:extLst>
          </p:cNvPr>
          <p:cNvSpPr txBox="1"/>
          <p:nvPr/>
        </p:nvSpPr>
        <p:spPr>
          <a:xfrm>
            <a:off x="1690715" y="850741"/>
            <a:ext cx="20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E-W polarization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B10834-F72F-3390-7701-FA2E55DD42ED}"/>
              </a:ext>
            </a:extLst>
          </p:cNvPr>
          <p:cNvSpPr txBox="1"/>
          <p:nvPr/>
        </p:nvSpPr>
        <p:spPr>
          <a:xfrm>
            <a:off x="5845538" y="3365487"/>
            <a:ext cx="1493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Measured SNR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874936-65BC-E6BD-5A39-F0B8D186C23E}"/>
              </a:ext>
            </a:extLst>
          </p:cNvPr>
          <p:cNvSpPr txBox="1"/>
          <p:nvPr/>
        </p:nvSpPr>
        <p:spPr>
          <a:xfrm>
            <a:off x="8111406" y="2905195"/>
            <a:ext cx="144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Best fit 2D Gaussian Model SNR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2FD466-9C81-7E16-D0C5-1A5B98B4D76A}"/>
              </a:ext>
            </a:extLst>
          </p:cNvPr>
          <p:cNvSpPr txBox="1"/>
          <p:nvPr/>
        </p:nvSpPr>
        <p:spPr>
          <a:xfrm>
            <a:off x="10402442" y="3307730"/>
            <a:ext cx="1822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Residual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7E2CA2-59DB-27EF-C563-123EEF247C5F}"/>
              </a:ext>
            </a:extLst>
          </p:cNvPr>
          <p:cNvSpPr txBox="1"/>
          <p:nvPr/>
        </p:nvSpPr>
        <p:spPr>
          <a:xfrm>
            <a:off x="5615532" y="5610609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05E510-E64E-1E48-ED05-388F46CAD167}"/>
              </a:ext>
            </a:extLst>
          </p:cNvPr>
          <p:cNvSpPr txBox="1"/>
          <p:nvPr/>
        </p:nvSpPr>
        <p:spPr>
          <a:xfrm>
            <a:off x="7727826" y="5635111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963CA9-A947-DB2D-7F5D-7A63AA219595}"/>
              </a:ext>
            </a:extLst>
          </p:cNvPr>
          <p:cNvSpPr txBox="1"/>
          <p:nvPr/>
        </p:nvSpPr>
        <p:spPr>
          <a:xfrm>
            <a:off x="9989574" y="5635111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83F36C-ABEC-D9AA-772C-024C41346701}"/>
              </a:ext>
            </a:extLst>
          </p:cNvPr>
          <p:cNvSpPr txBox="1"/>
          <p:nvPr/>
        </p:nvSpPr>
        <p:spPr>
          <a:xfrm>
            <a:off x="5541044" y="5348055"/>
            <a:ext cx="1489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-0.8    -0.4       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B7D943-9691-D72D-207F-188A95FCC738}"/>
              </a:ext>
            </a:extLst>
          </p:cNvPr>
          <p:cNvSpPr txBox="1"/>
          <p:nvPr/>
        </p:nvSpPr>
        <p:spPr>
          <a:xfrm>
            <a:off x="5375016" y="430938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221DE-5ED0-D01B-47AE-A6D3F6D585A9}"/>
              </a:ext>
            </a:extLst>
          </p:cNvPr>
          <p:cNvSpPr txBox="1"/>
          <p:nvPr/>
        </p:nvSpPr>
        <p:spPr>
          <a:xfrm>
            <a:off x="5409814" y="3711225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7956AD-292B-2E71-A168-F8C5FBA47E95}"/>
              </a:ext>
            </a:extLst>
          </p:cNvPr>
          <p:cNvSpPr txBox="1"/>
          <p:nvPr/>
        </p:nvSpPr>
        <p:spPr>
          <a:xfrm>
            <a:off x="5417830" y="473554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47B79E-1137-6E94-F0A1-8787217DE651}"/>
              </a:ext>
            </a:extLst>
          </p:cNvPr>
          <p:cNvSpPr txBox="1"/>
          <p:nvPr/>
        </p:nvSpPr>
        <p:spPr>
          <a:xfrm>
            <a:off x="5329441" y="5149017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-0.4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A2E029-3864-2C22-718D-A3AFDB02E812}"/>
              </a:ext>
            </a:extLst>
          </p:cNvPr>
          <p:cNvSpPr txBox="1"/>
          <p:nvPr/>
        </p:nvSpPr>
        <p:spPr>
          <a:xfrm rot="16200000">
            <a:off x="4424404" y="4331237"/>
            <a:ext cx="171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N-S Position [km]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6FA312-A9FF-34AA-E8DB-0DD0ADD8D344}"/>
              </a:ext>
            </a:extLst>
          </p:cNvPr>
          <p:cNvSpPr txBox="1"/>
          <p:nvPr/>
        </p:nvSpPr>
        <p:spPr>
          <a:xfrm>
            <a:off x="7085099" y="1758246"/>
            <a:ext cx="377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fit RMS residual  ~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1.18</a:t>
            </a:r>
            <a:endParaRPr lang="en-US" dirty="0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5AD1D459-50BB-83CC-AF2A-3E46E47D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90794"/>
            <a:ext cx="19588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6DB7FE-E8D6-BFF6-6E90-3630E8FC021C}"/>
              </a:ext>
            </a:extLst>
          </p:cNvPr>
          <p:cNvSpPr/>
          <p:nvPr/>
        </p:nvSpPr>
        <p:spPr>
          <a:xfrm>
            <a:off x="7410561" y="3652290"/>
            <a:ext cx="478130" cy="1804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F795305-2A11-FACD-9619-1E9EE636EA21}"/>
              </a:ext>
            </a:extLst>
          </p:cNvPr>
          <p:cNvSpPr/>
          <p:nvPr/>
        </p:nvSpPr>
        <p:spPr>
          <a:xfrm>
            <a:off x="9518112" y="3654777"/>
            <a:ext cx="453249" cy="1854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2DF467-B241-0590-29A1-209A830244F8}"/>
              </a:ext>
            </a:extLst>
          </p:cNvPr>
          <p:cNvSpPr txBox="1"/>
          <p:nvPr/>
        </p:nvSpPr>
        <p:spPr>
          <a:xfrm>
            <a:off x="7319054" y="4016817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266733-381B-D81B-9D02-25322CB11818}"/>
              </a:ext>
            </a:extLst>
          </p:cNvPr>
          <p:cNvSpPr txBox="1"/>
          <p:nvPr/>
        </p:nvSpPr>
        <p:spPr>
          <a:xfrm>
            <a:off x="7336070" y="4310286"/>
            <a:ext cx="446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1E0A8A-E5C6-7F00-FC9A-D9DF768246FE}"/>
              </a:ext>
            </a:extLst>
          </p:cNvPr>
          <p:cNvSpPr txBox="1"/>
          <p:nvPr/>
        </p:nvSpPr>
        <p:spPr>
          <a:xfrm>
            <a:off x="7336069" y="4556355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618699-1F45-E49F-DAA1-4A5F5E0E89C8}"/>
              </a:ext>
            </a:extLst>
          </p:cNvPr>
          <p:cNvSpPr txBox="1"/>
          <p:nvPr/>
        </p:nvSpPr>
        <p:spPr>
          <a:xfrm>
            <a:off x="7371652" y="4864833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135BBF-9639-E5E9-25E2-750FD657068C}"/>
              </a:ext>
            </a:extLst>
          </p:cNvPr>
          <p:cNvSpPr txBox="1"/>
          <p:nvPr/>
        </p:nvSpPr>
        <p:spPr>
          <a:xfrm>
            <a:off x="7372745" y="5173100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95FE6D-6F68-853E-26A6-589B23FE2017}"/>
              </a:ext>
            </a:extLst>
          </p:cNvPr>
          <p:cNvSpPr txBox="1"/>
          <p:nvPr/>
        </p:nvSpPr>
        <p:spPr>
          <a:xfrm>
            <a:off x="11599557" y="4166173"/>
            <a:ext cx="383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1E6F70-71CF-C3F6-5A50-7B6EEB611DA9}"/>
              </a:ext>
            </a:extLst>
          </p:cNvPr>
          <p:cNvSpPr txBox="1"/>
          <p:nvPr/>
        </p:nvSpPr>
        <p:spPr>
          <a:xfrm>
            <a:off x="11595939" y="448717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B2BB6C-5B23-7028-5944-12D84344316B}"/>
              </a:ext>
            </a:extLst>
          </p:cNvPr>
          <p:cNvSpPr txBox="1"/>
          <p:nvPr/>
        </p:nvSpPr>
        <p:spPr>
          <a:xfrm>
            <a:off x="11543952" y="4790416"/>
            <a:ext cx="3801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1A3D9-A708-B100-6A64-A7B8359CCB59}"/>
              </a:ext>
            </a:extLst>
          </p:cNvPr>
          <p:cNvSpPr txBox="1"/>
          <p:nvPr/>
        </p:nvSpPr>
        <p:spPr>
          <a:xfrm>
            <a:off x="4391204" y="1295123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20D36-B440-8C01-2CEC-923CD2C81306}"/>
              </a:ext>
            </a:extLst>
          </p:cNvPr>
          <p:cNvSpPr txBox="1"/>
          <p:nvPr/>
        </p:nvSpPr>
        <p:spPr>
          <a:xfrm>
            <a:off x="4377781" y="2172699"/>
            <a:ext cx="446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360D5A-F80D-6F72-0B60-566771575B9C}"/>
              </a:ext>
            </a:extLst>
          </p:cNvPr>
          <p:cNvSpPr txBox="1"/>
          <p:nvPr/>
        </p:nvSpPr>
        <p:spPr>
          <a:xfrm>
            <a:off x="4393791" y="3047466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5CC77-FF5C-E316-4075-7726B1031231}"/>
              </a:ext>
            </a:extLst>
          </p:cNvPr>
          <p:cNvSpPr txBox="1"/>
          <p:nvPr/>
        </p:nvSpPr>
        <p:spPr>
          <a:xfrm>
            <a:off x="4403052" y="3921174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830359-6E2A-4F2E-3E1E-3E57E8186454}"/>
              </a:ext>
            </a:extLst>
          </p:cNvPr>
          <p:cNvSpPr txBox="1"/>
          <p:nvPr/>
        </p:nvSpPr>
        <p:spPr>
          <a:xfrm>
            <a:off x="4391205" y="4775076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F72EC0-02EA-FF8B-8048-E075CE8187BD}"/>
              </a:ext>
            </a:extLst>
          </p:cNvPr>
          <p:cNvSpPr txBox="1"/>
          <p:nvPr/>
        </p:nvSpPr>
        <p:spPr>
          <a:xfrm>
            <a:off x="9862702" y="5345360"/>
            <a:ext cx="1489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-0.8    -0.4        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544B8B-297D-EAAB-325D-CD1691980EBC}"/>
              </a:ext>
            </a:extLst>
          </p:cNvPr>
          <p:cNvSpPr txBox="1"/>
          <p:nvPr/>
        </p:nvSpPr>
        <p:spPr>
          <a:xfrm>
            <a:off x="7687965" y="5345360"/>
            <a:ext cx="1489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-0.8    -0.4        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9B2198B-3131-BDBF-E056-3CF6A74D0C3B}"/>
              </a:ext>
            </a:extLst>
          </p:cNvPr>
          <p:cNvSpPr txBox="1"/>
          <p:nvPr/>
        </p:nvSpPr>
        <p:spPr>
          <a:xfrm>
            <a:off x="195887" y="6053301"/>
            <a:ext cx="3745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SNR=(Peak of Hilbert envelope)/rms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SNR of background noise ~3.8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6EA3C8-C652-8A60-6ED9-D6B197A5C59C}"/>
              </a:ext>
            </a:extLst>
          </p:cNvPr>
          <p:cNvSpPr txBox="1"/>
          <p:nvPr/>
        </p:nvSpPr>
        <p:spPr>
          <a:xfrm>
            <a:off x="7319060" y="3728952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8162C0-3931-EABE-75AE-BC367A9AC229}"/>
              </a:ext>
            </a:extLst>
          </p:cNvPr>
          <p:cNvSpPr txBox="1"/>
          <p:nvPr/>
        </p:nvSpPr>
        <p:spPr>
          <a:xfrm>
            <a:off x="9406081" y="4021048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78198A2-097D-C8B8-5E77-5C89DDA80A62}"/>
              </a:ext>
            </a:extLst>
          </p:cNvPr>
          <p:cNvSpPr txBox="1"/>
          <p:nvPr/>
        </p:nvSpPr>
        <p:spPr>
          <a:xfrm>
            <a:off x="9423097" y="4314517"/>
            <a:ext cx="446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E254D1-5C7B-4DF0-7A78-D39BF25FC1F9}"/>
              </a:ext>
            </a:extLst>
          </p:cNvPr>
          <p:cNvSpPr txBox="1"/>
          <p:nvPr/>
        </p:nvSpPr>
        <p:spPr>
          <a:xfrm>
            <a:off x="9423096" y="4560586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FFC7B97-71BE-2970-D79C-D2F135BA58FC}"/>
              </a:ext>
            </a:extLst>
          </p:cNvPr>
          <p:cNvSpPr txBox="1"/>
          <p:nvPr/>
        </p:nvSpPr>
        <p:spPr>
          <a:xfrm>
            <a:off x="9458679" y="4869064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F1A628-83C9-830B-15E3-0B42412F33A2}"/>
              </a:ext>
            </a:extLst>
          </p:cNvPr>
          <p:cNvSpPr txBox="1"/>
          <p:nvPr/>
        </p:nvSpPr>
        <p:spPr>
          <a:xfrm>
            <a:off x="9459772" y="5177331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4028B0-AF00-FB0F-9D5F-EFA48CDCA293}"/>
              </a:ext>
            </a:extLst>
          </p:cNvPr>
          <p:cNvSpPr txBox="1"/>
          <p:nvPr/>
        </p:nvSpPr>
        <p:spPr>
          <a:xfrm>
            <a:off x="9406087" y="3733183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5079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86F091F-DF21-3B99-B123-D8E28AEB0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9" b="7616"/>
          <a:stretch/>
        </p:blipFill>
        <p:spPr>
          <a:xfrm>
            <a:off x="747253" y="1310833"/>
            <a:ext cx="4671349" cy="23796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700A4C-146C-1712-0123-73119FFD8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7" t="9842" r="4037" b="5696"/>
          <a:stretch/>
        </p:blipFill>
        <p:spPr>
          <a:xfrm>
            <a:off x="5420281" y="3847308"/>
            <a:ext cx="6059785" cy="19026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D587-AFD9-015C-B9B2-76042903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5581F1-DA69-13D5-2D51-2BF3D9BA984D}"/>
              </a:ext>
            </a:extLst>
          </p:cNvPr>
          <p:cNvSpPr txBox="1">
            <a:spLocks/>
          </p:cNvSpPr>
          <p:nvPr/>
        </p:nvSpPr>
        <p:spPr>
          <a:xfrm>
            <a:off x="169579" y="55601"/>
            <a:ext cx="10515600" cy="741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cosmic ray candidate 21-Feb-2024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02B36-2FCD-A6DE-7896-EE04AD088380}"/>
              </a:ext>
            </a:extLst>
          </p:cNvPr>
          <p:cNvSpPr txBox="1"/>
          <p:nvPr/>
        </p:nvSpPr>
        <p:spPr>
          <a:xfrm>
            <a:off x="1607574" y="787595"/>
            <a:ext cx="359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Waveform of highest-SNR antenna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5D4FC-6D4F-7419-9F7C-E718699CB842}"/>
              </a:ext>
            </a:extLst>
          </p:cNvPr>
          <p:cNvSpPr txBox="1"/>
          <p:nvPr/>
        </p:nvSpPr>
        <p:spPr>
          <a:xfrm>
            <a:off x="2047937" y="3827089"/>
            <a:ext cx="207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[clock cycles]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88FA5-78A1-2B10-CAA5-820FB0F3F563}"/>
              </a:ext>
            </a:extLst>
          </p:cNvPr>
          <p:cNvSpPr txBox="1"/>
          <p:nvPr/>
        </p:nvSpPr>
        <p:spPr>
          <a:xfrm rot="16200000">
            <a:off x="-828934" y="2202178"/>
            <a:ext cx="21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Voltage [ADC units]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ABBC60-7F35-2B6F-E214-1C2D7C812A4A}"/>
              </a:ext>
            </a:extLst>
          </p:cNvPr>
          <p:cNvSpPr txBox="1"/>
          <p:nvPr/>
        </p:nvSpPr>
        <p:spPr>
          <a:xfrm>
            <a:off x="344834" y="1370166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DCF39-BC99-2681-C1E6-9E76A4F46A74}"/>
              </a:ext>
            </a:extLst>
          </p:cNvPr>
          <p:cNvSpPr txBox="1"/>
          <p:nvPr/>
        </p:nvSpPr>
        <p:spPr>
          <a:xfrm>
            <a:off x="336954" y="1907969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CD851-3C98-12FC-0D3E-8398E9BC9179}"/>
              </a:ext>
            </a:extLst>
          </p:cNvPr>
          <p:cNvSpPr txBox="1"/>
          <p:nvPr/>
        </p:nvSpPr>
        <p:spPr>
          <a:xfrm>
            <a:off x="560729" y="2452294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F0A44-3A87-B8DB-9362-E955110E1D78}"/>
              </a:ext>
            </a:extLst>
          </p:cNvPr>
          <p:cNvSpPr txBox="1"/>
          <p:nvPr/>
        </p:nvSpPr>
        <p:spPr>
          <a:xfrm>
            <a:off x="266422" y="2990097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-200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047A62-B6D1-B32D-A7A9-76443C12D823}"/>
              </a:ext>
            </a:extLst>
          </p:cNvPr>
          <p:cNvSpPr txBox="1"/>
          <p:nvPr/>
        </p:nvSpPr>
        <p:spPr>
          <a:xfrm>
            <a:off x="737066" y="356412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C07E4-C951-499C-E0FF-516181C53D9C}"/>
              </a:ext>
            </a:extLst>
          </p:cNvPr>
          <p:cNvSpPr txBox="1"/>
          <p:nvPr/>
        </p:nvSpPr>
        <p:spPr>
          <a:xfrm>
            <a:off x="1507870" y="356412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D1AE3-D072-BB29-36B6-5A51A3268BEB}"/>
              </a:ext>
            </a:extLst>
          </p:cNvPr>
          <p:cNvSpPr txBox="1"/>
          <p:nvPr/>
        </p:nvSpPr>
        <p:spPr>
          <a:xfrm>
            <a:off x="2542278" y="356412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F53BB-A91A-90D7-F5DB-C322D7CB60FA}"/>
              </a:ext>
            </a:extLst>
          </p:cNvPr>
          <p:cNvSpPr txBox="1"/>
          <p:nvPr/>
        </p:nvSpPr>
        <p:spPr>
          <a:xfrm>
            <a:off x="4270233" y="362915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2800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B8CC5-6F29-BB7E-F5DD-8DC5B1BA633E}"/>
              </a:ext>
            </a:extLst>
          </p:cNvPr>
          <p:cNvSpPr txBox="1"/>
          <p:nvPr/>
        </p:nvSpPr>
        <p:spPr>
          <a:xfrm>
            <a:off x="3173962" y="359911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2700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E6926F-1BB8-F912-D844-BA313CA20523}"/>
              </a:ext>
            </a:extLst>
          </p:cNvPr>
          <p:cNvSpPr/>
          <p:nvPr/>
        </p:nvSpPr>
        <p:spPr>
          <a:xfrm>
            <a:off x="2936232" y="1472234"/>
            <a:ext cx="293670" cy="2143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D556DD-4C17-4575-8DF8-C28A63581ABC}"/>
              </a:ext>
            </a:extLst>
          </p:cNvPr>
          <p:cNvSpPr txBox="1"/>
          <p:nvPr/>
        </p:nvSpPr>
        <p:spPr>
          <a:xfrm>
            <a:off x="5624606" y="1350397"/>
            <a:ext cx="1780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--E-W polarization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--N-S polarization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DECB1A-D4CC-7A87-89F8-002EDE55E720}"/>
              </a:ext>
            </a:extLst>
          </p:cNvPr>
          <p:cNvSpPr txBox="1"/>
          <p:nvPr/>
        </p:nvSpPr>
        <p:spPr>
          <a:xfrm>
            <a:off x="5620488" y="3081042"/>
            <a:ext cx="130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Measured relative arrival times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E9BFC7-E763-0837-964F-6E1FBB2F7B12}"/>
              </a:ext>
            </a:extLst>
          </p:cNvPr>
          <p:cNvSpPr txBox="1"/>
          <p:nvPr/>
        </p:nvSpPr>
        <p:spPr>
          <a:xfrm>
            <a:off x="7685569" y="3074685"/>
            <a:ext cx="169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Best fit spherical wavefront model arrival times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EEA5DE-7488-D17F-87D7-AAC0248E9AC9}"/>
              </a:ext>
            </a:extLst>
          </p:cNvPr>
          <p:cNvSpPr txBox="1"/>
          <p:nvPr/>
        </p:nvSpPr>
        <p:spPr>
          <a:xfrm>
            <a:off x="10119918" y="3573723"/>
            <a:ext cx="1822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Residual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8EB642-9D98-541D-4420-22E32A5E8A8A}"/>
              </a:ext>
            </a:extLst>
          </p:cNvPr>
          <p:cNvSpPr txBox="1"/>
          <p:nvPr/>
        </p:nvSpPr>
        <p:spPr>
          <a:xfrm>
            <a:off x="5440724" y="5859012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DCDC1B-1F62-C0B8-D964-2EC2F465D381}"/>
              </a:ext>
            </a:extLst>
          </p:cNvPr>
          <p:cNvSpPr txBox="1"/>
          <p:nvPr/>
        </p:nvSpPr>
        <p:spPr>
          <a:xfrm>
            <a:off x="7654896" y="5878284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6E9C88-EC0C-F97D-6D43-DD0DD699567D}"/>
              </a:ext>
            </a:extLst>
          </p:cNvPr>
          <p:cNvSpPr txBox="1"/>
          <p:nvPr/>
        </p:nvSpPr>
        <p:spPr>
          <a:xfrm>
            <a:off x="9734846" y="5895938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E106EF-15B9-931D-CC9E-7AFFE05AF793}"/>
              </a:ext>
            </a:extLst>
          </p:cNvPr>
          <p:cNvSpPr txBox="1"/>
          <p:nvPr/>
        </p:nvSpPr>
        <p:spPr>
          <a:xfrm rot="16200000">
            <a:off x="4153912" y="4667820"/>
            <a:ext cx="171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N-S Position [km]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5FC731-66DC-18AF-CFDC-EB864FF690BA}"/>
              </a:ext>
            </a:extLst>
          </p:cNvPr>
          <p:cNvSpPr txBox="1"/>
          <p:nvPr/>
        </p:nvSpPr>
        <p:spPr>
          <a:xfrm>
            <a:off x="8139374" y="1319036"/>
            <a:ext cx="3305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Best-fit arrival direction: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Azimuth 190.0 +- 0.2 degrees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Zenith angle 63.7 +- 0.4 degrees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A8FFC0-34B7-A79A-BDCB-9CF08DB19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43365"/>
            <a:ext cx="104326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ction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azimuth 189.999 +- 0.22 degree Gaussian semimajor axis azimuth 18.133 +- 1.604 degree Arrival direction ZA 63.655 +- 0.397 degree Gaussian aspect ratio 2.276 +- 0.129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42A7A2-2E9B-0954-EE3C-5154736883F6}"/>
              </a:ext>
            </a:extLst>
          </p:cNvPr>
          <p:cNvSpPr txBox="1"/>
          <p:nvPr/>
        </p:nvSpPr>
        <p:spPr>
          <a:xfrm>
            <a:off x="5244676" y="5630213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-0.8    -0.4          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59AD62-0443-36B6-A7A5-A2E0B563EF08}"/>
              </a:ext>
            </a:extLst>
          </p:cNvPr>
          <p:cNvSpPr txBox="1"/>
          <p:nvPr/>
        </p:nvSpPr>
        <p:spPr>
          <a:xfrm>
            <a:off x="5061757" y="4453607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BFBDC78-526B-EA32-0B71-E322564645A8}"/>
              </a:ext>
            </a:extLst>
          </p:cNvPr>
          <p:cNvSpPr txBox="1"/>
          <p:nvPr/>
        </p:nvSpPr>
        <p:spPr>
          <a:xfrm>
            <a:off x="5061758" y="395410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7013495-90AB-4189-EA7B-F63EB932005F}"/>
              </a:ext>
            </a:extLst>
          </p:cNvPr>
          <p:cNvSpPr txBox="1"/>
          <p:nvPr/>
        </p:nvSpPr>
        <p:spPr>
          <a:xfrm>
            <a:off x="5061756" y="4949001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BBFC235-56C1-C14D-CCA9-E076F4D67372}"/>
              </a:ext>
            </a:extLst>
          </p:cNvPr>
          <p:cNvSpPr txBox="1"/>
          <p:nvPr/>
        </p:nvSpPr>
        <p:spPr>
          <a:xfrm>
            <a:off x="4991618" y="545070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-0.4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0F58CD-BF24-AF36-1B57-BB12AB474F30}"/>
              </a:ext>
            </a:extLst>
          </p:cNvPr>
          <p:cNvSpPr txBox="1"/>
          <p:nvPr/>
        </p:nvSpPr>
        <p:spPr>
          <a:xfrm>
            <a:off x="9588913" y="5643087"/>
            <a:ext cx="169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-0.8    -0.4          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86FFFA-2685-C833-DB06-433EC22BE877}"/>
              </a:ext>
            </a:extLst>
          </p:cNvPr>
          <p:cNvSpPr txBox="1"/>
          <p:nvPr/>
        </p:nvSpPr>
        <p:spPr>
          <a:xfrm>
            <a:off x="7401838" y="5639251"/>
            <a:ext cx="1745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-0.8    -0.4          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9F19EC4-C040-D161-DCEA-CA1C82568FB3}"/>
              </a:ext>
            </a:extLst>
          </p:cNvPr>
          <p:cNvSpPr txBox="1"/>
          <p:nvPr/>
        </p:nvSpPr>
        <p:spPr>
          <a:xfrm>
            <a:off x="11412079" y="4769244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283D03D-EAB0-000A-64DA-CD1C639FB68F}"/>
              </a:ext>
            </a:extLst>
          </p:cNvPr>
          <p:cNvSpPr txBox="1"/>
          <p:nvPr/>
        </p:nvSpPr>
        <p:spPr>
          <a:xfrm>
            <a:off x="11367610" y="5369687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8256E52-2FFE-AE43-AAED-EF90319F0564}"/>
              </a:ext>
            </a:extLst>
          </p:cNvPr>
          <p:cNvSpPr txBox="1"/>
          <p:nvPr/>
        </p:nvSpPr>
        <p:spPr>
          <a:xfrm>
            <a:off x="11393985" y="4174437"/>
            <a:ext cx="4231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64E74D2-C66F-0179-7619-F1AC662DAC73}"/>
              </a:ext>
            </a:extLst>
          </p:cNvPr>
          <p:cNvSpPr txBox="1"/>
          <p:nvPr/>
        </p:nvSpPr>
        <p:spPr>
          <a:xfrm>
            <a:off x="11415669" y="3889494"/>
            <a:ext cx="421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2C2096-0A51-14A4-7176-45E4631910B7}"/>
              </a:ext>
            </a:extLst>
          </p:cNvPr>
          <p:cNvSpPr txBox="1"/>
          <p:nvPr/>
        </p:nvSpPr>
        <p:spPr>
          <a:xfrm>
            <a:off x="11433166" y="4478109"/>
            <a:ext cx="33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3A33A2-EAFA-E558-2A70-172D74A5167A}"/>
              </a:ext>
            </a:extLst>
          </p:cNvPr>
          <p:cNvSpPr txBox="1"/>
          <p:nvPr/>
        </p:nvSpPr>
        <p:spPr>
          <a:xfrm>
            <a:off x="11428828" y="5080511"/>
            <a:ext cx="388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292EB8-3349-FEAA-FAD7-5F1F35E9F1E1}"/>
              </a:ext>
            </a:extLst>
          </p:cNvPr>
          <p:cNvSpPr/>
          <p:nvPr/>
        </p:nvSpPr>
        <p:spPr>
          <a:xfrm>
            <a:off x="9290219" y="3847308"/>
            <a:ext cx="478130" cy="1958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2DB6CFC-D930-0FBD-9463-CACAA5CB592F}"/>
              </a:ext>
            </a:extLst>
          </p:cNvPr>
          <p:cNvSpPr/>
          <p:nvPr/>
        </p:nvSpPr>
        <p:spPr>
          <a:xfrm>
            <a:off x="7136158" y="3791085"/>
            <a:ext cx="478130" cy="1958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23FAE10-E96D-B617-9AE1-72EA8B89B047}"/>
              </a:ext>
            </a:extLst>
          </p:cNvPr>
          <p:cNvSpPr txBox="1"/>
          <p:nvPr/>
        </p:nvSpPr>
        <p:spPr>
          <a:xfrm>
            <a:off x="9218938" y="4904405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49018D3-7D49-7736-3E87-BBA73A7FCEC6}"/>
              </a:ext>
            </a:extLst>
          </p:cNvPr>
          <p:cNvSpPr txBox="1"/>
          <p:nvPr/>
        </p:nvSpPr>
        <p:spPr>
          <a:xfrm>
            <a:off x="9215457" y="535442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-200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30BFF4F-6409-3392-C799-29FF8FA4A474}"/>
              </a:ext>
            </a:extLst>
          </p:cNvPr>
          <p:cNvSpPr txBox="1"/>
          <p:nvPr/>
        </p:nvSpPr>
        <p:spPr>
          <a:xfrm>
            <a:off x="9248433" y="4454381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ECA55F3-D9FC-4C9D-13E2-69257CEB6639}"/>
              </a:ext>
            </a:extLst>
          </p:cNvPr>
          <p:cNvSpPr txBox="1"/>
          <p:nvPr/>
        </p:nvSpPr>
        <p:spPr>
          <a:xfrm>
            <a:off x="9215456" y="3986234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1619D0-FAFD-3396-81D3-D356BF9F8EFF}"/>
              </a:ext>
            </a:extLst>
          </p:cNvPr>
          <p:cNvSpPr txBox="1"/>
          <p:nvPr/>
        </p:nvSpPr>
        <p:spPr>
          <a:xfrm>
            <a:off x="7016514" y="4899488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AA61B0-384D-EFD9-21CE-D39C217673C9}"/>
              </a:ext>
            </a:extLst>
          </p:cNvPr>
          <p:cNvSpPr txBox="1"/>
          <p:nvPr/>
        </p:nvSpPr>
        <p:spPr>
          <a:xfrm>
            <a:off x="7013033" y="5349512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-200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742A1C8-C5AF-30DA-C83E-06001658F1C4}"/>
              </a:ext>
            </a:extLst>
          </p:cNvPr>
          <p:cNvSpPr txBox="1"/>
          <p:nvPr/>
        </p:nvSpPr>
        <p:spPr>
          <a:xfrm>
            <a:off x="7046009" y="4449464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F56F04-243A-DDE2-BBBD-0C425C0518BE}"/>
              </a:ext>
            </a:extLst>
          </p:cNvPr>
          <p:cNvSpPr txBox="1"/>
          <p:nvPr/>
        </p:nvSpPr>
        <p:spPr>
          <a:xfrm>
            <a:off x="7013032" y="3981317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245371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A0BA-15D4-EE46-CE0B-39650344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79" y="55601"/>
            <a:ext cx="10515600" cy="741132"/>
          </a:xfrm>
        </p:spPr>
        <p:txBody>
          <a:bodyPr/>
          <a:lstStyle/>
          <a:p>
            <a:r>
              <a:rPr lang="en-US" dirty="0"/>
              <a:t>Example cosmic ray candidate 01-May-2024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0ACF6D6-783C-9939-933D-5C8167542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52" t="12950" r="8496" b="7741"/>
          <a:stretch/>
        </p:blipFill>
        <p:spPr>
          <a:xfrm>
            <a:off x="5733659" y="3599942"/>
            <a:ext cx="6065052" cy="18541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F4258-AC3E-BF6A-2A53-B05D326D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166" y="6396501"/>
            <a:ext cx="2743200" cy="365125"/>
          </a:xfrm>
        </p:spPr>
        <p:txBody>
          <a:bodyPr/>
          <a:lstStyle/>
          <a:p>
            <a:fld id="{3F40DDAB-5D6C-40E0-BDE0-CDAA2FDBD9C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0C9EC-FC52-1DD7-0062-6BBF99E666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44" t="4683" r="5245" b="5080"/>
          <a:stretch/>
        </p:blipFill>
        <p:spPr>
          <a:xfrm>
            <a:off x="980768" y="1135626"/>
            <a:ext cx="3557155" cy="3900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1FEBDF-6216-1A93-B358-C536196ADF20}"/>
              </a:ext>
            </a:extLst>
          </p:cNvPr>
          <p:cNvSpPr txBox="1"/>
          <p:nvPr/>
        </p:nvSpPr>
        <p:spPr>
          <a:xfrm>
            <a:off x="1469760" y="5256148"/>
            <a:ext cx="213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E-W Position [km]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D71ED2-0FF4-0424-A8ED-520CA63D736F}"/>
              </a:ext>
            </a:extLst>
          </p:cNvPr>
          <p:cNvSpPr txBox="1"/>
          <p:nvPr/>
        </p:nvSpPr>
        <p:spPr>
          <a:xfrm rot="16200000">
            <a:off x="-675203" y="2894620"/>
            <a:ext cx="2089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N-S Position [km]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86E44-E7B5-F25C-771C-E16BD0E7AAA8}"/>
              </a:ext>
            </a:extLst>
          </p:cNvPr>
          <p:cNvSpPr txBox="1"/>
          <p:nvPr/>
        </p:nvSpPr>
        <p:spPr>
          <a:xfrm>
            <a:off x="501282" y="4911089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   1.5       1.0     -0.5        0        0.5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6B8A32-100A-4FE2-BC15-82B8EB36561B}"/>
              </a:ext>
            </a:extLst>
          </p:cNvPr>
          <p:cNvSpPr txBox="1"/>
          <p:nvPr/>
        </p:nvSpPr>
        <p:spPr>
          <a:xfrm>
            <a:off x="552895" y="1335446"/>
            <a:ext cx="50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1.0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6D74B-DFB4-B87E-9218-0CD60CE0B251}"/>
              </a:ext>
            </a:extLst>
          </p:cNvPr>
          <p:cNvSpPr txBox="1"/>
          <p:nvPr/>
        </p:nvSpPr>
        <p:spPr>
          <a:xfrm>
            <a:off x="577065" y="2201653"/>
            <a:ext cx="50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91815-0797-6D48-2E2C-C3376CC41743}"/>
              </a:ext>
            </a:extLst>
          </p:cNvPr>
          <p:cNvSpPr txBox="1"/>
          <p:nvPr/>
        </p:nvSpPr>
        <p:spPr>
          <a:xfrm>
            <a:off x="579113" y="3032784"/>
            <a:ext cx="50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139C90-0B4C-62A6-FEBC-16E8B863BF33}"/>
              </a:ext>
            </a:extLst>
          </p:cNvPr>
          <p:cNvSpPr txBox="1"/>
          <p:nvPr/>
        </p:nvSpPr>
        <p:spPr>
          <a:xfrm>
            <a:off x="502686" y="3900111"/>
            <a:ext cx="63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-0.5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AFC678-3DE1-FC4D-0301-F816AE878C6A}"/>
              </a:ext>
            </a:extLst>
          </p:cNvPr>
          <p:cNvSpPr txBox="1"/>
          <p:nvPr/>
        </p:nvSpPr>
        <p:spPr>
          <a:xfrm>
            <a:off x="540025" y="4759668"/>
            <a:ext cx="63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-1.0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98622-F64B-D838-DE84-3DF7A1EF65E9}"/>
              </a:ext>
            </a:extLst>
          </p:cNvPr>
          <p:cNvSpPr txBox="1"/>
          <p:nvPr/>
        </p:nvSpPr>
        <p:spPr>
          <a:xfrm rot="5400000">
            <a:off x="3964392" y="2597176"/>
            <a:ext cx="182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Measured SNR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0C149F-F6FF-14E6-095B-0D5079BEB704}"/>
              </a:ext>
            </a:extLst>
          </p:cNvPr>
          <p:cNvSpPr txBox="1"/>
          <p:nvPr/>
        </p:nvSpPr>
        <p:spPr>
          <a:xfrm>
            <a:off x="1690715" y="850741"/>
            <a:ext cx="20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E-W polarization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B10834-F72F-3390-7701-FA2E55DD42ED}"/>
              </a:ext>
            </a:extLst>
          </p:cNvPr>
          <p:cNvSpPr txBox="1"/>
          <p:nvPr/>
        </p:nvSpPr>
        <p:spPr>
          <a:xfrm>
            <a:off x="5689800" y="3280185"/>
            <a:ext cx="1493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Measured SNR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874936-65BC-E6BD-5A39-F0B8D186C23E}"/>
              </a:ext>
            </a:extLst>
          </p:cNvPr>
          <p:cNvSpPr txBox="1"/>
          <p:nvPr/>
        </p:nvSpPr>
        <p:spPr>
          <a:xfrm>
            <a:off x="8009305" y="2740877"/>
            <a:ext cx="1605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Best fit 2D Gaussian Model SNR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2FD466-9C81-7E16-D0C5-1A5B98B4D76A}"/>
              </a:ext>
            </a:extLst>
          </p:cNvPr>
          <p:cNvSpPr txBox="1"/>
          <p:nvPr/>
        </p:nvSpPr>
        <p:spPr>
          <a:xfrm>
            <a:off x="10307298" y="3280185"/>
            <a:ext cx="1822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Residual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7E2CA2-59DB-27EF-C563-123EEF247C5F}"/>
              </a:ext>
            </a:extLst>
          </p:cNvPr>
          <p:cNvSpPr txBox="1"/>
          <p:nvPr/>
        </p:nvSpPr>
        <p:spPr>
          <a:xfrm>
            <a:off x="5615532" y="5610609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05E510-E64E-1E48-ED05-388F46CAD167}"/>
              </a:ext>
            </a:extLst>
          </p:cNvPr>
          <p:cNvSpPr txBox="1"/>
          <p:nvPr/>
        </p:nvSpPr>
        <p:spPr>
          <a:xfrm>
            <a:off x="7727826" y="5635111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963CA9-A947-DB2D-7F5D-7A63AA219595}"/>
              </a:ext>
            </a:extLst>
          </p:cNvPr>
          <p:cNvSpPr txBox="1"/>
          <p:nvPr/>
        </p:nvSpPr>
        <p:spPr>
          <a:xfrm>
            <a:off x="9989574" y="5635111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83F36C-ABEC-D9AA-772C-024C41346701}"/>
              </a:ext>
            </a:extLst>
          </p:cNvPr>
          <p:cNvSpPr txBox="1"/>
          <p:nvPr/>
        </p:nvSpPr>
        <p:spPr>
          <a:xfrm>
            <a:off x="5734044" y="5355041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-0.1       0       1.0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38A1D1-958B-A1F2-7E89-D91910A0B235}"/>
              </a:ext>
            </a:extLst>
          </p:cNvPr>
          <p:cNvSpPr txBox="1"/>
          <p:nvPr/>
        </p:nvSpPr>
        <p:spPr>
          <a:xfrm>
            <a:off x="7893646" y="5349207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-0.1       0       1.0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82F636-BBA0-9433-3632-7F45A55A444A}"/>
              </a:ext>
            </a:extLst>
          </p:cNvPr>
          <p:cNvSpPr txBox="1"/>
          <p:nvPr/>
        </p:nvSpPr>
        <p:spPr>
          <a:xfrm>
            <a:off x="10059201" y="5354127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-0.1       0       1.0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B7D943-9691-D72D-207F-188A95FCC738}"/>
              </a:ext>
            </a:extLst>
          </p:cNvPr>
          <p:cNvSpPr txBox="1"/>
          <p:nvPr/>
        </p:nvSpPr>
        <p:spPr>
          <a:xfrm>
            <a:off x="5353182" y="4238442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221DE-5ED0-D01B-47AE-A6D3F6D585A9}"/>
              </a:ext>
            </a:extLst>
          </p:cNvPr>
          <p:cNvSpPr txBox="1"/>
          <p:nvPr/>
        </p:nvSpPr>
        <p:spPr>
          <a:xfrm>
            <a:off x="5353182" y="3727485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7956AD-292B-2E71-A168-F8C5FBA47E95}"/>
              </a:ext>
            </a:extLst>
          </p:cNvPr>
          <p:cNvSpPr txBox="1"/>
          <p:nvPr/>
        </p:nvSpPr>
        <p:spPr>
          <a:xfrm>
            <a:off x="5364327" y="4723075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47B79E-1137-6E94-F0A1-8787217DE651}"/>
              </a:ext>
            </a:extLst>
          </p:cNvPr>
          <p:cNvSpPr txBox="1"/>
          <p:nvPr/>
        </p:nvSpPr>
        <p:spPr>
          <a:xfrm>
            <a:off x="5314517" y="5196111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-0.1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A2E029-3864-2C22-718D-A3AFDB02E812}"/>
              </a:ext>
            </a:extLst>
          </p:cNvPr>
          <p:cNvSpPr txBox="1"/>
          <p:nvPr/>
        </p:nvSpPr>
        <p:spPr>
          <a:xfrm rot="16200000">
            <a:off x="4424404" y="4331237"/>
            <a:ext cx="171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N-S Position [km]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6FA312-A9FF-34AA-E8DB-0DD0ADD8D344}"/>
              </a:ext>
            </a:extLst>
          </p:cNvPr>
          <p:cNvSpPr txBox="1"/>
          <p:nvPr/>
        </p:nvSpPr>
        <p:spPr>
          <a:xfrm>
            <a:off x="7182901" y="1516591"/>
            <a:ext cx="377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 fit RMS residual  ~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0.92</a:t>
            </a:r>
            <a:endParaRPr lang="en-US" dirty="0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5AD1D459-50BB-83CC-AF2A-3E46E47D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90794"/>
            <a:ext cx="19588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6DB7FE-E8D6-BFF6-6E90-3630E8FC021C}"/>
              </a:ext>
            </a:extLst>
          </p:cNvPr>
          <p:cNvSpPr/>
          <p:nvPr/>
        </p:nvSpPr>
        <p:spPr>
          <a:xfrm>
            <a:off x="7465327" y="3649517"/>
            <a:ext cx="478130" cy="1804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F795305-2A11-FACD-9619-1E9EE636EA21}"/>
              </a:ext>
            </a:extLst>
          </p:cNvPr>
          <p:cNvSpPr/>
          <p:nvPr/>
        </p:nvSpPr>
        <p:spPr>
          <a:xfrm>
            <a:off x="9641016" y="3610191"/>
            <a:ext cx="453249" cy="1854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2DF467-B241-0590-29A1-209A830244F8}"/>
              </a:ext>
            </a:extLst>
          </p:cNvPr>
          <p:cNvSpPr txBox="1"/>
          <p:nvPr/>
        </p:nvSpPr>
        <p:spPr>
          <a:xfrm>
            <a:off x="7360753" y="3614796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266733-381B-D81B-9D02-25322CB11818}"/>
              </a:ext>
            </a:extLst>
          </p:cNvPr>
          <p:cNvSpPr txBox="1"/>
          <p:nvPr/>
        </p:nvSpPr>
        <p:spPr>
          <a:xfrm>
            <a:off x="7336070" y="4013954"/>
            <a:ext cx="446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1E0A8A-E5C6-7F00-FC9A-D9DF768246FE}"/>
              </a:ext>
            </a:extLst>
          </p:cNvPr>
          <p:cNvSpPr txBox="1"/>
          <p:nvPr/>
        </p:nvSpPr>
        <p:spPr>
          <a:xfrm>
            <a:off x="7336069" y="4395492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618699-1F45-E49F-DAA1-4A5F5E0E89C8}"/>
              </a:ext>
            </a:extLst>
          </p:cNvPr>
          <p:cNvSpPr txBox="1"/>
          <p:nvPr/>
        </p:nvSpPr>
        <p:spPr>
          <a:xfrm>
            <a:off x="7371652" y="4784404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135BBF-9639-E5E9-25E2-750FD657068C}"/>
              </a:ext>
            </a:extLst>
          </p:cNvPr>
          <p:cNvSpPr txBox="1"/>
          <p:nvPr/>
        </p:nvSpPr>
        <p:spPr>
          <a:xfrm>
            <a:off x="7372745" y="5173100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063140-B957-3847-38ED-F2244A3FB4BF}"/>
              </a:ext>
            </a:extLst>
          </p:cNvPr>
          <p:cNvSpPr txBox="1"/>
          <p:nvPr/>
        </p:nvSpPr>
        <p:spPr>
          <a:xfrm>
            <a:off x="9533684" y="3604963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3BBA6D-B243-C986-B123-A74126FD37A3}"/>
              </a:ext>
            </a:extLst>
          </p:cNvPr>
          <p:cNvSpPr txBox="1"/>
          <p:nvPr/>
        </p:nvSpPr>
        <p:spPr>
          <a:xfrm>
            <a:off x="9523750" y="4004121"/>
            <a:ext cx="4476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DE6BB0-27E9-06AB-8219-595367D54508}"/>
              </a:ext>
            </a:extLst>
          </p:cNvPr>
          <p:cNvSpPr txBox="1"/>
          <p:nvPr/>
        </p:nvSpPr>
        <p:spPr>
          <a:xfrm>
            <a:off x="9538496" y="438565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92A11C-B83B-6AB5-C32E-D282284EC2AD}"/>
              </a:ext>
            </a:extLst>
          </p:cNvPr>
          <p:cNvSpPr txBox="1"/>
          <p:nvPr/>
        </p:nvSpPr>
        <p:spPr>
          <a:xfrm>
            <a:off x="9551957" y="4767197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A4AEF1-ACAB-E96B-A324-58A253CE0AE0}"/>
              </a:ext>
            </a:extLst>
          </p:cNvPr>
          <p:cNvSpPr txBox="1"/>
          <p:nvPr/>
        </p:nvSpPr>
        <p:spPr>
          <a:xfrm>
            <a:off x="9545676" y="5163267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95FE6D-6F68-853E-26A6-589B23FE2017}"/>
              </a:ext>
            </a:extLst>
          </p:cNvPr>
          <p:cNvSpPr txBox="1"/>
          <p:nvPr/>
        </p:nvSpPr>
        <p:spPr>
          <a:xfrm>
            <a:off x="11692826" y="3831742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1E6F70-71CF-C3F6-5A50-7B6EEB611DA9}"/>
              </a:ext>
            </a:extLst>
          </p:cNvPr>
          <p:cNvSpPr txBox="1"/>
          <p:nvPr/>
        </p:nvSpPr>
        <p:spPr>
          <a:xfrm>
            <a:off x="11718700" y="4279743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B2BB6C-5B23-7028-5944-12D84344316B}"/>
              </a:ext>
            </a:extLst>
          </p:cNvPr>
          <p:cNvSpPr txBox="1"/>
          <p:nvPr/>
        </p:nvSpPr>
        <p:spPr>
          <a:xfrm>
            <a:off x="11717514" y="4705749"/>
            <a:ext cx="3801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2EF8771-61A7-62D1-CD5B-0FBE834089A5}"/>
              </a:ext>
            </a:extLst>
          </p:cNvPr>
          <p:cNvSpPr txBox="1"/>
          <p:nvPr/>
        </p:nvSpPr>
        <p:spPr>
          <a:xfrm>
            <a:off x="4401018" y="1250325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8DE0F6-34AF-BE41-4BC8-E23CF4BAFA94}"/>
              </a:ext>
            </a:extLst>
          </p:cNvPr>
          <p:cNvSpPr txBox="1"/>
          <p:nvPr/>
        </p:nvSpPr>
        <p:spPr>
          <a:xfrm>
            <a:off x="4395912" y="1761894"/>
            <a:ext cx="446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9213E-7B8D-5035-B376-7F44B5B098D7}"/>
              </a:ext>
            </a:extLst>
          </p:cNvPr>
          <p:cNvSpPr txBox="1"/>
          <p:nvPr/>
        </p:nvSpPr>
        <p:spPr>
          <a:xfrm>
            <a:off x="4392221" y="2274235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D3D958-165E-4943-DCD8-57C8338FE17F}"/>
              </a:ext>
            </a:extLst>
          </p:cNvPr>
          <p:cNvSpPr txBox="1"/>
          <p:nvPr/>
        </p:nvSpPr>
        <p:spPr>
          <a:xfrm>
            <a:off x="4421816" y="2768976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E454004-CFA3-80CC-2D99-E4E0281B0390}"/>
              </a:ext>
            </a:extLst>
          </p:cNvPr>
          <p:cNvSpPr txBox="1"/>
          <p:nvPr/>
        </p:nvSpPr>
        <p:spPr>
          <a:xfrm>
            <a:off x="4431376" y="326574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957C19F-B2FF-0504-5517-DBCFF7403EA0}"/>
              </a:ext>
            </a:extLst>
          </p:cNvPr>
          <p:cNvSpPr txBox="1"/>
          <p:nvPr/>
        </p:nvSpPr>
        <p:spPr>
          <a:xfrm>
            <a:off x="4431781" y="3782726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F2F27B-8F59-2375-9A39-E39197473D89}"/>
              </a:ext>
            </a:extLst>
          </p:cNvPr>
          <p:cNvSpPr txBox="1"/>
          <p:nvPr/>
        </p:nvSpPr>
        <p:spPr>
          <a:xfrm>
            <a:off x="4427706" y="4307566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23F34DD-28DA-7019-9E5F-BC34B9154172}"/>
              </a:ext>
            </a:extLst>
          </p:cNvPr>
          <p:cNvSpPr txBox="1"/>
          <p:nvPr/>
        </p:nvSpPr>
        <p:spPr>
          <a:xfrm>
            <a:off x="4443086" y="4822050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560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D587-AFD9-015C-B9B2-76042903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BABE27-2EA0-CBA7-FE66-761A62F07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2" b="6068"/>
          <a:stretch/>
        </p:blipFill>
        <p:spPr>
          <a:xfrm>
            <a:off x="737066" y="1100093"/>
            <a:ext cx="4967942" cy="25842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5581F1-DA69-13D5-2D51-2BF3D9BA984D}"/>
              </a:ext>
            </a:extLst>
          </p:cNvPr>
          <p:cNvSpPr txBox="1">
            <a:spLocks/>
          </p:cNvSpPr>
          <p:nvPr/>
        </p:nvSpPr>
        <p:spPr>
          <a:xfrm>
            <a:off x="169579" y="55601"/>
            <a:ext cx="10515600" cy="741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cosmic ray candidate 01-May-2024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24C67-7229-96BC-58EE-4948398E6F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8" t="5434" r="3773" b="6982"/>
          <a:stretch/>
        </p:blipFill>
        <p:spPr>
          <a:xfrm>
            <a:off x="5702880" y="3896264"/>
            <a:ext cx="6169572" cy="1877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02B36-2FCD-A6DE-7896-EE04AD088380}"/>
              </a:ext>
            </a:extLst>
          </p:cNvPr>
          <p:cNvSpPr txBox="1"/>
          <p:nvPr/>
        </p:nvSpPr>
        <p:spPr>
          <a:xfrm>
            <a:off x="1607574" y="787595"/>
            <a:ext cx="359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Waveform of highest-SNR antenna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5D4FC-6D4F-7419-9F7C-E718699CB842}"/>
              </a:ext>
            </a:extLst>
          </p:cNvPr>
          <p:cNvSpPr txBox="1"/>
          <p:nvPr/>
        </p:nvSpPr>
        <p:spPr>
          <a:xfrm>
            <a:off x="2047937" y="3827089"/>
            <a:ext cx="207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[clock cycles]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88FA5-78A1-2B10-CAA5-820FB0F3F563}"/>
              </a:ext>
            </a:extLst>
          </p:cNvPr>
          <p:cNvSpPr txBox="1"/>
          <p:nvPr/>
        </p:nvSpPr>
        <p:spPr>
          <a:xfrm rot="16200000">
            <a:off x="-828934" y="2202178"/>
            <a:ext cx="21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Voltage [ADC units]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ABBC60-7F35-2B6F-E214-1C2D7C812A4A}"/>
              </a:ext>
            </a:extLst>
          </p:cNvPr>
          <p:cNvSpPr txBox="1"/>
          <p:nvPr/>
        </p:nvSpPr>
        <p:spPr>
          <a:xfrm>
            <a:off x="291754" y="1334536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DCF39-BC99-2681-C1E6-9E76A4F46A74}"/>
              </a:ext>
            </a:extLst>
          </p:cNvPr>
          <p:cNvSpPr txBox="1"/>
          <p:nvPr/>
        </p:nvSpPr>
        <p:spPr>
          <a:xfrm>
            <a:off x="291754" y="1716561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1E9719-6C96-315A-0833-4FBC8CD21DF6}"/>
              </a:ext>
            </a:extLst>
          </p:cNvPr>
          <p:cNvSpPr txBox="1"/>
          <p:nvPr/>
        </p:nvSpPr>
        <p:spPr>
          <a:xfrm>
            <a:off x="291753" y="2084611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CD851-3C98-12FC-0D3E-8398E9BC9179}"/>
              </a:ext>
            </a:extLst>
          </p:cNvPr>
          <p:cNvSpPr txBox="1"/>
          <p:nvPr/>
        </p:nvSpPr>
        <p:spPr>
          <a:xfrm>
            <a:off x="531699" y="245810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F199C9-D919-3AFE-24A8-41D1774FB66C}"/>
              </a:ext>
            </a:extLst>
          </p:cNvPr>
          <p:cNvSpPr txBox="1"/>
          <p:nvPr/>
        </p:nvSpPr>
        <p:spPr>
          <a:xfrm>
            <a:off x="264213" y="2806898"/>
            <a:ext cx="566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F0A44-3A87-B8DB-9362-E955110E1D78}"/>
              </a:ext>
            </a:extLst>
          </p:cNvPr>
          <p:cNvSpPr txBox="1"/>
          <p:nvPr/>
        </p:nvSpPr>
        <p:spPr>
          <a:xfrm>
            <a:off x="274302" y="3180396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-200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047A62-B6D1-B32D-A7A9-76443C12D823}"/>
              </a:ext>
            </a:extLst>
          </p:cNvPr>
          <p:cNvSpPr txBox="1"/>
          <p:nvPr/>
        </p:nvSpPr>
        <p:spPr>
          <a:xfrm>
            <a:off x="737066" y="356412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C07E4-C951-499C-E0FF-516181C53D9C}"/>
              </a:ext>
            </a:extLst>
          </p:cNvPr>
          <p:cNvSpPr txBox="1"/>
          <p:nvPr/>
        </p:nvSpPr>
        <p:spPr>
          <a:xfrm>
            <a:off x="1507870" y="356412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D1AE3-D072-BB29-36B6-5A51A3268BEB}"/>
              </a:ext>
            </a:extLst>
          </p:cNvPr>
          <p:cNvSpPr txBox="1"/>
          <p:nvPr/>
        </p:nvSpPr>
        <p:spPr>
          <a:xfrm>
            <a:off x="2542278" y="356412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3F53BB-A91A-90D7-F5DB-C322D7CB60FA}"/>
              </a:ext>
            </a:extLst>
          </p:cNvPr>
          <p:cNvSpPr txBox="1"/>
          <p:nvPr/>
        </p:nvSpPr>
        <p:spPr>
          <a:xfrm>
            <a:off x="4500433" y="3564129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2800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B8CC5-6F29-BB7E-F5DD-8DC5B1BA633E}"/>
              </a:ext>
            </a:extLst>
          </p:cNvPr>
          <p:cNvSpPr txBox="1"/>
          <p:nvPr/>
        </p:nvSpPr>
        <p:spPr>
          <a:xfrm>
            <a:off x="3402616" y="3592974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2700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E6926F-1BB8-F912-D844-BA313CA20523}"/>
              </a:ext>
            </a:extLst>
          </p:cNvPr>
          <p:cNvSpPr/>
          <p:nvPr/>
        </p:nvSpPr>
        <p:spPr>
          <a:xfrm>
            <a:off x="3086234" y="1361027"/>
            <a:ext cx="293670" cy="2143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D556DD-4C17-4575-8DF8-C28A63581ABC}"/>
              </a:ext>
            </a:extLst>
          </p:cNvPr>
          <p:cNvSpPr txBox="1"/>
          <p:nvPr/>
        </p:nvSpPr>
        <p:spPr>
          <a:xfrm>
            <a:off x="5624606" y="1350397"/>
            <a:ext cx="1780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--E-W polarization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--N-S polarization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DECB1A-D4CC-7A87-89F8-002EDE55E720}"/>
              </a:ext>
            </a:extLst>
          </p:cNvPr>
          <p:cNvSpPr txBox="1"/>
          <p:nvPr/>
        </p:nvSpPr>
        <p:spPr>
          <a:xfrm>
            <a:off x="5903625" y="3071686"/>
            <a:ext cx="130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Measured relative arrival times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E9BFC7-E763-0837-964F-6E1FBB2F7B12}"/>
              </a:ext>
            </a:extLst>
          </p:cNvPr>
          <p:cNvSpPr txBox="1"/>
          <p:nvPr/>
        </p:nvSpPr>
        <p:spPr>
          <a:xfrm>
            <a:off x="8008016" y="3067031"/>
            <a:ext cx="169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Best fit spherical wavefront model arrival times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EEA5DE-7488-D17F-87D7-AAC0248E9AC9}"/>
              </a:ext>
            </a:extLst>
          </p:cNvPr>
          <p:cNvSpPr txBox="1"/>
          <p:nvPr/>
        </p:nvSpPr>
        <p:spPr>
          <a:xfrm>
            <a:off x="10432656" y="3635434"/>
            <a:ext cx="1822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Residual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8EB642-9D98-541D-4420-22E32A5E8A8A}"/>
              </a:ext>
            </a:extLst>
          </p:cNvPr>
          <p:cNvSpPr txBox="1"/>
          <p:nvPr/>
        </p:nvSpPr>
        <p:spPr>
          <a:xfrm>
            <a:off x="5615531" y="5935080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DCDC1B-1F62-C0B8-D964-2EC2F465D381}"/>
              </a:ext>
            </a:extLst>
          </p:cNvPr>
          <p:cNvSpPr txBox="1"/>
          <p:nvPr/>
        </p:nvSpPr>
        <p:spPr>
          <a:xfrm>
            <a:off x="7727825" y="5959582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6E9C88-EC0C-F97D-6D43-DD0DD699567D}"/>
              </a:ext>
            </a:extLst>
          </p:cNvPr>
          <p:cNvSpPr txBox="1"/>
          <p:nvPr/>
        </p:nvSpPr>
        <p:spPr>
          <a:xfrm>
            <a:off x="9989573" y="5959582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E-W Position [km]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E3C71C-28FE-79D9-F4B7-024315329D7D}"/>
              </a:ext>
            </a:extLst>
          </p:cNvPr>
          <p:cNvSpPr txBox="1"/>
          <p:nvPr/>
        </p:nvSpPr>
        <p:spPr>
          <a:xfrm>
            <a:off x="5814770" y="5671122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-0.1     0    1.0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C3108C-8640-A44F-DCAB-B555126E152E}"/>
              </a:ext>
            </a:extLst>
          </p:cNvPr>
          <p:cNvSpPr txBox="1"/>
          <p:nvPr/>
        </p:nvSpPr>
        <p:spPr>
          <a:xfrm>
            <a:off x="5364325" y="418122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2B9E1B-C4A9-3B47-14F5-A5321A309C20}"/>
              </a:ext>
            </a:extLst>
          </p:cNvPr>
          <p:cNvSpPr txBox="1"/>
          <p:nvPr/>
        </p:nvSpPr>
        <p:spPr>
          <a:xfrm>
            <a:off x="5353181" y="3721280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91C9A3-C5FD-D7FE-0B6F-F25CC5711523}"/>
              </a:ext>
            </a:extLst>
          </p:cNvPr>
          <p:cNvSpPr txBox="1"/>
          <p:nvPr/>
        </p:nvSpPr>
        <p:spPr>
          <a:xfrm>
            <a:off x="5353181" y="4652422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ADA675-F420-FD7A-5378-6BDF3AD18ADC}"/>
              </a:ext>
            </a:extLst>
          </p:cNvPr>
          <p:cNvSpPr txBox="1"/>
          <p:nvPr/>
        </p:nvSpPr>
        <p:spPr>
          <a:xfrm>
            <a:off x="5287988" y="5101034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-0.1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E106EF-15B9-931D-CC9E-7AFFE05AF793}"/>
              </a:ext>
            </a:extLst>
          </p:cNvPr>
          <p:cNvSpPr txBox="1"/>
          <p:nvPr/>
        </p:nvSpPr>
        <p:spPr>
          <a:xfrm rot="16200000">
            <a:off x="4424403" y="4686486"/>
            <a:ext cx="171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N-S Position [km]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192E0F-8F7D-F765-3E59-AD3779CD57C6}"/>
              </a:ext>
            </a:extLst>
          </p:cNvPr>
          <p:cNvSpPr txBox="1"/>
          <p:nvPr/>
        </p:nvSpPr>
        <p:spPr>
          <a:xfrm>
            <a:off x="11773565" y="4125693"/>
            <a:ext cx="4048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438876-6E18-700E-F9EC-A96093668BB8}"/>
              </a:ext>
            </a:extLst>
          </p:cNvPr>
          <p:cNvSpPr txBox="1"/>
          <p:nvPr/>
        </p:nvSpPr>
        <p:spPr>
          <a:xfrm>
            <a:off x="11734794" y="4931375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98D6D6-34B1-D184-61A2-6A2C21847BF1}"/>
              </a:ext>
            </a:extLst>
          </p:cNvPr>
          <p:cNvSpPr txBox="1"/>
          <p:nvPr/>
        </p:nvSpPr>
        <p:spPr>
          <a:xfrm>
            <a:off x="11742457" y="5317184"/>
            <a:ext cx="3801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53EDF2-FADB-C55F-E215-A27A92E48244}"/>
              </a:ext>
            </a:extLst>
          </p:cNvPr>
          <p:cNvSpPr txBox="1"/>
          <p:nvPr/>
        </p:nvSpPr>
        <p:spPr>
          <a:xfrm>
            <a:off x="11770541" y="4520475"/>
            <a:ext cx="3801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EA9172-A7F4-E70E-C1DC-527D5E6D7AAC}"/>
              </a:ext>
            </a:extLst>
          </p:cNvPr>
          <p:cNvSpPr txBox="1"/>
          <p:nvPr/>
        </p:nvSpPr>
        <p:spPr>
          <a:xfrm>
            <a:off x="7984745" y="567859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-0.1     0    1.0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6ECF64-DE06-5645-2D13-4FA0EEA7E7A3}"/>
              </a:ext>
            </a:extLst>
          </p:cNvPr>
          <p:cNvSpPr txBox="1"/>
          <p:nvPr/>
        </p:nvSpPr>
        <p:spPr>
          <a:xfrm>
            <a:off x="10194372" y="567859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-0.1     0    1.0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2DB6CFC-D930-0FBD-9463-CACAA5CB592F}"/>
              </a:ext>
            </a:extLst>
          </p:cNvPr>
          <p:cNvSpPr/>
          <p:nvPr/>
        </p:nvSpPr>
        <p:spPr>
          <a:xfrm>
            <a:off x="7449168" y="3826716"/>
            <a:ext cx="478130" cy="1958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11F2F9-2387-1A01-6994-0E2C72374F81}"/>
              </a:ext>
            </a:extLst>
          </p:cNvPr>
          <p:cNvSpPr txBox="1"/>
          <p:nvPr/>
        </p:nvSpPr>
        <p:spPr>
          <a:xfrm>
            <a:off x="7336068" y="4662253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834C8A-42E5-2717-BEAC-15C555303C71}"/>
              </a:ext>
            </a:extLst>
          </p:cNvPr>
          <p:cNvSpPr txBox="1"/>
          <p:nvPr/>
        </p:nvSpPr>
        <p:spPr>
          <a:xfrm>
            <a:off x="7334781" y="5279760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3CF5C1-35AD-B9F4-598F-E6F21326425D}"/>
              </a:ext>
            </a:extLst>
          </p:cNvPr>
          <p:cNvSpPr txBox="1"/>
          <p:nvPr/>
        </p:nvSpPr>
        <p:spPr>
          <a:xfrm>
            <a:off x="7337458" y="4057214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292EB8-3349-FEAA-FAD7-5F1F35E9F1E1}"/>
              </a:ext>
            </a:extLst>
          </p:cNvPr>
          <p:cNvSpPr/>
          <p:nvPr/>
        </p:nvSpPr>
        <p:spPr>
          <a:xfrm>
            <a:off x="9656271" y="3844320"/>
            <a:ext cx="478130" cy="1958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E750FF-A7B7-6161-DA86-F4B1FA4D9CEC}"/>
              </a:ext>
            </a:extLst>
          </p:cNvPr>
          <p:cNvSpPr txBox="1"/>
          <p:nvPr/>
        </p:nvSpPr>
        <p:spPr>
          <a:xfrm>
            <a:off x="9545869" y="4652422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720FC3-4A88-6544-EB9E-D3AFDF80761F}"/>
              </a:ext>
            </a:extLst>
          </p:cNvPr>
          <p:cNvSpPr txBox="1"/>
          <p:nvPr/>
        </p:nvSpPr>
        <p:spPr>
          <a:xfrm>
            <a:off x="9544582" y="5269929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-40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94A498-DB10-DEF0-C1F8-4C5FF3D25DF1}"/>
              </a:ext>
            </a:extLst>
          </p:cNvPr>
          <p:cNvSpPr txBox="1"/>
          <p:nvPr/>
        </p:nvSpPr>
        <p:spPr>
          <a:xfrm>
            <a:off x="9547259" y="4047383"/>
            <a:ext cx="6732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5FC731-66DC-18AF-CFDC-EB864FF690BA}"/>
              </a:ext>
            </a:extLst>
          </p:cNvPr>
          <p:cNvSpPr txBox="1"/>
          <p:nvPr/>
        </p:nvSpPr>
        <p:spPr>
          <a:xfrm>
            <a:off x="8139375" y="1319036"/>
            <a:ext cx="312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Best-fit arrival direction: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Azimuth 52.0 +- 0.2 degrees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Zenith angle 33.4 +- 0.1 degree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6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F244-F06B-CEFE-6CD1-70A43054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4F4E-D7D7-AE61-589C-D2B1304F8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2733" cy="2272242"/>
          </a:xfrm>
        </p:spPr>
        <p:txBody>
          <a:bodyPr/>
          <a:lstStyle/>
          <a:p>
            <a:r>
              <a:rPr lang="en-US" dirty="0"/>
              <a:t>Refine calibration</a:t>
            </a:r>
          </a:p>
          <a:p>
            <a:r>
              <a:rPr lang="en-US" dirty="0"/>
              <a:t>X-max reconstruction</a:t>
            </a:r>
          </a:p>
          <a:p>
            <a:r>
              <a:rPr lang="en-US" dirty="0"/>
              <a:t>Explore interferometric reconstruction</a:t>
            </a:r>
          </a:p>
          <a:p>
            <a:r>
              <a:rPr lang="en-US" dirty="0"/>
              <a:t>Cross-comparison with muon detector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B6C3C-2AFF-623C-AB51-BFE783AE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87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6535-7621-CCDA-179B-4AD53931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58E1-504D-FC30-200A-5FE05E09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3600" cy="4351338"/>
          </a:xfrm>
        </p:spPr>
        <p:txBody>
          <a:bodyPr/>
          <a:lstStyle/>
          <a:p>
            <a:r>
              <a:rPr lang="en-US" dirty="0"/>
              <a:t>The standalone-radio cosmic ray detector for the OVRO-LWA is complete and cosmic ray searching has begun.</a:t>
            </a:r>
          </a:p>
          <a:p>
            <a:r>
              <a:rPr lang="en-US" dirty="0"/>
              <a:t>Detector dead time 5-7%</a:t>
            </a:r>
          </a:p>
          <a:p>
            <a:r>
              <a:rPr lang="en-US" dirty="0"/>
              <a:t>Detailed spatial sampling of cosmic ray footprints supports goals of precise air shower reconstruction, and testing interferometric techniques.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FDA5C-24FA-D67E-C2F9-94537878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A metal structure in a desert&#10;&#10;Description automatically generated">
            <a:extLst>
              <a:ext uri="{FF2B5EF4-FFF2-40B4-BE49-F238E27FC236}">
                <a16:creationId xmlns:a16="http://schemas.microsoft.com/office/drawing/2014/main" id="{09A6DAF2-BCCB-6B03-BD16-88ED9F07A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1" t="16606" r="20083" b="57849"/>
          <a:stretch/>
        </p:blipFill>
        <p:spPr>
          <a:xfrm>
            <a:off x="7382529" y="1970830"/>
            <a:ext cx="3971271" cy="30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A683-EA47-A519-9099-0412E79F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1C6C8-9F99-C1C4-CB95-2DC1FC06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0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280E-D28B-D3E2-47D9-59189B89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42737"/>
            <a:ext cx="10515600" cy="1325563"/>
          </a:xfrm>
        </p:spPr>
        <p:txBody>
          <a:bodyPr/>
          <a:lstStyle/>
          <a:p>
            <a:r>
              <a:rPr lang="en-US" dirty="0"/>
              <a:t>01-May-2024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4913EF-784D-3394-33E3-71B9ECFA4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51" y="1033168"/>
            <a:ext cx="3518710" cy="35260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08965-AE29-78D6-0E6E-B3D7A2D8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972DA-A5A5-6D98-6E82-C507B574D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968" y="2962665"/>
            <a:ext cx="5639587" cy="3010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58385-7267-D29F-7C46-5C7C6DA3B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070" y="611429"/>
            <a:ext cx="6637713" cy="2238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9A22D6-F45F-5110-D5CE-765DB18AE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69" y="4905279"/>
            <a:ext cx="5029199" cy="17653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5EEC94-FB13-042A-8E1B-F924C57F5A9C}"/>
              </a:ext>
            </a:extLst>
          </p:cNvPr>
          <p:cNvSpPr txBox="1"/>
          <p:nvPr/>
        </p:nvSpPr>
        <p:spPr>
          <a:xfrm>
            <a:off x="6477000" y="498739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 Gaussian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6CB22-2DB8-81D6-05E8-9674D36142AF}"/>
              </a:ext>
            </a:extLst>
          </p:cNvPr>
          <p:cNvSpPr txBox="1"/>
          <p:nvPr/>
        </p:nvSpPr>
        <p:spPr>
          <a:xfrm>
            <a:off x="2618874" y="4720613"/>
            <a:ext cx="17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Arrival direction</a:t>
            </a:r>
          </a:p>
        </p:txBody>
      </p:sp>
    </p:spTree>
    <p:extLst>
      <p:ext uri="{BB962C8B-B14F-4D97-AF65-F5344CB8AC3E}">
        <p14:creationId xmlns:p14="http://schemas.microsoft.com/office/powerpoint/2010/main" val="78021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08AE35-191F-FE7C-54D3-6ABEF1C11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" t="23006" r="1"/>
          <a:stretch/>
        </p:blipFill>
        <p:spPr>
          <a:xfrm>
            <a:off x="4909658" y="248860"/>
            <a:ext cx="6603448" cy="294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DC4C3-269A-E81C-727D-F284EAC05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1"/>
          <a:stretch/>
        </p:blipFill>
        <p:spPr>
          <a:xfrm>
            <a:off x="5310875" y="3189597"/>
            <a:ext cx="6074230" cy="35855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9C84E6-E3CB-0E46-0CCA-AB637703B0AF}"/>
              </a:ext>
            </a:extLst>
          </p:cNvPr>
          <p:cNvSpPr/>
          <p:nvPr/>
        </p:nvSpPr>
        <p:spPr>
          <a:xfrm>
            <a:off x="9474062" y="356389"/>
            <a:ext cx="579669" cy="5690282"/>
          </a:xfrm>
          <a:prstGeom prst="rect">
            <a:avLst/>
          </a:prstGeom>
          <a:solidFill>
            <a:srgbClr val="70AD47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F547EA-15A5-5FFB-7973-3652A3F786F1}"/>
              </a:ext>
            </a:extLst>
          </p:cNvPr>
          <p:cNvSpPr/>
          <p:nvPr/>
        </p:nvSpPr>
        <p:spPr>
          <a:xfrm rot="5400000">
            <a:off x="8017538" y="2918451"/>
            <a:ext cx="3264404" cy="86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Energies Observable by  OVRO-LWA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03141-863E-64F2-4A5C-D6EA2C9D0B7F}"/>
              </a:ext>
            </a:extLst>
          </p:cNvPr>
          <p:cNvSpPr txBox="1"/>
          <p:nvPr/>
        </p:nvSpPr>
        <p:spPr>
          <a:xfrm rot="16200000">
            <a:off x="4167840" y="3473452"/>
            <a:ext cx="156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Dipole amplitude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E0F95-97F2-92C3-4952-0566DE0662BF}"/>
              </a:ext>
            </a:extLst>
          </p:cNvPr>
          <p:cNvSpPr txBox="1"/>
          <p:nvPr/>
        </p:nvSpPr>
        <p:spPr>
          <a:xfrm rot="16200000">
            <a:off x="4086512" y="4947553"/>
            <a:ext cx="165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Dipole phase [degrees]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CE840-8F35-2BF3-E398-0460C57813AE}"/>
              </a:ext>
            </a:extLst>
          </p:cNvPr>
          <p:cNvSpPr txBox="1"/>
          <p:nvPr/>
        </p:nvSpPr>
        <p:spPr>
          <a:xfrm>
            <a:off x="7336264" y="3512540"/>
            <a:ext cx="215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Anisotropy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D9535-EF21-87D7-C246-8D43F89D55C4}"/>
              </a:ext>
            </a:extLst>
          </p:cNvPr>
          <p:cNvSpPr txBox="1"/>
          <p:nvPr/>
        </p:nvSpPr>
        <p:spPr>
          <a:xfrm>
            <a:off x="7281921" y="1935549"/>
            <a:ext cx="185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5657E-960F-AA6A-D784-4A5DA6ED306F}"/>
              </a:ext>
            </a:extLst>
          </p:cNvPr>
          <p:cNvSpPr txBox="1"/>
          <p:nvPr/>
        </p:nvSpPr>
        <p:spPr>
          <a:xfrm>
            <a:off x="7213227" y="681501"/>
            <a:ext cx="185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Spectrum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B4A19C-CF99-561B-D8D3-835AC27DE9E8}"/>
              </a:ext>
            </a:extLst>
          </p:cNvPr>
          <p:cNvSpPr/>
          <p:nvPr/>
        </p:nvSpPr>
        <p:spPr>
          <a:xfrm>
            <a:off x="10860843" y="398921"/>
            <a:ext cx="170121" cy="325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08D2D-3F3B-D23F-4656-3B73D2DF2249}"/>
              </a:ext>
            </a:extLst>
          </p:cNvPr>
          <p:cNvSpPr txBox="1"/>
          <p:nvPr/>
        </p:nvSpPr>
        <p:spPr>
          <a:xfrm>
            <a:off x="10781909" y="356067"/>
            <a:ext cx="455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27882-61B8-D6DA-9FF3-25AB7B8699B5}"/>
              </a:ext>
            </a:extLst>
          </p:cNvPr>
          <p:cNvSpPr/>
          <p:nvPr/>
        </p:nvSpPr>
        <p:spPr>
          <a:xfrm>
            <a:off x="10860843" y="1935548"/>
            <a:ext cx="170121" cy="183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945A98-8D5D-2646-C1C7-D268BDE42323}"/>
              </a:ext>
            </a:extLst>
          </p:cNvPr>
          <p:cNvSpPr/>
          <p:nvPr/>
        </p:nvSpPr>
        <p:spPr>
          <a:xfrm>
            <a:off x="10860843" y="3504058"/>
            <a:ext cx="170121" cy="183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AC67D-4BC5-B71B-D436-DE51701E1393}"/>
              </a:ext>
            </a:extLst>
          </p:cNvPr>
          <p:cNvSpPr/>
          <p:nvPr/>
        </p:nvSpPr>
        <p:spPr>
          <a:xfrm>
            <a:off x="10863492" y="4963106"/>
            <a:ext cx="170121" cy="183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ECD35-8000-405C-0A96-01D60FE19E77}"/>
              </a:ext>
            </a:extLst>
          </p:cNvPr>
          <p:cNvSpPr txBox="1"/>
          <p:nvPr/>
        </p:nvSpPr>
        <p:spPr>
          <a:xfrm>
            <a:off x="10771372" y="1803717"/>
            <a:ext cx="455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EADFD2-03B7-6BE7-5E35-45E0FB6E20CC}"/>
              </a:ext>
            </a:extLst>
          </p:cNvPr>
          <p:cNvSpPr txBox="1"/>
          <p:nvPr/>
        </p:nvSpPr>
        <p:spPr>
          <a:xfrm>
            <a:off x="10766019" y="3377039"/>
            <a:ext cx="455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C78B8E-31ED-27CC-AB93-26B29C473A17}"/>
              </a:ext>
            </a:extLst>
          </p:cNvPr>
          <p:cNvSpPr txBox="1"/>
          <p:nvPr/>
        </p:nvSpPr>
        <p:spPr>
          <a:xfrm>
            <a:off x="10766214" y="4847051"/>
            <a:ext cx="455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CB115-39D8-CB7B-CEA8-FF438909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7" y="2280644"/>
            <a:ext cx="4515982" cy="1293581"/>
          </a:xfrm>
        </p:spPr>
        <p:txBody>
          <a:bodyPr>
            <a:noAutofit/>
          </a:bodyPr>
          <a:lstStyle/>
          <a:p>
            <a:r>
              <a:rPr lang="en-US" sz="2000" b="1" dirty="0"/>
              <a:t>The OVRO-LWA will probe the Galactic to extragalactic transition.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18F2E-B83A-E57F-79C6-EEF7197BFE74}"/>
              </a:ext>
            </a:extLst>
          </p:cNvPr>
          <p:cNvSpPr txBox="1"/>
          <p:nvPr/>
        </p:nvSpPr>
        <p:spPr>
          <a:xfrm rot="5400000">
            <a:off x="9240147" y="3377039"/>
            <a:ext cx="438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 from Becker-</a:t>
            </a:r>
            <a:r>
              <a:rPr lang="en-US" sz="1600" dirty="0" err="1"/>
              <a:t>Tjus</a:t>
            </a:r>
            <a:r>
              <a:rPr lang="en-US" sz="1600" dirty="0"/>
              <a:t> and Merton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6DB20-4546-7003-EF8B-2410A178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35C8-D402-4C33-B374-6007964723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895F-6312-C327-6D15-B972DBF4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12081164" cy="766167"/>
          </a:xfrm>
        </p:spPr>
        <p:txBody>
          <a:bodyPr/>
          <a:lstStyle/>
          <a:p>
            <a:r>
              <a:rPr lang="en-US" sz="4000" dirty="0"/>
              <a:t>Summary of cosmic ray system design goals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9810C1-26A5-423D-5E64-BD815EC45556}"/>
              </a:ext>
            </a:extLst>
          </p:cNvPr>
          <p:cNvGraphicFramePr>
            <a:graphicFrameLocks noGrp="1"/>
          </p:cNvGraphicFramePr>
          <p:nvPr/>
        </p:nvGraphicFramePr>
        <p:xfrm>
          <a:off x="2164702" y="1148381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809472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3474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Observable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Instrument Functional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9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Band-limited radio impulse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5ns time resolution, 1ns timing synchronization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6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Polarized 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2 polarizations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1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Beamed 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Subsets of antennas can trigger full-array readout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8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flux: 5 events per day over OVRO-LWA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Detector dead time &lt;10%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66363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23F4CA86-3E69-7936-68D4-AAA39A1EB647}"/>
              </a:ext>
            </a:extLst>
          </p:cNvPr>
          <p:cNvGraphicFramePr>
            <a:graphicFrameLocks noGrp="1"/>
          </p:cNvGraphicFramePr>
          <p:nvPr/>
        </p:nvGraphicFramePr>
        <p:xfrm>
          <a:off x="2152070" y="4085835"/>
          <a:ext cx="812800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809472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3474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Engineering constraint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Instrument Functional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9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data rate of OVRO-LWA is ~terabit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Buffer data, and trigger readout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6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Array spans 2.4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Buffer should be 20 microseconds to sample background before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1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89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66363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141E8-06C6-487B-E104-699903E54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694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454F099-4D2D-4CBA-8FF3-9ABE33FE0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4" t="36954" r="35915" b="21242"/>
          <a:stretch/>
        </p:blipFill>
        <p:spPr>
          <a:xfrm>
            <a:off x="815516" y="1838227"/>
            <a:ext cx="7574340" cy="3989160"/>
          </a:xfrm>
          <a:prstGeom prst="rect">
            <a:avLst/>
          </a:prstGeom>
        </p:spPr>
      </p:pic>
      <p:sp>
        <p:nvSpPr>
          <p:cNvPr id="191" name="Google Shape;191;p22"/>
          <p:cNvSpPr txBox="1"/>
          <p:nvPr/>
        </p:nvSpPr>
        <p:spPr>
          <a:xfrm>
            <a:off x="3562415" y="6192217"/>
            <a:ext cx="3731228" cy="5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log (E/eV)</a:t>
            </a:r>
            <a:endParaRPr sz="2400" dirty="0"/>
          </a:p>
        </p:txBody>
      </p:sp>
      <p:sp>
        <p:nvSpPr>
          <p:cNvPr id="207" name="Google Shape;207;p22"/>
          <p:cNvSpPr txBox="1"/>
          <p:nvPr/>
        </p:nvSpPr>
        <p:spPr>
          <a:xfrm>
            <a:off x="8389856" y="5700737"/>
            <a:ext cx="3163408" cy="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Schroeder 2019</a:t>
            </a:r>
            <a:endParaRPr sz="2400" dirty="0"/>
          </a:p>
        </p:txBody>
      </p:sp>
      <p:sp>
        <p:nvSpPr>
          <p:cNvPr id="27" name="Google Shape;205;p22">
            <a:extLst>
              <a:ext uri="{FF2B5EF4-FFF2-40B4-BE49-F238E27FC236}">
                <a16:creationId xmlns:a16="http://schemas.microsoft.com/office/drawing/2014/main" id="{B977210F-5992-4E80-93E0-E79647E9D819}"/>
              </a:ext>
            </a:extLst>
          </p:cNvPr>
          <p:cNvSpPr txBox="1"/>
          <p:nvPr/>
        </p:nvSpPr>
        <p:spPr>
          <a:xfrm>
            <a:off x="1470792" y="5661343"/>
            <a:ext cx="7126453" cy="375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9    10    11    12    13    14    15    16    17    18    19    20  </a:t>
            </a:r>
            <a:endParaRPr sz="24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92FCAB1-817A-43D0-B07F-BB7CB29A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241"/>
            <a:ext cx="12192000" cy="2076450"/>
          </a:xfrm>
        </p:spPr>
        <p:txBody>
          <a:bodyPr>
            <a:normAutofit/>
          </a:bodyPr>
          <a:lstStyle/>
          <a:p>
            <a:r>
              <a:rPr lang="en-US" dirty="0"/>
              <a:t> Cosmic ray composition measurements are the key.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622B39-CDB3-4FF1-B564-1659BFEF7CA8}"/>
              </a:ext>
            </a:extLst>
          </p:cNvPr>
          <p:cNvSpPr/>
          <p:nvPr/>
        </p:nvSpPr>
        <p:spPr>
          <a:xfrm>
            <a:off x="6016341" y="1838227"/>
            <a:ext cx="860710" cy="3915125"/>
          </a:xfrm>
          <a:prstGeom prst="rect">
            <a:avLst/>
          </a:prstGeom>
          <a:solidFill>
            <a:srgbClr val="70AD47">
              <a:alpha val="5019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7EEFA1-60B3-4150-9393-518681FA37B1}"/>
              </a:ext>
            </a:extLst>
          </p:cNvPr>
          <p:cNvSpPr/>
          <p:nvPr/>
        </p:nvSpPr>
        <p:spPr>
          <a:xfrm>
            <a:off x="8626684" y="1683577"/>
            <a:ext cx="2704544" cy="1163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Observable by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OVRO-LWA  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514E60-9694-4504-9CE1-3A7AAC0FC934}"/>
              </a:ext>
            </a:extLst>
          </p:cNvPr>
          <p:cNvCxnSpPr>
            <a:cxnSpLocks/>
          </p:cNvCxnSpPr>
          <p:nvPr/>
        </p:nvCxnSpPr>
        <p:spPr>
          <a:xfrm flipH="1">
            <a:off x="6253168" y="2163217"/>
            <a:ext cx="3051088" cy="1006949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FE4A9B-3495-42A8-9687-C369699CDE4C}"/>
              </a:ext>
            </a:extLst>
          </p:cNvPr>
          <p:cNvSpPr txBox="1"/>
          <p:nvPr/>
        </p:nvSpPr>
        <p:spPr>
          <a:xfrm>
            <a:off x="8808856" y="3103772"/>
            <a:ext cx="3017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Individual sources may have rigidity-dependent cutoff energies.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Hence shifts in composition are clues to shifts in source classes.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6E25F-C351-4819-A527-5468D4CA4D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AAE6C64-2DD3-87AB-5C8A-63C174DFDCCD}"/>
              </a:ext>
            </a:extLst>
          </p:cNvPr>
          <p:cNvSpPr/>
          <p:nvPr/>
        </p:nvSpPr>
        <p:spPr>
          <a:xfrm rot="16200000">
            <a:off x="6351540" y="-138346"/>
            <a:ext cx="474440" cy="3343405"/>
          </a:xfrm>
          <a:prstGeom prst="rightBrace">
            <a:avLst>
              <a:gd name="adj1" fmla="val 8333"/>
              <a:gd name="adj2" fmla="val 494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1CAF0-CB74-CDAD-09BE-7CBC3FA85A29}"/>
              </a:ext>
            </a:extLst>
          </p:cNvPr>
          <p:cNvSpPr txBox="1"/>
          <p:nvPr/>
        </p:nvSpPr>
        <p:spPr>
          <a:xfrm>
            <a:off x="5279366" y="933271"/>
            <a:ext cx="540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Only accessible via ground-based experiments</a:t>
            </a:r>
          </a:p>
        </p:txBody>
      </p:sp>
    </p:spTree>
    <p:extLst>
      <p:ext uri="{BB962C8B-B14F-4D97-AF65-F5344CB8AC3E}">
        <p14:creationId xmlns:p14="http://schemas.microsoft.com/office/powerpoint/2010/main" val="181038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C8E8CA-9291-6977-17B6-FAD2AF408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1" b="6871"/>
          <a:stretch/>
        </p:blipFill>
        <p:spPr>
          <a:xfrm>
            <a:off x="6392521" y="519212"/>
            <a:ext cx="5336723" cy="3017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097D45-1240-BCFF-B04D-669CF767C176}"/>
              </a:ext>
            </a:extLst>
          </p:cNvPr>
          <p:cNvSpPr/>
          <p:nvPr/>
        </p:nvSpPr>
        <p:spPr>
          <a:xfrm>
            <a:off x="7705886" y="2296391"/>
            <a:ext cx="1845426" cy="939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91C92-6673-D21C-776A-5A4C95BA8BB3}"/>
              </a:ext>
            </a:extLst>
          </p:cNvPr>
          <p:cNvSpPr txBox="1"/>
          <p:nvPr/>
        </p:nvSpPr>
        <p:spPr>
          <a:xfrm>
            <a:off x="8246213" y="3680316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[MHz]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7AC76-BA82-0E06-93F7-AC2F866ABFBC}"/>
              </a:ext>
            </a:extLst>
          </p:cNvPr>
          <p:cNvSpPr txBox="1"/>
          <p:nvPr/>
        </p:nvSpPr>
        <p:spPr>
          <a:xfrm rot="16200000">
            <a:off x="5178157" y="1853549"/>
            <a:ext cx="140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[dBm]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199D5-50E6-0E38-2059-86DC609BF236}"/>
              </a:ext>
            </a:extLst>
          </p:cNvPr>
          <p:cNvSpPr txBox="1"/>
          <p:nvPr/>
        </p:nvSpPr>
        <p:spPr>
          <a:xfrm>
            <a:off x="6304043" y="34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4BC6F-4B0C-C1FF-282C-2DC7675D7F43}"/>
              </a:ext>
            </a:extLst>
          </p:cNvPr>
          <p:cNvSpPr txBox="1"/>
          <p:nvPr/>
        </p:nvSpPr>
        <p:spPr>
          <a:xfrm>
            <a:off x="7287182" y="34468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1319D-E9AD-9BF2-ACF3-CBFCAF2CF802}"/>
              </a:ext>
            </a:extLst>
          </p:cNvPr>
          <p:cNvSpPr txBox="1"/>
          <p:nvPr/>
        </p:nvSpPr>
        <p:spPr>
          <a:xfrm>
            <a:off x="8379026" y="34667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E96224-C5D7-D933-0764-E5FEED291C22}"/>
              </a:ext>
            </a:extLst>
          </p:cNvPr>
          <p:cNvSpPr txBox="1"/>
          <p:nvPr/>
        </p:nvSpPr>
        <p:spPr>
          <a:xfrm>
            <a:off x="9470766" y="3452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9E602-C4B7-4189-6262-150D070063F3}"/>
              </a:ext>
            </a:extLst>
          </p:cNvPr>
          <p:cNvSpPr txBox="1"/>
          <p:nvPr/>
        </p:nvSpPr>
        <p:spPr>
          <a:xfrm>
            <a:off x="10540066" y="34634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01617-C161-3E75-2596-0F7DB9EE6C04}"/>
              </a:ext>
            </a:extLst>
          </p:cNvPr>
          <p:cNvSpPr txBox="1"/>
          <p:nvPr/>
        </p:nvSpPr>
        <p:spPr>
          <a:xfrm>
            <a:off x="6023189" y="258139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C7ED2-148B-F76E-EA1F-9392F40CDE9E}"/>
              </a:ext>
            </a:extLst>
          </p:cNvPr>
          <p:cNvSpPr txBox="1"/>
          <p:nvPr/>
        </p:nvSpPr>
        <p:spPr>
          <a:xfrm>
            <a:off x="6023189" y="291116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559CE3-A033-6295-5045-AEC4E28D44E4}"/>
              </a:ext>
            </a:extLst>
          </p:cNvPr>
          <p:cNvSpPr txBox="1"/>
          <p:nvPr/>
        </p:nvSpPr>
        <p:spPr>
          <a:xfrm>
            <a:off x="5899940" y="323339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68CA7-1E17-B429-C227-3F442F953C22}"/>
              </a:ext>
            </a:extLst>
          </p:cNvPr>
          <p:cNvSpPr txBox="1"/>
          <p:nvPr/>
        </p:nvSpPr>
        <p:spPr>
          <a:xfrm>
            <a:off x="5987922" y="222690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41F38-F038-AA67-28AC-159D77E28EBC}"/>
              </a:ext>
            </a:extLst>
          </p:cNvPr>
          <p:cNvSpPr txBox="1"/>
          <p:nvPr/>
        </p:nvSpPr>
        <p:spPr>
          <a:xfrm>
            <a:off x="6000686" y="192184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D9F890-AFEF-A318-6CCE-D0AE0E2B63CC}"/>
              </a:ext>
            </a:extLst>
          </p:cNvPr>
          <p:cNvSpPr txBox="1"/>
          <p:nvPr/>
        </p:nvSpPr>
        <p:spPr>
          <a:xfrm>
            <a:off x="5987922" y="159207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38F9BF-E560-89FF-5572-02E49B154FE7}"/>
              </a:ext>
            </a:extLst>
          </p:cNvPr>
          <p:cNvSpPr txBox="1"/>
          <p:nvPr/>
        </p:nvSpPr>
        <p:spPr>
          <a:xfrm>
            <a:off x="6002554" y="1238601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7EF3E-0ECF-E801-9D7B-493EBC2F42B6}"/>
              </a:ext>
            </a:extLst>
          </p:cNvPr>
          <p:cNvSpPr txBox="1"/>
          <p:nvPr/>
        </p:nvSpPr>
        <p:spPr>
          <a:xfrm>
            <a:off x="5996906" y="933545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E60D7A-E6D9-1D19-D52D-A75E6661C700}"/>
              </a:ext>
            </a:extLst>
          </p:cNvPr>
          <p:cNvSpPr txBox="1"/>
          <p:nvPr/>
        </p:nvSpPr>
        <p:spPr>
          <a:xfrm>
            <a:off x="6023189" y="573257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-20</a:t>
            </a:r>
          </a:p>
        </p:txBody>
      </p:sp>
      <p:pic>
        <p:nvPicPr>
          <p:cNvPr id="26" name="Picture 25" descr="A metal structure in a desert&#10;&#10;Description automatically generated">
            <a:extLst>
              <a:ext uri="{FF2B5EF4-FFF2-40B4-BE49-F238E27FC236}">
                <a16:creationId xmlns:a16="http://schemas.microsoft.com/office/drawing/2014/main" id="{D3C1C764-0D97-C6AD-3116-2E0F6D7E68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1" t="16606" r="20083" b="57849"/>
          <a:stretch/>
        </p:blipFill>
        <p:spPr>
          <a:xfrm>
            <a:off x="7386762" y="4091730"/>
            <a:ext cx="3348239" cy="25937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316226-823F-1195-D0CA-BD804C7992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9" b="6281"/>
          <a:stretch/>
        </p:blipFill>
        <p:spPr>
          <a:xfrm>
            <a:off x="6433854" y="555982"/>
            <a:ext cx="5300946" cy="30055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B4A40D-97E6-2F4D-9392-C1044EE8666C}"/>
              </a:ext>
            </a:extLst>
          </p:cNvPr>
          <p:cNvSpPr/>
          <p:nvPr/>
        </p:nvSpPr>
        <p:spPr>
          <a:xfrm>
            <a:off x="7639378" y="2275577"/>
            <a:ext cx="1978442" cy="1012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4601D-E4F9-0A57-26E4-334115D9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5" y="261862"/>
            <a:ext cx="5393892" cy="992121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the OVRO-LWA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F5558-AF68-D535-3A9F-A85C1A66B944}"/>
              </a:ext>
            </a:extLst>
          </p:cNvPr>
          <p:cNvSpPr txBox="1"/>
          <p:nvPr/>
        </p:nvSpPr>
        <p:spPr>
          <a:xfrm>
            <a:off x="0" y="5160339"/>
            <a:ext cx="5393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Extrasolar space weather, epoch of reionization, solar astronomy, cosmic rays and more </a:t>
            </a:r>
            <a:endParaRPr lang="en-US" sz="2800" dirty="0"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6701F-C1F5-79D3-E125-91A3FB2A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5" y="1532810"/>
            <a:ext cx="5493492" cy="34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3294C-DDB1-14E7-2E39-C9639C1D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3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261574-0894-7D4A-941A-BA749B7D8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6" t="52417" r="6969"/>
          <a:stretch/>
        </p:blipFill>
        <p:spPr>
          <a:xfrm>
            <a:off x="1788930" y="1822018"/>
            <a:ext cx="3490994" cy="389565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D8378CC-0CA3-3437-5C16-0502C856CEDA}"/>
              </a:ext>
            </a:extLst>
          </p:cNvPr>
          <p:cNvSpPr/>
          <p:nvPr/>
        </p:nvSpPr>
        <p:spPr>
          <a:xfrm>
            <a:off x="1882193" y="1869035"/>
            <a:ext cx="368403" cy="36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CE18358-BA75-E94A-B04B-AF45CD602D6D}"/>
              </a:ext>
            </a:extLst>
          </p:cNvPr>
          <p:cNvSpPr/>
          <p:nvPr/>
        </p:nvSpPr>
        <p:spPr>
          <a:xfrm>
            <a:off x="1991807" y="5485816"/>
            <a:ext cx="3245413" cy="182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3460F1-0E97-1053-A57F-F1D6F295E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6" t="2633" r="6816" b="50347"/>
          <a:stretch/>
        </p:blipFill>
        <p:spPr>
          <a:xfrm>
            <a:off x="6849662" y="1057029"/>
            <a:ext cx="2458891" cy="270101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1129A70F-2E90-13E8-94DA-B521228066ED}"/>
              </a:ext>
            </a:extLst>
          </p:cNvPr>
          <p:cNvSpPr/>
          <p:nvPr/>
        </p:nvSpPr>
        <p:spPr>
          <a:xfrm>
            <a:off x="6937278" y="1057029"/>
            <a:ext cx="207983" cy="2518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758825-8AAB-F741-B90A-033532E916D9}"/>
              </a:ext>
            </a:extLst>
          </p:cNvPr>
          <p:cNvSpPr/>
          <p:nvPr/>
        </p:nvSpPr>
        <p:spPr>
          <a:xfrm>
            <a:off x="6930918" y="3629955"/>
            <a:ext cx="2550798" cy="182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2557E-F5E9-8D8E-8F6A-8A77126A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90" y="409563"/>
            <a:ext cx="10515600" cy="271370"/>
          </a:xfrm>
        </p:spPr>
        <p:txBody>
          <a:bodyPr>
            <a:normAutofit fontScale="90000"/>
          </a:bodyPr>
          <a:lstStyle/>
          <a:p>
            <a:r>
              <a:rPr lang="en-US" dirty="0"/>
              <a:t>Array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44E84-83A2-3E64-E726-4078B36A3BD8}"/>
              </a:ext>
            </a:extLst>
          </p:cNvPr>
          <p:cNvSpPr/>
          <p:nvPr/>
        </p:nvSpPr>
        <p:spPr>
          <a:xfrm>
            <a:off x="4024786" y="3642687"/>
            <a:ext cx="348062" cy="371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B656F2-30F3-6C21-C056-41842CDC2DC7}"/>
              </a:ext>
            </a:extLst>
          </p:cNvPr>
          <p:cNvCxnSpPr>
            <a:cxnSpLocks/>
          </p:cNvCxnSpPr>
          <p:nvPr/>
        </p:nvCxnSpPr>
        <p:spPr>
          <a:xfrm flipV="1">
            <a:off x="4024786" y="1057029"/>
            <a:ext cx="3155768" cy="2585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30E4C-FE75-6B16-D522-61A8144A57A3}"/>
              </a:ext>
            </a:extLst>
          </p:cNvPr>
          <p:cNvCxnSpPr>
            <a:cxnSpLocks/>
          </p:cNvCxnSpPr>
          <p:nvPr/>
        </p:nvCxnSpPr>
        <p:spPr>
          <a:xfrm flipV="1">
            <a:off x="4024786" y="3567147"/>
            <a:ext cx="3155768" cy="4471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F4A61B3-7E76-AD28-B2A7-990D9EAB95DC}"/>
              </a:ext>
            </a:extLst>
          </p:cNvPr>
          <p:cNvSpPr txBox="1"/>
          <p:nvPr/>
        </p:nvSpPr>
        <p:spPr>
          <a:xfrm>
            <a:off x="2540805" y="5705034"/>
            <a:ext cx="2546160" cy="467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E-W position [km]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6D68D2-D586-0825-4FFF-443A15942FE2}"/>
              </a:ext>
            </a:extLst>
          </p:cNvPr>
          <p:cNvSpPr txBox="1"/>
          <p:nvPr/>
        </p:nvSpPr>
        <p:spPr>
          <a:xfrm rot="16200000">
            <a:off x="351068" y="3173210"/>
            <a:ext cx="263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N-S position [km]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CC7777-3CC2-E7B1-9807-A6AD337AE224}"/>
              </a:ext>
            </a:extLst>
          </p:cNvPr>
          <p:cNvSpPr txBox="1"/>
          <p:nvPr/>
        </p:nvSpPr>
        <p:spPr>
          <a:xfrm>
            <a:off x="1997706" y="1973536"/>
            <a:ext cx="33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33D247-199E-E9AC-076C-0B375608C1D5}"/>
              </a:ext>
            </a:extLst>
          </p:cNvPr>
          <p:cNvSpPr txBox="1"/>
          <p:nvPr/>
        </p:nvSpPr>
        <p:spPr>
          <a:xfrm>
            <a:off x="1991807" y="5234297"/>
            <a:ext cx="420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-1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56495F-22BF-6E63-58DA-5DD4FD03A192}"/>
              </a:ext>
            </a:extLst>
          </p:cNvPr>
          <p:cNvSpPr txBox="1"/>
          <p:nvPr/>
        </p:nvSpPr>
        <p:spPr>
          <a:xfrm>
            <a:off x="2040699" y="3641753"/>
            <a:ext cx="34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9568F-ECE8-3B5D-AB90-E245CCC2C25E}"/>
              </a:ext>
            </a:extLst>
          </p:cNvPr>
          <p:cNvSpPr txBox="1"/>
          <p:nvPr/>
        </p:nvSpPr>
        <p:spPr>
          <a:xfrm>
            <a:off x="1800961" y="4452407"/>
            <a:ext cx="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-0.5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DE3FE4-879C-91C0-3D8E-EDBAE40BE974}"/>
              </a:ext>
            </a:extLst>
          </p:cNvPr>
          <p:cNvSpPr txBox="1"/>
          <p:nvPr/>
        </p:nvSpPr>
        <p:spPr>
          <a:xfrm>
            <a:off x="1845087" y="2813402"/>
            <a:ext cx="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AF2589-1E8D-FA79-A206-F0C30B9D3509}"/>
              </a:ext>
            </a:extLst>
          </p:cNvPr>
          <p:cNvSpPr txBox="1"/>
          <p:nvPr/>
        </p:nvSpPr>
        <p:spPr>
          <a:xfrm rot="16200000">
            <a:off x="8677846" y="3334015"/>
            <a:ext cx="420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 signal-to-noise ratio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D27B467-E085-B56D-D847-068F38ADA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33" t="52417"/>
          <a:stretch/>
        </p:blipFill>
        <p:spPr>
          <a:xfrm>
            <a:off x="10005430" y="2191288"/>
            <a:ext cx="635779" cy="38956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AA9D35D-5058-7AA3-2F80-28A9EC2C4469}"/>
              </a:ext>
            </a:extLst>
          </p:cNvPr>
          <p:cNvSpPr txBox="1"/>
          <p:nvPr/>
        </p:nvSpPr>
        <p:spPr>
          <a:xfrm>
            <a:off x="4056046" y="5396047"/>
            <a:ext cx="34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FAE097-A6AF-3B86-6435-83C32DD328A5}"/>
              </a:ext>
            </a:extLst>
          </p:cNvPr>
          <p:cNvSpPr txBox="1"/>
          <p:nvPr/>
        </p:nvSpPr>
        <p:spPr>
          <a:xfrm>
            <a:off x="4590572" y="5387816"/>
            <a:ext cx="600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0.5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C25E8C-B097-641A-3819-C27F93F8B0E3}"/>
              </a:ext>
            </a:extLst>
          </p:cNvPr>
          <p:cNvSpPr txBox="1"/>
          <p:nvPr/>
        </p:nvSpPr>
        <p:spPr>
          <a:xfrm>
            <a:off x="3258576" y="5391343"/>
            <a:ext cx="638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-0.5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35DD4B-3400-1BEC-1D36-FAB32B117051}"/>
              </a:ext>
            </a:extLst>
          </p:cNvPr>
          <p:cNvSpPr txBox="1"/>
          <p:nvPr/>
        </p:nvSpPr>
        <p:spPr>
          <a:xfrm>
            <a:off x="2710284" y="5406326"/>
            <a:ext cx="39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-1</a:t>
            </a:r>
            <a:r>
              <a:rPr lang="en-US" sz="1800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44DD14-FF8F-8504-C9DF-CFBC4E69E3C5}"/>
              </a:ext>
            </a:extLst>
          </p:cNvPr>
          <p:cNvSpPr txBox="1"/>
          <p:nvPr/>
        </p:nvSpPr>
        <p:spPr>
          <a:xfrm>
            <a:off x="2082889" y="5397601"/>
            <a:ext cx="60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-1.5</a:t>
            </a:r>
            <a:r>
              <a:rPr lang="en-US" sz="1800" dirty="0"/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58EA55-8EF8-6EE0-322B-FC3624D7FE38}"/>
              </a:ext>
            </a:extLst>
          </p:cNvPr>
          <p:cNvSpPr txBox="1"/>
          <p:nvPr/>
        </p:nvSpPr>
        <p:spPr>
          <a:xfrm>
            <a:off x="8060405" y="3516862"/>
            <a:ext cx="34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B0601E-42DC-13D0-1266-6D0B0C08F2DE}"/>
              </a:ext>
            </a:extLst>
          </p:cNvPr>
          <p:cNvSpPr txBox="1"/>
          <p:nvPr/>
        </p:nvSpPr>
        <p:spPr>
          <a:xfrm>
            <a:off x="6970329" y="2135779"/>
            <a:ext cx="34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865B64-BB5E-7892-CF55-55C722D8A4BC}"/>
              </a:ext>
            </a:extLst>
          </p:cNvPr>
          <p:cNvSpPr txBox="1"/>
          <p:nvPr/>
        </p:nvSpPr>
        <p:spPr>
          <a:xfrm>
            <a:off x="6782523" y="915052"/>
            <a:ext cx="58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0.1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F21C2A-B4F3-F447-3208-2FFA242D387D}"/>
              </a:ext>
            </a:extLst>
          </p:cNvPr>
          <p:cNvSpPr txBox="1"/>
          <p:nvPr/>
        </p:nvSpPr>
        <p:spPr>
          <a:xfrm>
            <a:off x="6693667" y="3331033"/>
            <a:ext cx="58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-0.1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DF2E23-1DD0-6AD3-D290-A8ADA19E529F}"/>
              </a:ext>
            </a:extLst>
          </p:cNvPr>
          <p:cNvSpPr txBox="1"/>
          <p:nvPr/>
        </p:nvSpPr>
        <p:spPr>
          <a:xfrm>
            <a:off x="6904129" y="3512725"/>
            <a:ext cx="58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-0.1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4093CA-A483-78E4-DAB1-1BD378908D1A}"/>
              </a:ext>
            </a:extLst>
          </p:cNvPr>
          <p:cNvSpPr txBox="1"/>
          <p:nvPr/>
        </p:nvSpPr>
        <p:spPr>
          <a:xfrm>
            <a:off x="8931851" y="3512336"/>
            <a:ext cx="58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1B9DD-EF5B-472C-E86F-C56D8979D795}"/>
              </a:ext>
            </a:extLst>
          </p:cNvPr>
          <p:cNvSpPr txBox="1"/>
          <p:nvPr/>
        </p:nvSpPr>
        <p:spPr>
          <a:xfrm rot="16200000">
            <a:off x="5506996" y="1842040"/>
            <a:ext cx="26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N-S position [km]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1DDD1-B7A5-91F7-8DF0-49ED5FCDEEDC}"/>
              </a:ext>
            </a:extLst>
          </p:cNvPr>
          <p:cNvSpPr txBox="1"/>
          <p:nvPr/>
        </p:nvSpPr>
        <p:spPr>
          <a:xfrm>
            <a:off x="7222457" y="3867120"/>
            <a:ext cx="254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E-W position [km]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C1CC9E-2060-D8FE-BD82-3064EE56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DDAB-5D6C-40E0-BDE0-CDAA2FDBD9C9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C908E-4F00-58E2-BD7C-BBB9E9FA4C7D}"/>
              </a:ext>
            </a:extLst>
          </p:cNvPr>
          <p:cNvSpPr txBox="1"/>
          <p:nvPr/>
        </p:nvSpPr>
        <p:spPr>
          <a:xfrm>
            <a:off x="384523" y="847794"/>
            <a:ext cx="477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352 dual-polarization dipoles</a:t>
            </a:r>
          </a:p>
        </p:txBody>
      </p:sp>
    </p:spTree>
    <p:extLst>
      <p:ext uri="{BB962C8B-B14F-4D97-AF65-F5344CB8AC3E}">
        <p14:creationId xmlns:p14="http://schemas.microsoft.com/office/powerpoint/2010/main" val="400101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9B3E-DFD0-4AD4-9D8F-E792F833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48" y="238737"/>
            <a:ext cx="11293920" cy="763600"/>
          </a:xfrm>
        </p:spPr>
        <p:txBody>
          <a:bodyPr/>
          <a:lstStyle/>
          <a:p>
            <a:r>
              <a:rPr lang="en-US" sz="3200" dirty="0"/>
              <a:t>The OVRO-LWA underwent a major upgrade from 2019-2023.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2B287-79D7-40BD-9644-A2A66783B5B7}"/>
              </a:ext>
            </a:extLst>
          </p:cNvPr>
          <p:cNvSpPr txBox="1"/>
          <p:nvPr/>
        </p:nvSpPr>
        <p:spPr>
          <a:xfrm>
            <a:off x="3489383" y="1035347"/>
            <a:ext cx="60747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C7FA35B-B575-13A6-BBFA-FFFF4897F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5165" b="58395"/>
          <a:stretch/>
        </p:blipFill>
        <p:spPr>
          <a:xfrm>
            <a:off x="1586968" y="1147829"/>
            <a:ext cx="1749953" cy="14931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25872E-2320-5E21-F1EA-DF571D234367}"/>
              </a:ext>
            </a:extLst>
          </p:cNvPr>
          <p:cNvSpPr/>
          <p:nvPr/>
        </p:nvSpPr>
        <p:spPr>
          <a:xfrm>
            <a:off x="1600419" y="2921303"/>
            <a:ext cx="1399562" cy="71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Junction box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A3590-00AF-F878-1E39-AAD8E7DDB808}"/>
              </a:ext>
            </a:extLst>
          </p:cNvPr>
          <p:cNvSpPr/>
          <p:nvPr/>
        </p:nvSpPr>
        <p:spPr>
          <a:xfrm>
            <a:off x="1550392" y="5145108"/>
            <a:ext cx="1399552" cy="323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4E3422-A879-0482-6415-D8E10B453923}"/>
              </a:ext>
            </a:extLst>
          </p:cNvPr>
          <p:cNvSpPr/>
          <p:nvPr/>
        </p:nvSpPr>
        <p:spPr>
          <a:xfrm>
            <a:off x="1550392" y="3980268"/>
            <a:ext cx="1399562" cy="8134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Analog receiver electronics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E6EC97-9498-7A4E-D61E-3424DEC71FA7}"/>
              </a:ext>
            </a:extLst>
          </p:cNvPr>
          <p:cNvSpPr/>
          <p:nvPr/>
        </p:nvSpPr>
        <p:spPr>
          <a:xfrm>
            <a:off x="1495528" y="5794107"/>
            <a:ext cx="1472714" cy="746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Digital signal processing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D33891-57F7-2589-A354-61CD4288BAE9}"/>
              </a:ext>
            </a:extLst>
          </p:cNvPr>
          <p:cNvCxnSpPr/>
          <p:nvPr/>
        </p:nvCxnSpPr>
        <p:spPr>
          <a:xfrm>
            <a:off x="2291056" y="2512279"/>
            <a:ext cx="0" cy="54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83DA3D-A93F-8633-50CA-7C39D799B94F}"/>
              </a:ext>
            </a:extLst>
          </p:cNvPr>
          <p:cNvCxnSpPr>
            <a:cxnSpLocks/>
          </p:cNvCxnSpPr>
          <p:nvPr/>
        </p:nvCxnSpPr>
        <p:spPr>
          <a:xfrm>
            <a:off x="2250173" y="3604658"/>
            <a:ext cx="0" cy="375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E29B6-8010-90C0-9CCE-67E4B98189D5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 flipH="1">
            <a:off x="2250168" y="4793721"/>
            <a:ext cx="5" cy="351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CFB950-E6C2-FFB3-3515-04828AF5A6EF}"/>
              </a:ext>
            </a:extLst>
          </p:cNvPr>
          <p:cNvCxnSpPr>
            <a:cxnSpLocks/>
          </p:cNvCxnSpPr>
          <p:nvPr/>
        </p:nvCxnSpPr>
        <p:spPr>
          <a:xfrm>
            <a:off x="2231885" y="5460146"/>
            <a:ext cx="0" cy="323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67F5BB9-741A-E9E9-2A3F-FE40EF27002F}"/>
              </a:ext>
            </a:extLst>
          </p:cNvPr>
          <p:cNvSpPr txBox="1"/>
          <p:nvPr/>
        </p:nvSpPr>
        <p:spPr>
          <a:xfrm rot="16200000">
            <a:off x="-131574" y="3467072"/>
            <a:ext cx="265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LWA signal path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E8E90D-8A67-76DD-96A4-EA830FA1E175}"/>
              </a:ext>
            </a:extLst>
          </p:cNvPr>
          <p:cNvCxnSpPr/>
          <p:nvPr/>
        </p:nvCxnSpPr>
        <p:spPr>
          <a:xfrm flipH="1">
            <a:off x="3335927" y="1884330"/>
            <a:ext cx="4945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5B39AF-59D8-682C-4913-ED8DD5E61CC3}"/>
              </a:ext>
            </a:extLst>
          </p:cNvPr>
          <p:cNvCxnSpPr>
            <a:cxnSpLocks/>
          </p:cNvCxnSpPr>
          <p:nvPr/>
        </p:nvCxnSpPr>
        <p:spPr>
          <a:xfrm flipH="1">
            <a:off x="3108895" y="3248991"/>
            <a:ext cx="7884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DC21D8-7D7C-029A-2699-6D3F53CA39D8}"/>
              </a:ext>
            </a:extLst>
          </p:cNvPr>
          <p:cNvCxnSpPr>
            <a:cxnSpLocks/>
          </p:cNvCxnSpPr>
          <p:nvPr/>
        </p:nvCxnSpPr>
        <p:spPr>
          <a:xfrm flipH="1">
            <a:off x="3108895" y="3792463"/>
            <a:ext cx="788480" cy="358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4794D0-7328-2E50-76EC-8C86EE6C5B62}"/>
              </a:ext>
            </a:extLst>
          </p:cNvPr>
          <p:cNvCxnSpPr>
            <a:cxnSpLocks/>
          </p:cNvCxnSpPr>
          <p:nvPr/>
        </p:nvCxnSpPr>
        <p:spPr>
          <a:xfrm flipH="1">
            <a:off x="3249259" y="4489704"/>
            <a:ext cx="648116" cy="1132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1232DB-BA4B-80F9-297E-00E69729F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33582"/>
              </p:ext>
            </p:extLst>
          </p:nvPr>
        </p:nvGraphicFramePr>
        <p:xfrm>
          <a:off x="3967328" y="1147829"/>
          <a:ext cx="4294234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234">
                  <a:extLst>
                    <a:ext uri="{9D8B030D-6E8A-4147-A177-3AD203B41FA5}">
                      <a16:colId xmlns:a16="http://schemas.microsoft.com/office/drawing/2014/main" val="290179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2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Expansion: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288 </a:t>
                      </a:r>
                      <a:r>
                        <a:rPr lang="en-US" sz="1800" dirty="0">
                          <a:sym typeface="Wingdings" panose="05000000000000000000" pitchFamily="2" charset="2"/>
                        </a:rPr>
                        <a:t> 352 </a:t>
                      </a:r>
                      <a:r>
                        <a:rPr lang="en-US" sz="1800" dirty="0"/>
                        <a:t>dual polarization antennas</a:t>
                      </a:r>
                      <a:endParaRPr lang="en-US" sz="1800" dirty="0">
                        <a:sym typeface="Wingdings" panose="05000000000000000000" pitchFamily="2" charset="2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1.5 km 2.4 km longest baselines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3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Refurbish all front-end electronics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57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New RF over optical fiber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5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New analog receiver boards for better signal path isolation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06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ym typeface="Wingdings" panose="05000000000000000000" pitchFamily="2" charset="2"/>
                        </a:rPr>
                        <a:t>All new digital signal processing electronics: opportunity for commensal cosmic ray search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444712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20241E-E905-3128-932E-16607499F7A5}"/>
              </a:ext>
            </a:extLst>
          </p:cNvPr>
          <p:cNvCxnSpPr>
            <a:cxnSpLocks/>
          </p:cNvCxnSpPr>
          <p:nvPr/>
        </p:nvCxnSpPr>
        <p:spPr>
          <a:xfrm flipH="1" flipV="1">
            <a:off x="3269994" y="2584437"/>
            <a:ext cx="697334" cy="327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411B7-F02D-477D-7B67-F5A5C17537D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37342" y="6243023"/>
            <a:ext cx="731600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4040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42FD-FC96-E117-341E-AE010B28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515174"/>
            <a:ext cx="5960226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Bringing all signals to a central location is crucial to the cosmic ray detection strategy.</a:t>
            </a:r>
          </a:p>
        </p:txBody>
      </p:sp>
      <p:pic>
        <p:nvPicPr>
          <p:cNvPr id="4" name="Content Placeholder 3" descr="A picture containing sky, outdoor, ground, mountain&#10;&#10;Description automatically generated">
            <a:extLst>
              <a:ext uri="{FF2B5EF4-FFF2-40B4-BE49-F238E27FC236}">
                <a16:creationId xmlns:a16="http://schemas.microsoft.com/office/drawing/2014/main" id="{B6F4967D-50D2-DC2C-AC3A-AD7EC6F34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34676" b="26286"/>
          <a:stretch/>
        </p:blipFill>
        <p:spPr>
          <a:xfrm>
            <a:off x="224444" y="1967621"/>
            <a:ext cx="7680960" cy="2490495"/>
          </a:xfrm>
          <a:prstGeom prst="rect">
            <a:avLst/>
          </a:prstGeom>
        </p:spPr>
      </p:pic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8FF2E99F-F74D-4537-7651-F75C2ED62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36" y="843209"/>
            <a:ext cx="3248274" cy="432953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52A48C-3AB7-3549-12E2-4A43629BF01C}"/>
              </a:ext>
            </a:extLst>
          </p:cNvPr>
          <p:cNvSpPr txBox="1">
            <a:spLocks/>
          </p:cNvSpPr>
          <p:nvPr/>
        </p:nvSpPr>
        <p:spPr>
          <a:xfrm>
            <a:off x="962892" y="4793268"/>
            <a:ext cx="4357255" cy="1449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Requires a combination of:</a:t>
            </a:r>
          </a:p>
          <a:p>
            <a:pPr lvl="1"/>
            <a:r>
              <a:rPr lang="en-US" dirty="0"/>
              <a:t>Coaxial cable</a:t>
            </a:r>
          </a:p>
          <a:p>
            <a:pPr lvl="1"/>
            <a:r>
              <a:rPr lang="en-US" dirty="0"/>
              <a:t>RF over Fiber optics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6BAAD-1490-2BD1-A154-909D957C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35C8-D402-4C33-B374-6007964723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1536C2-0FD8-4E93-9540-465E7E426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14"/>
          <a:stretch/>
        </p:blipFill>
        <p:spPr>
          <a:xfrm>
            <a:off x="422986" y="1522543"/>
            <a:ext cx="6970903" cy="502098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B2A88-9655-4F46-A8FB-A3D604FFBC72}"/>
              </a:ext>
            </a:extLst>
          </p:cNvPr>
          <p:cNvSpPr txBox="1"/>
          <p:nvPr/>
        </p:nvSpPr>
        <p:spPr>
          <a:xfrm>
            <a:off x="437891" y="375439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x352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05E1D-9E9B-46A3-9212-88B554873AE4}"/>
              </a:ext>
            </a:extLst>
          </p:cNvPr>
          <p:cNvSpPr txBox="1"/>
          <p:nvPr/>
        </p:nvSpPr>
        <p:spPr>
          <a:xfrm>
            <a:off x="3273328" y="397759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x352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7E6D8A-1778-49FC-B536-ECCA07A592D6}"/>
              </a:ext>
            </a:extLst>
          </p:cNvPr>
          <p:cNvSpPr txBox="1"/>
          <p:nvPr/>
        </p:nvSpPr>
        <p:spPr>
          <a:xfrm>
            <a:off x="4432596" y="300978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84C8B-8A6F-416D-A63B-80F64F9F3CFA}"/>
              </a:ext>
            </a:extLst>
          </p:cNvPr>
          <p:cNvSpPr txBox="1"/>
          <p:nvPr/>
        </p:nvSpPr>
        <p:spPr>
          <a:xfrm>
            <a:off x="5598806" y="293615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D83F9-33FD-45DD-B819-D7CFA6CE4277}"/>
              </a:ext>
            </a:extLst>
          </p:cNvPr>
          <p:cNvSpPr txBox="1"/>
          <p:nvPr/>
        </p:nvSpPr>
        <p:spPr>
          <a:xfrm>
            <a:off x="6501220" y="254542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B44E9-E9DE-40B5-A4DE-9359D2BBFB8E}"/>
              </a:ext>
            </a:extLst>
          </p:cNvPr>
          <p:cNvSpPr txBox="1"/>
          <p:nvPr/>
        </p:nvSpPr>
        <p:spPr>
          <a:xfrm>
            <a:off x="4569199" y="5467343"/>
            <a:ext cx="98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Cosmic ray 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601E4-43C6-43DE-A66C-91AC589755B2}"/>
              </a:ext>
            </a:extLst>
          </p:cNvPr>
          <p:cNvSpPr txBox="1"/>
          <p:nvPr/>
        </p:nvSpPr>
        <p:spPr>
          <a:xfrm>
            <a:off x="6156764" y="5383437"/>
            <a:ext cx="98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GPU </a:t>
            </a:r>
            <a:r>
              <a:rPr lang="en-US" sz="1400" dirty="0"/>
              <a:t>correlator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A9989-756A-4696-9FFA-B562692802FA}"/>
              </a:ext>
            </a:extLst>
          </p:cNvPr>
          <p:cNvSpPr txBox="1"/>
          <p:nvPr/>
        </p:nvSpPr>
        <p:spPr>
          <a:xfrm>
            <a:off x="5534696" y="4754039"/>
            <a:ext cx="148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40Gb switch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7EDD7-FE3C-44BF-BA60-FE2A762D4995}"/>
              </a:ext>
            </a:extLst>
          </p:cNvPr>
          <p:cNvSpPr txBox="1"/>
          <p:nvPr/>
        </p:nvSpPr>
        <p:spPr>
          <a:xfrm>
            <a:off x="6373258" y="3354290"/>
            <a:ext cx="91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SNAP2 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ACBED-67D7-4B8F-B3D6-68AC19788D35}"/>
              </a:ext>
            </a:extLst>
          </p:cNvPr>
          <p:cNvSpPr txBox="1"/>
          <p:nvPr/>
        </p:nvSpPr>
        <p:spPr>
          <a:xfrm>
            <a:off x="5534696" y="3374187"/>
            <a:ext cx="91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ADC board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272217-0657-45DA-ACF1-39139CB2F4DB}"/>
              </a:ext>
            </a:extLst>
          </p:cNvPr>
          <p:cNvSpPr txBox="1"/>
          <p:nvPr/>
        </p:nvSpPr>
        <p:spPr>
          <a:xfrm>
            <a:off x="4359217" y="3281854"/>
            <a:ext cx="915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Analog receiver boards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C5790-C897-4760-A02D-791829925F5F}"/>
              </a:ext>
            </a:extLst>
          </p:cNvPr>
          <p:cNvSpPr txBox="1"/>
          <p:nvPr/>
        </p:nvSpPr>
        <p:spPr>
          <a:xfrm>
            <a:off x="4873235" y="2027982"/>
            <a:ext cx="214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Electronics Shelter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CD980-1E44-4E6E-A476-29C13518053E}"/>
              </a:ext>
            </a:extLst>
          </p:cNvPr>
          <p:cNvSpPr txBox="1"/>
          <p:nvPr/>
        </p:nvSpPr>
        <p:spPr>
          <a:xfrm>
            <a:off x="3325602" y="3415845"/>
            <a:ext cx="886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Junction box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5BEB90-6506-FE5F-815E-04636C3BD8C3}"/>
              </a:ext>
            </a:extLst>
          </p:cNvPr>
          <p:cNvCxnSpPr>
            <a:cxnSpLocks/>
          </p:cNvCxnSpPr>
          <p:nvPr/>
        </p:nvCxnSpPr>
        <p:spPr>
          <a:xfrm>
            <a:off x="6844295" y="4346922"/>
            <a:ext cx="0" cy="40711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E18CCD3-AB91-107A-F5E8-1281D94ACDEC}"/>
              </a:ext>
            </a:extLst>
          </p:cNvPr>
          <p:cNvSpPr/>
          <p:nvPr/>
        </p:nvSpPr>
        <p:spPr>
          <a:xfrm>
            <a:off x="1314427" y="1607190"/>
            <a:ext cx="144698" cy="1239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E7811-1022-203F-C282-A323FBD7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97" y="113048"/>
            <a:ext cx="10515600" cy="690864"/>
          </a:xfrm>
        </p:spPr>
        <p:txBody>
          <a:bodyPr>
            <a:normAutofit fontScale="90000"/>
          </a:bodyPr>
          <a:lstStyle/>
          <a:p>
            <a:r>
              <a:rPr lang="en-US" dirty="0"/>
              <a:t>OVRO-LWA signal path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EED729-E1EA-25A2-F1B1-0D329DAF1395}"/>
              </a:ext>
            </a:extLst>
          </p:cNvPr>
          <p:cNvCxnSpPr>
            <a:cxnSpLocks/>
          </p:cNvCxnSpPr>
          <p:nvPr/>
        </p:nvCxnSpPr>
        <p:spPr>
          <a:xfrm flipH="1">
            <a:off x="7146507" y="2607773"/>
            <a:ext cx="1167760" cy="6977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9C77CECB-EACA-8A40-2DF0-DD06EC958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r="47585"/>
          <a:stretch/>
        </p:blipFill>
        <p:spPr bwMode="auto">
          <a:xfrm>
            <a:off x="8352637" y="649869"/>
            <a:ext cx="3202151" cy="39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007A8-0D41-1E32-92F2-4F1C9216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35C8-D402-4C33-B374-6007964723C9}" type="slidenum">
              <a:rPr lang="en-US" smtClean="0"/>
              <a:t>7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E89D7E-09C6-7BBB-94E2-063A0BD822EC}"/>
              </a:ext>
            </a:extLst>
          </p:cNvPr>
          <p:cNvSpPr txBox="1"/>
          <p:nvPr/>
        </p:nvSpPr>
        <p:spPr>
          <a:xfrm>
            <a:off x="8364018" y="4866321"/>
            <a:ext cx="319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Cosmic ray threshold-coincidence trigger firmware runs alongside firmware for other observing modes.</a:t>
            </a:r>
          </a:p>
        </p:txBody>
      </p:sp>
    </p:spTree>
    <p:extLst>
      <p:ext uri="{BB962C8B-B14F-4D97-AF65-F5344CB8AC3E}">
        <p14:creationId xmlns:p14="http://schemas.microsoft.com/office/powerpoint/2010/main" val="105514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1BA62E46-C198-6572-C5B7-784122967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8" t="10919" r="18284" b="11535"/>
          <a:stretch/>
        </p:blipFill>
        <p:spPr>
          <a:xfrm>
            <a:off x="4993006" y="843304"/>
            <a:ext cx="3773264" cy="48421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A25BB6-A185-4CC8-AD1E-7C106A1F9BB9}"/>
              </a:ext>
            </a:extLst>
          </p:cNvPr>
          <p:cNvSpPr txBox="1"/>
          <p:nvPr/>
        </p:nvSpPr>
        <p:spPr>
          <a:xfrm>
            <a:off x="5637028" y="5851655"/>
            <a:ext cx="2546160" cy="467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E-W position [km]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27452-CAEA-4AB3-B4E0-4E3DF102D97D}"/>
              </a:ext>
            </a:extLst>
          </p:cNvPr>
          <p:cNvSpPr txBox="1"/>
          <p:nvPr/>
        </p:nvSpPr>
        <p:spPr>
          <a:xfrm rot="16200000">
            <a:off x="2867456" y="2940371"/>
            <a:ext cx="283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N-S position [km]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3FAFB2-EAC6-CB26-7743-32C21928897B}"/>
              </a:ext>
            </a:extLst>
          </p:cNvPr>
          <p:cNvSpPr txBox="1"/>
          <p:nvPr/>
        </p:nvSpPr>
        <p:spPr>
          <a:xfrm>
            <a:off x="4892568" y="5561509"/>
            <a:ext cx="439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-1.2       -0.8        -0.4           0           0.4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CDC6B-1379-0C96-139F-5A77788EFC2A}"/>
              </a:ext>
            </a:extLst>
          </p:cNvPr>
          <p:cNvSpPr txBox="1"/>
          <p:nvPr/>
        </p:nvSpPr>
        <p:spPr>
          <a:xfrm>
            <a:off x="4647212" y="1269644"/>
            <a:ext cx="33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B21B7C-CD90-8F47-078C-E00E4997DF83}"/>
              </a:ext>
            </a:extLst>
          </p:cNvPr>
          <p:cNvSpPr txBox="1"/>
          <p:nvPr/>
        </p:nvSpPr>
        <p:spPr>
          <a:xfrm>
            <a:off x="4605279" y="5376843"/>
            <a:ext cx="420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-1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6DD2AA-280F-1309-F525-277388CFDD29}"/>
              </a:ext>
            </a:extLst>
          </p:cNvPr>
          <p:cNvSpPr txBox="1"/>
          <p:nvPr/>
        </p:nvSpPr>
        <p:spPr>
          <a:xfrm>
            <a:off x="4704380" y="3340550"/>
            <a:ext cx="34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3FE3D-0D77-E43C-9124-34EAF43B26F9}"/>
              </a:ext>
            </a:extLst>
          </p:cNvPr>
          <p:cNvSpPr txBox="1"/>
          <p:nvPr/>
        </p:nvSpPr>
        <p:spPr>
          <a:xfrm>
            <a:off x="4497659" y="4343963"/>
            <a:ext cx="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-0.5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092C2E-6BC4-B410-62DA-CB5EEEE940D4}"/>
              </a:ext>
            </a:extLst>
          </p:cNvPr>
          <p:cNvSpPr txBox="1"/>
          <p:nvPr/>
        </p:nvSpPr>
        <p:spPr>
          <a:xfrm>
            <a:off x="4574679" y="2337137"/>
            <a:ext cx="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0.5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2A7B1-C5A7-A331-2DDB-473EBD413A0B}"/>
              </a:ext>
            </a:extLst>
          </p:cNvPr>
          <p:cNvSpPr txBox="1"/>
          <p:nvPr/>
        </p:nvSpPr>
        <p:spPr>
          <a:xfrm>
            <a:off x="5042146" y="91793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F68D6-FD05-7EFE-DCC2-CA13E78C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20" y="1469699"/>
            <a:ext cx="3625515" cy="690864"/>
          </a:xfrm>
        </p:spPr>
        <p:txBody>
          <a:bodyPr>
            <a:normAutofit fontScale="90000"/>
          </a:bodyPr>
          <a:lstStyle/>
          <a:p>
            <a:r>
              <a:rPr lang="en-US" dirty="0"/>
              <a:t>My cosmic ray search strategy leverages the array layout.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F6A34-FB98-907E-3336-346705316C33}"/>
              </a:ext>
            </a:extLst>
          </p:cNvPr>
          <p:cNvSpPr txBox="1"/>
          <p:nvPr/>
        </p:nvSpPr>
        <p:spPr>
          <a:xfrm>
            <a:off x="8907222" y="2521803"/>
            <a:ext cx="2821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Array layout color-coded by FPGA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Distant antennas veto RFI.</a:t>
            </a:r>
          </a:p>
          <a:p>
            <a:endParaRPr lang="en-US" sz="2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77325B-0D13-5241-90CB-1A0C220922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25381" y="6186989"/>
            <a:ext cx="731600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3366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B3D33B-7DBB-514F-DD8F-F5116603C514}"/>
              </a:ext>
            </a:extLst>
          </p:cNvPr>
          <p:cNvSpPr txBox="1"/>
          <p:nvPr/>
        </p:nvSpPr>
        <p:spPr>
          <a:xfrm>
            <a:off x="4190175" y="3004062"/>
            <a:ext cx="83706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AF610-9FA2-4EDC-A20D-502A25758093}"/>
              </a:ext>
            </a:extLst>
          </p:cNvPr>
          <p:cNvSpPr txBox="1"/>
          <p:nvPr/>
        </p:nvSpPr>
        <p:spPr>
          <a:xfrm>
            <a:off x="9208348" y="1294729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35FDC-CA96-8FC8-F1B2-666AED99CD28}"/>
              </a:ext>
            </a:extLst>
          </p:cNvPr>
          <p:cNvSpPr txBox="1"/>
          <p:nvPr/>
        </p:nvSpPr>
        <p:spPr>
          <a:xfrm>
            <a:off x="9205053" y="1864527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D3DF8-FD59-B884-BE62-F75FEA5652C1}"/>
              </a:ext>
            </a:extLst>
          </p:cNvPr>
          <p:cNvSpPr txBox="1"/>
          <p:nvPr/>
        </p:nvSpPr>
        <p:spPr>
          <a:xfrm>
            <a:off x="9205053" y="2453205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34F93-B9F2-D0C0-9981-4C7A3DF2A160}"/>
              </a:ext>
            </a:extLst>
          </p:cNvPr>
          <p:cNvSpPr txBox="1"/>
          <p:nvPr/>
        </p:nvSpPr>
        <p:spPr>
          <a:xfrm>
            <a:off x="9205053" y="748158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0DB64-5ACE-3EF1-2FCD-5423E2F8A4A0}"/>
              </a:ext>
            </a:extLst>
          </p:cNvPr>
          <p:cNvSpPr txBox="1"/>
          <p:nvPr/>
        </p:nvSpPr>
        <p:spPr>
          <a:xfrm>
            <a:off x="9205053" y="5317212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2A505-A0FF-E99F-8EC3-AA134A05CC17}"/>
              </a:ext>
            </a:extLst>
          </p:cNvPr>
          <p:cNvSpPr txBox="1"/>
          <p:nvPr/>
        </p:nvSpPr>
        <p:spPr>
          <a:xfrm>
            <a:off x="9205053" y="4734746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E3744-9657-37DA-6D48-66CD445F904A}"/>
              </a:ext>
            </a:extLst>
          </p:cNvPr>
          <p:cNvSpPr txBox="1"/>
          <p:nvPr/>
        </p:nvSpPr>
        <p:spPr>
          <a:xfrm>
            <a:off x="9205053" y="4152280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F455E-E4A3-B6F5-E231-7A3D1AF77555}"/>
              </a:ext>
            </a:extLst>
          </p:cNvPr>
          <p:cNvSpPr txBox="1"/>
          <p:nvPr/>
        </p:nvSpPr>
        <p:spPr>
          <a:xfrm>
            <a:off x="9205053" y="3581089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FF0D9-47C9-4B86-BFAF-17646B2F32D2}"/>
              </a:ext>
            </a:extLst>
          </p:cNvPr>
          <p:cNvSpPr txBox="1"/>
          <p:nvPr/>
        </p:nvSpPr>
        <p:spPr>
          <a:xfrm>
            <a:off x="9205053" y="3009898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ABE05A-9188-69C6-3F9B-120F7C09B9E0}"/>
              </a:ext>
            </a:extLst>
          </p:cNvPr>
          <p:cNvSpPr txBox="1"/>
          <p:nvPr/>
        </p:nvSpPr>
        <p:spPr>
          <a:xfrm>
            <a:off x="9204694" y="201587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BE323E-9CBB-70A9-79DB-062025E1619A}"/>
              </a:ext>
            </a:extLst>
          </p:cNvPr>
          <p:cNvSpPr txBox="1"/>
          <p:nvPr/>
        </p:nvSpPr>
        <p:spPr>
          <a:xfrm>
            <a:off x="9204694" y="5899678"/>
            <a:ext cx="1155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FPGA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FB71A-0FAF-4BDD-181E-596CD2280B4A}"/>
              </a:ext>
            </a:extLst>
          </p:cNvPr>
          <p:cNvSpPr txBox="1"/>
          <p:nvPr/>
        </p:nvSpPr>
        <p:spPr>
          <a:xfrm>
            <a:off x="6323116" y="3561419"/>
            <a:ext cx="85224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 Gbit switch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88A2B-6617-7FE8-77A4-E4FEC63C2A38}"/>
              </a:ext>
            </a:extLst>
          </p:cNvPr>
          <p:cNvSpPr txBox="1"/>
          <p:nvPr/>
        </p:nvSpPr>
        <p:spPr>
          <a:xfrm>
            <a:off x="6301565" y="2142017"/>
            <a:ext cx="93833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40 Gbit switch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CC3431-1C12-9515-9ADC-F909A5D45E80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239895" y="392584"/>
            <a:ext cx="1958291" cy="2072599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98B6527-D173-5111-172D-87CC6F52942F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 flipV="1">
            <a:off x="7239895" y="932824"/>
            <a:ext cx="1965158" cy="1532359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9E2406E-D061-31C8-925C-9F9653552C87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239895" y="1479395"/>
            <a:ext cx="1968453" cy="985788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C1FB6CD-F4ED-3C71-243F-0D1C1EE11280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 flipV="1">
            <a:off x="7239895" y="2049193"/>
            <a:ext cx="1965158" cy="41599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5AED5D5-79DD-81E5-8134-A20D2703211F}"/>
              </a:ext>
            </a:extLst>
          </p:cNvPr>
          <p:cNvCxnSpPr>
            <a:cxnSpLocks/>
            <a:stCxn id="18" idx="3"/>
            <a:endCxn id="8" idx="1"/>
          </p:cNvCxnSpPr>
          <p:nvPr/>
        </p:nvCxnSpPr>
        <p:spPr>
          <a:xfrm>
            <a:off x="7239895" y="2465183"/>
            <a:ext cx="1965158" cy="172688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971BE97-9515-AAA8-026B-C5A457734448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7239895" y="2465183"/>
            <a:ext cx="1965158" cy="729381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0BC49DA-59CB-F049-7233-D6C9968E75C4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>
            <a:off x="7239895" y="2465183"/>
            <a:ext cx="1965158" cy="1300572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49270DF-142E-31A2-3B5D-4934FDE67E6B}"/>
              </a:ext>
            </a:extLst>
          </p:cNvPr>
          <p:cNvCxnSpPr>
            <a:cxnSpLocks/>
            <a:stCxn id="18" idx="3"/>
            <a:endCxn id="12" idx="1"/>
          </p:cNvCxnSpPr>
          <p:nvPr/>
        </p:nvCxnSpPr>
        <p:spPr>
          <a:xfrm>
            <a:off x="7239895" y="2465183"/>
            <a:ext cx="1965158" cy="1871763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7313844-AF55-14DB-0F47-6141E1B6F2CC}"/>
              </a:ext>
            </a:extLst>
          </p:cNvPr>
          <p:cNvCxnSpPr>
            <a:cxnSpLocks/>
            <a:stCxn id="18" idx="3"/>
            <a:endCxn id="11" idx="1"/>
          </p:cNvCxnSpPr>
          <p:nvPr/>
        </p:nvCxnSpPr>
        <p:spPr>
          <a:xfrm>
            <a:off x="7239895" y="2465183"/>
            <a:ext cx="1965158" cy="2454229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499C705-A1E6-173B-4EF6-1281E1E5F1EB}"/>
              </a:ext>
            </a:extLst>
          </p:cNvPr>
          <p:cNvCxnSpPr>
            <a:cxnSpLocks/>
            <a:stCxn id="18" idx="3"/>
            <a:endCxn id="10" idx="1"/>
          </p:cNvCxnSpPr>
          <p:nvPr/>
        </p:nvCxnSpPr>
        <p:spPr>
          <a:xfrm>
            <a:off x="7239895" y="2465183"/>
            <a:ext cx="1965158" cy="303669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B3C3F11-1388-4A67-F79C-3D0B5ACA1A54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7239895" y="2465183"/>
            <a:ext cx="1964799" cy="3619161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BDCA0A5-3BFD-0AE8-CCD2-F08C429E1A2B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175361" y="409505"/>
            <a:ext cx="2014276" cy="347508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7719751-8DD6-2C1A-9C84-9C1782ACC5A3}"/>
              </a:ext>
            </a:extLst>
          </p:cNvPr>
          <p:cNvCxnSpPr>
            <a:cxnSpLocks/>
          </p:cNvCxnSpPr>
          <p:nvPr/>
        </p:nvCxnSpPr>
        <p:spPr>
          <a:xfrm flipV="1">
            <a:off x="8306957" y="1114413"/>
            <a:ext cx="661231" cy="522451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CD5BB99-63D1-3BB0-90F6-DCB374F9A428}"/>
              </a:ext>
            </a:extLst>
          </p:cNvPr>
          <p:cNvCxnSpPr>
            <a:cxnSpLocks/>
          </p:cNvCxnSpPr>
          <p:nvPr/>
        </p:nvCxnSpPr>
        <p:spPr>
          <a:xfrm flipV="1">
            <a:off x="8408609" y="1558409"/>
            <a:ext cx="628423" cy="324127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0C3AF02-DCE2-B6EE-FF37-6E7C48FB3CE2}"/>
              </a:ext>
            </a:extLst>
          </p:cNvPr>
          <p:cNvCxnSpPr>
            <a:cxnSpLocks/>
          </p:cNvCxnSpPr>
          <p:nvPr/>
        </p:nvCxnSpPr>
        <p:spPr>
          <a:xfrm flipV="1">
            <a:off x="8430944" y="2093413"/>
            <a:ext cx="486595" cy="134939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D0630EC-48CD-6570-EB45-43F24D9A05B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408609" y="2551527"/>
            <a:ext cx="796444" cy="86344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197048D-1351-BBC1-D1ED-72122313429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408609" y="2914850"/>
            <a:ext cx="796444" cy="279714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B97C112-6AD3-8E12-BA20-B4A2B349FC3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8306957" y="3179691"/>
            <a:ext cx="898096" cy="586064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AEB2B24-E209-CF20-A0BE-5A541901956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219040" y="3369807"/>
            <a:ext cx="986013" cy="967139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2BF35AB-67A9-B87E-CB24-1A179B395D38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143791" y="3592364"/>
            <a:ext cx="1061262" cy="1327048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FA25667-82BB-9963-EEEB-7C5F03A2AE0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113691" y="3795220"/>
            <a:ext cx="1091362" cy="1706658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C70C4A9-5606-E58B-D68E-94325FFBFFDF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8014479" y="3914165"/>
            <a:ext cx="1190215" cy="2170179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625F947-D17D-0068-9DF7-114A17D19DF4}"/>
              </a:ext>
            </a:extLst>
          </p:cNvPr>
          <p:cNvCxnSpPr>
            <a:cxnSpLocks/>
          </p:cNvCxnSpPr>
          <p:nvPr/>
        </p:nvCxnSpPr>
        <p:spPr>
          <a:xfrm flipV="1">
            <a:off x="8219040" y="908204"/>
            <a:ext cx="504698" cy="531337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FAE8DE5B-4055-8541-29E9-A7BF7851607A}"/>
              </a:ext>
            </a:extLst>
          </p:cNvPr>
          <p:cNvCxnSpPr>
            <a:cxnSpLocks/>
            <a:stCxn id="17" idx="3"/>
            <a:endCxn id="9" idx="1"/>
          </p:cNvCxnSpPr>
          <p:nvPr/>
        </p:nvCxnSpPr>
        <p:spPr>
          <a:xfrm flipV="1">
            <a:off x="7175361" y="932824"/>
            <a:ext cx="2029692" cy="2951761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CB41B720-B104-99CE-B93E-AED66090F329}"/>
              </a:ext>
            </a:extLst>
          </p:cNvPr>
          <p:cNvCxnSpPr>
            <a:cxnSpLocks/>
            <a:stCxn id="17" idx="3"/>
            <a:endCxn id="6" idx="1"/>
          </p:cNvCxnSpPr>
          <p:nvPr/>
        </p:nvCxnSpPr>
        <p:spPr>
          <a:xfrm flipV="1">
            <a:off x="7175361" y="1479395"/>
            <a:ext cx="2032987" cy="240519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88B8B21-39D0-2902-76CC-BF1944766F0B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 flipV="1">
            <a:off x="7175361" y="2049193"/>
            <a:ext cx="2029692" cy="1835392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430A073-F29E-1CE6-40CE-5502DC8FF963}"/>
              </a:ext>
            </a:extLst>
          </p:cNvPr>
          <p:cNvCxnSpPr>
            <a:cxnSpLocks/>
            <a:stCxn id="17" idx="3"/>
            <a:endCxn id="8" idx="1"/>
          </p:cNvCxnSpPr>
          <p:nvPr/>
        </p:nvCxnSpPr>
        <p:spPr>
          <a:xfrm flipV="1">
            <a:off x="7175361" y="2637871"/>
            <a:ext cx="2029692" cy="1246714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0B3C95A3-2469-27C5-C883-4A4C18181CF8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7175361" y="3194564"/>
            <a:ext cx="2029692" cy="690021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97BC1235-D8DA-4526-7B66-5FB714D4BE61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 flipV="1">
            <a:off x="7175361" y="3765755"/>
            <a:ext cx="2029692" cy="11883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AFF84DD-9535-D16C-80C9-122CA2A18F42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>
            <a:off x="7175361" y="3884585"/>
            <a:ext cx="2029692" cy="452361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F661422A-CFA6-1926-A926-A6AD151E6B21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>
            <a:off x="7175361" y="3884585"/>
            <a:ext cx="2029692" cy="103482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4DA0EA49-D730-19E7-1B24-895EA1F17F72}"/>
              </a:ext>
            </a:extLst>
          </p:cNvPr>
          <p:cNvCxnSpPr>
            <a:cxnSpLocks/>
            <a:stCxn id="17" idx="3"/>
            <a:endCxn id="10" idx="1"/>
          </p:cNvCxnSpPr>
          <p:nvPr/>
        </p:nvCxnSpPr>
        <p:spPr>
          <a:xfrm>
            <a:off x="7175361" y="3884585"/>
            <a:ext cx="2029692" cy="161729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65765DE8-92C0-F748-38D2-9DC17F73770E}"/>
              </a:ext>
            </a:extLst>
          </p:cNvPr>
          <p:cNvCxnSpPr>
            <a:cxnSpLocks/>
            <a:stCxn id="17" idx="3"/>
            <a:endCxn id="16" idx="1"/>
          </p:cNvCxnSpPr>
          <p:nvPr/>
        </p:nvCxnSpPr>
        <p:spPr>
          <a:xfrm>
            <a:off x="7175361" y="3884585"/>
            <a:ext cx="2029333" cy="2199759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E0C9FA7D-15E5-77A7-9408-C81691F9CB8F}"/>
              </a:ext>
            </a:extLst>
          </p:cNvPr>
          <p:cNvCxnSpPr>
            <a:cxnSpLocks/>
          </p:cNvCxnSpPr>
          <p:nvPr/>
        </p:nvCxnSpPr>
        <p:spPr>
          <a:xfrm>
            <a:off x="7848796" y="4611071"/>
            <a:ext cx="613846" cy="678030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040696E-0468-E1A7-F09A-0F046E4FD9DA}"/>
              </a:ext>
            </a:extLst>
          </p:cNvPr>
          <p:cNvCxnSpPr>
            <a:cxnSpLocks/>
          </p:cNvCxnSpPr>
          <p:nvPr/>
        </p:nvCxnSpPr>
        <p:spPr>
          <a:xfrm>
            <a:off x="7902751" y="4441278"/>
            <a:ext cx="648733" cy="557210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C405C1DD-0C6C-F307-A06B-A2341A3B4C9E}"/>
              </a:ext>
            </a:extLst>
          </p:cNvPr>
          <p:cNvCxnSpPr>
            <a:cxnSpLocks/>
          </p:cNvCxnSpPr>
          <p:nvPr/>
        </p:nvCxnSpPr>
        <p:spPr>
          <a:xfrm>
            <a:off x="7921505" y="4287037"/>
            <a:ext cx="790541" cy="388285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27E9B3BB-F785-9FE1-B475-ABEDAD9F9F67}"/>
              </a:ext>
            </a:extLst>
          </p:cNvPr>
          <p:cNvCxnSpPr>
            <a:cxnSpLocks/>
          </p:cNvCxnSpPr>
          <p:nvPr/>
        </p:nvCxnSpPr>
        <p:spPr>
          <a:xfrm>
            <a:off x="7949945" y="4058173"/>
            <a:ext cx="937684" cy="197334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00362C-198E-48A9-B3FB-45EC844A51DE}"/>
              </a:ext>
            </a:extLst>
          </p:cNvPr>
          <p:cNvCxnSpPr>
            <a:cxnSpLocks/>
          </p:cNvCxnSpPr>
          <p:nvPr/>
        </p:nvCxnSpPr>
        <p:spPr>
          <a:xfrm flipV="1">
            <a:off x="7949945" y="3782776"/>
            <a:ext cx="937684" cy="47374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2D2B869A-B026-0CB6-65E4-951728074B6B}"/>
              </a:ext>
            </a:extLst>
          </p:cNvPr>
          <p:cNvCxnSpPr>
            <a:cxnSpLocks/>
          </p:cNvCxnSpPr>
          <p:nvPr/>
        </p:nvCxnSpPr>
        <p:spPr>
          <a:xfrm flipV="1">
            <a:off x="7921505" y="3332786"/>
            <a:ext cx="903833" cy="289767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A44FB595-E1D4-F3E5-D36C-B0757951E708}"/>
              </a:ext>
            </a:extLst>
          </p:cNvPr>
          <p:cNvCxnSpPr>
            <a:cxnSpLocks/>
          </p:cNvCxnSpPr>
          <p:nvPr/>
        </p:nvCxnSpPr>
        <p:spPr>
          <a:xfrm flipV="1">
            <a:off x="7890035" y="2911996"/>
            <a:ext cx="860054" cy="508748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A8A819DD-4CAB-C6FA-8E06-D88F134806EA}"/>
              </a:ext>
            </a:extLst>
          </p:cNvPr>
          <p:cNvCxnSpPr>
            <a:cxnSpLocks/>
          </p:cNvCxnSpPr>
          <p:nvPr/>
        </p:nvCxnSpPr>
        <p:spPr>
          <a:xfrm flipV="1">
            <a:off x="7881486" y="2540090"/>
            <a:ext cx="777886" cy="698541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B8B5E218-7ECF-B155-BE42-317F31EBDADC}"/>
              </a:ext>
            </a:extLst>
          </p:cNvPr>
          <p:cNvCxnSpPr>
            <a:cxnSpLocks/>
          </p:cNvCxnSpPr>
          <p:nvPr/>
        </p:nvCxnSpPr>
        <p:spPr>
          <a:xfrm flipV="1">
            <a:off x="7822166" y="2277456"/>
            <a:ext cx="726667" cy="827328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F3B01561-3DBC-8C8A-1A50-2AC3092B17A6}"/>
              </a:ext>
            </a:extLst>
          </p:cNvPr>
          <p:cNvCxnSpPr>
            <a:cxnSpLocks/>
          </p:cNvCxnSpPr>
          <p:nvPr/>
        </p:nvCxnSpPr>
        <p:spPr>
          <a:xfrm flipV="1">
            <a:off x="7785016" y="2022903"/>
            <a:ext cx="664470" cy="978727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B90DCC98-5EAC-5820-1AF1-A3A9E123476F}"/>
              </a:ext>
            </a:extLst>
          </p:cNvPr>
          <p:cNvCxnSpPr>
            <a:cxnSpLocks/>
          </p:cNvCxnSpPr>
          <p:nvPr/>
        </p:nvCxnSpPr>
        <p:spPr>
          <a:xfrm flipV="1">
            <a:off x="7731166" y="1900581"/>
            <a:ext cx="603500" cy="1003236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67294CF-FF5C-7E45-FC0D-749AC64A7A28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5027235" y="3188728"/>
            <a:ext cx="1295881" cy="69585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440C9F04-D388-6C69-A101-ABF2A705A9EC}"/>
              </a:ext>
            </a:extLst>
          </p:cNvPr>
          <p:cNvCxnSpPr>
            <a:cxnSpLocks/>
          </p:cNvCxnSpPr>
          <p:nvPr/>
        </p:nvCxnSpPr>
        <p:spPr>
          <a:xfrm>
            <a:off x="5278509" y="3332786"/>
            <a:ext cx="805564" cy="432969"/>
          </a:xfrm>
          <a:prstGeom prst="straightConnector1">
            <a:avLst/>
          </a:prstGeom>
          <a:ln w="0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C769FFE1-EB66-1CEB-1C6F-49379EA36183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 flipV="1">
            <a:off x="5027235" y="2465183"/>
            <a:ext cx="1274330" cy="72354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66C6F413-2E01-E373-BD4F-807A207DAA1A}"/>
              </a:ext>
            </a:extLst>
          </p:cNvPr>
          <p:cNvCxnSpPr>
            <a:cxnSpLocks/>
          </p:cNvCxnSpPr>
          <p:nvPr/>
        </p:nvCxnSpPr>
        <p:spPr>
          <a:xfrm flipV="1">
            <a:off x="5532639" y="2594699"/>
            <a:ext cx="551434" cy="309118"/>
          </a:xfrm>
          <a:prstGeom prst="straightConnector1">
            <a:avLst/>
          </a:prstGeom>
          <a:ln w="0">
            <a:solidFill>
              <a:srgbClr val="7030A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Arc 232">
            <a:extLst>
              <a:ext uri="{FF2B5EF4-FFF2-40B4-BE49-F238E27FC236}">
                <a16:creationId xmlns:a16="http://schemas.microsoft.com/office/drawing/2014/main" id="{50CF7317-A919-FD33-7980-AE6C0BA12C4A}"/>
              </a:ext>
            </a:extLst>
          </p:cNvPr>
          <p:cNvSpPr/>
          <p:nvPr/>
        </p:nvSpPr>
        <p:spPr>
          <a:xfrm>
            <a:off x="10086191" y="383886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5" name="Arc 234">
            <a:extLst>
              <a:ext uri="{FF2B5EF4-FFF2-40B4-BE49-F238E27FC236}">
                <a16:creationId xmlns:a16="http://schemas.microsoft.com/office/drawing/2014/main" id="{0100B09A-5A12-EA8E-1C1E-40AFC6B4572C}"/>
              </a:ext>
            </a:extLst>
          </p:cNvPr>
          <p:cNvSpPr/>
          <p:nvPr/>
        </p:nvSpPr>
        <p:spPr>
          <a:xfrm>
            <a:off x="10091488" y="937829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6" name="Arc 235">
            <a:extLst>
              <a:ext uri="{FF2B5EF4-FFF2-40B4-BE49-F238E27FC236}">
                <a16:creationId xmlns:a16="http://schemas.microsoft.com/office/drawing/2014/main" id="{8EEE84FF-EEA0-A525-F65B-3E9D00C18A3E}"/>
              </a:ext>
            </a:extLst>
          </p:cNvPr>
          <p:cNvSpPr/>
          <p:nvPr/>
        </p:nvSpPr>
        <p:spPr>
          <a:xfrm>
            <a:off x="10100761" y="1523578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7" name="Arc 236">
            <a:extLst>
              <a:ext uri="{FF2B5EF4-FFF2-40B4-BE49-F238E27FC236}">
                <a16:creationId xmlns:a16="http://schemas.microsoft.com/office/drawing/2014/main" id="{607CB761-DA9A-B521-855D-695C277976D5}"/>
              </a:ext>
            </a:extLst>
          </p:cNvPr>
          <p:cNvSpPr/>
          <p:nvPr/>
        </p:nvSpPr>
        <p:spPr>
          <a:xfrm>
            <a:off x="10099439" y="2102707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8" name="Arc 237">
            <a:extLst>
              <a:ext uri="{FF2B5EF4-FFF2-40B4-BE49-F238E27FC236}">
                <a16:creationId xmlns:a16="http://schemas.microsoft.com/office/drawing/2014/main" id="{40F2A0A6-6AB9-5C98-4A5C-CB43841B01E0}"/>
              </a:ext>
            </a:extLst>
          </p:cNvPr>
          <p:cNvSpPr/>
          <p:nvPr/>
        </p:nvSpPr>
        <p:spPr>
          <a:xfrm>
            <a:off x="10107392" y="2651345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9" name="Arc 238">
            <a:extLst>
              <a:ext uri="{FF2B5EF4-FFF2-40B4-BE49-F238E27FC236}">
                <a16:creationId xmlns:a16="http://schemas.microsoft.com/office/drawing/2014/main" id="{79C57379-D0FB-F25C-F662-04338E561C30}"/>
              </a:ext>
            </a:extLst>
          </p:cNvPr>
          <p:cNvSpPr/>
          <p:nvPr/>
        </p:nvSpPr>
        <p:spPr>
          <a:xfrm>
            <a:off x="10120644" y="3225165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0" name="Arc 239">
            <a:extLst>
              <a:ext uri="{FF2B5EF4-FFF2-40B4-BE49-F238E27FC236}">
                <a16:creationId xmlns:a16="http://schemas.microsoft.com/office/drawing/2014/main" id="{8717B10E-8789-6E15-B0C6-F2675439CC10}"/>
              </a:ext>
            </a:extLst>
          </p:cNvPr>
          <p:cNvSpPr/>
          <p:nvPr/>
        </p:nvSpPr>
        <p:spPr>
          <a:xfrm>
            <a:off x="10094139" y="3791037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1" name="Arc 240">
            <a:extLst>
              <a:ext uri="{FF2B5EF4-FFF2-40B4-BE49-F238E27FC236}">
                <a16:creationId xmlns:a16="http://schemas.microsoft.com/office/drawing/2014/main" id="{16FDE7E0-93B3-CC13-A5AD-AEF972C38479}"/>
              </a:ext>
            </a:extLst>
          </p:cNvPr>
          <p:cNvSpPr/>
          <p:nvPr/>
        </p:nvSpPr>
        <p:spPr>
          <a:xfrm>
            <a:off x="10099439" y="4372809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2" name="Arc 241">
            <a:extLst>
              <a:ext uri="{FF2B5EF4-FFF2-40B4-BE49-F238E27FC236}">
                <a16:creationId xmlns:a16="http://schemas.microsoft.com/office/drawing/2014/main" id="{810370C8-B1D1-BADA-01C9-06C050DB9246}"/>
              </a:ext>
            </a:extLst>
          </p:cNvPr>
          <p:cNvSpPr/>
          <p:nvPr/>
        </p:nvSpPr>
        <p:spPr>
          <a:xfrm>
            <a:off x="10083538" y="4945311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3" name="Arc 242">
            <a:extLst>
              <a:ext uri="{FF2B5EF4-FFF2-40B4-BE49-F238E27FC236}">
                <a16:creationId xmlns:a16="http://schemas.microsoft.com/office/drawing/2014/main" id="{FC193CA2-A9F3-D552-01F4-B27671D4F620}"/>
              </a:ext>
            </a:extLst>
          </p:cNvPr>
          <p:cNvSpPr/>
          <p:nvPr/>
        </p:nvSpPr>
        <p:spPr>
          <a:xfrm>
            <a:off x="10111364" y="5517811"/>
            <a:ext cx="610815" cy="501377"/>
          </a:xfrm>
          <a:prstGeom prst="arc">
            <a:avLst>
              <a:gd name="adj1" fmla="val 16304416"/>
              <a:gd name="adj2" fmla="val 5312504"/>
            </a:avLst>
          </a:prstGeom>
          <a:ln w="31750">
            <a:solidFill>
              <a:srgbClr val="30D8B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4" name="Arc 243">
            <a:extLst>
              <a:ext uri="{FF2B5EF4-FFF2-40B4-BE49-F238E27FC236}">
                <a16:creationId xmlns:a16="http://schemas.microsoft.com/office/drawing/2014/main" id="{6226B0AD-E196-D7A5-9210-BFFE7360BB61}"/>
              </a:ext>
            </a:extLst>
          </p:cNvPr>
          <p:cNvSpPr/>
          <p:nvPr/>
        </p:nvSpPr>
        <p:spPr>
          <a:xfrm>
            <a:off x="9778293" y="266240"/>
            <a:ext cx="1344902" cy="5930244"/>
          </a:xfrm>
          <a:prstGeom prst="arc">
            <a:avLst>
              <a:gd name="adj1" fmla="val 16074789"/>
              <a:gd name="adj2" fmla="val 5408212"/>
            </a:avLst>
          </a:prstGeom>
          <a:ln w="31750">
            <a:solidFill>
              <a:srgbClr val="30D8B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5" name="Arc 244">
            <a:extLst>
              <a:ext uri="{FF2B5EF4-FFF2-40B4-BE49-F238E27FC236}">
                <a16:creationId xmlns:a16="http://schemas.microsoft.com/office/drawing/2014/main" id="{D32C3CE1-0078-14F0-A9EE-115FF34EB2ED}"/>
              </a:ext>
            </a:extLst>
          </p:cNvPr>
          <p:cNvSpPr/>
          <p:nvPr/>
        </p:nvSpPr>
        <p:spPr>
          <a:xfrm>
            <a:off x="9773678" y="289336"/>
            <a:ext cx="1344902" cy="5930244"/>
          </a:xfrm>
          <a:prstGeom prst="arc">
            <a:avLst>
              <a:gd name="adj1" fmla="val 21546076"/>
              <a:gd name="adj2" fmla="val 5408212"/>
            </a:avLst>
          </a:prstGeom>
          <a:ln w="31750">
            <a:solidFill>
              <a:srgbClr val="30D8B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1C0435-CF8E-9D09-822A-4964A77A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39" y="69935"/>
            <a:ext cx="6646476" cy="1044478"/>
          </a:xfrm>
        </p:spPr>
        <p:txBody>
          <a:bodyPr>
            <a:normAutofit/>
          </a:bodyPr>
          <a:lstStyle/>
          <a:p>
            <a:r>
              <a:rPr lang="en-US" sz="3600" dirty="0"/>
              <a:t>Data flow and detector dead time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DC1827-DEEF-0FD3-C251-974B133AD8CA}"/>
              </a:ext>
            </a:extLst>
          </p:cNvPr>
          <p:cNvSpPr txBox="1">
            <a:spLocks/>
          </p:cNvSpPr>
          <p:nvPr/>
        </p:nvSpPr>
        <p:spPr>
          <a:xfrm>
            <a:off x="398093" y="1239896"/>
            <a:ext cx="4568928" cy="128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Design challenges</a:t>
            </a:r>
          </a:p>
          <a:p>
            <a:pPr lvl="1"/>
            <a:r>
              <a:rPr lang="en-US" sz="2000" dirty="0"/>
              <a:t>Readout firmware strategy</a:t>
            </a:r>
          </a:p>
          <a:p>
            <a:pPr lvl="1"/>
            <a:r>
              <a:rPr lang="en-US" sz="2000" dirty="0"/>
              <a:t>Inter-FPGA communication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475E4-A740-A3CB-E31E-EAF92059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6356350"/>
            <a:ext cx="2743200" cy="365125"/>
          </a:xfrm>
        </p:spPr>
        <p:txBody>
          <a:bodyPr/>
          <a:lstStyle/>
          <a:p>
            <a:fld id="{F71035C8-D402-4C33-B374-6007964723C9}" type="slidenum">
              <a:rPr lang="en-US" smtClean="0"/>
              <a:t>9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E2542A4-A6C2-5C49-E92C-FDCC1C50CCE6}"/>
              </a:ext>
            </a:extLst>
          </p:cNvPr>
          <p:cNvSpPr txBox="1">
            <a:spLocks/>
          </p:cNvSpPr>
          <p:nvPr/>
        </p:nvSpPr>
        <p:spPr>
          <a:xfrm>
            <a:off x="351806" y="4041725"/>
            <a:ext cx="4568928" cy="2322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Performance</a:t>
            </a:r>
          </a:p>
          <a:p>
            <a:pPr lvl="1"/>
            <a:r>
              <a:rPr lang="en-US" dirty="0"/>
              <a:t>Readout time: 0.7ms</a:t>
            </a:r>
          </a:p>
          <a:p>
            <a:pPr lvl="1"/>
            <a:r>
              <a:rPr lang="en-US" dirty="0"/>
              <a:t>Inter-FPGA communication time: 0.84 microsecond</a:t>
            </a:r>
          </a:p>
          <a:p>
            <a:pPr lvl="1"/>
            <a:r>
              <a:rPr lang="en-US" dirty="0"/>
              <a:t>Dead time for 20-40 Hz trigger rate: 1.3-2.7%</a:t>
            </a:r>
          </a:p>
          <a:p>
            <a:pPr lvl="1"/>
            <a:r>
              <a:rPr lang="en-US" dirty="0"/>
              <a:t>Veto dead time 4%</a:t>
            </a:r>
          </a:p>
          <a:p>
            <a:pPr lvl="1"/>
            <a:r>
              <a:rPr lang="en-US" dirty="0"/>
              <a:t>Total: 5-7%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415CB3-0DF3-77B2-79DD-C931FCB5EE90}"/>
              </a:ext>
            </a:extLst>
          </p:cNvPr>
          <p:cNvSpPr txBox="1"/>
          <p:nvPr/>
        </p:nvSpPr>
        <p:spPr>
          <a:xfrm rot="5400000">
            <a:off x="10879854" y="2858631"/>
            <a:ext cx="103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D8BC"/>
                </a:solidFill>
              </a:rPr>
              <a:t>Trigger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0A4A6-74F8-E87F-DC7B-F8BDA7DFBA97}"/>
              </a:ext>
            </a:extLst>
          </p:cNvPr>
          <p:cNvSpPr txBox="1"/>
          <p:nvPr/>
        </p:nvSpPr>
        <p:spPr>
          <a:xfrm>
            <a:off x="5012178" y="2125639"/>
            <a:ext cx="128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Waveform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0259E-3C5E-B49F-EE04-45DCE8F60E2D}"/>
              </a:ext>
            </a:extLst>
          </p:cNvPr>
          <p:cNvSpPr txBox="1"/>
          <p:nvPr/>
        </p:nvSpPr>
        <p:spPr>
          <a:xfrm>
            <a:off x="4952421" y="3574682"/>
            <a:ext cx="128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9ED5"/>
                </a:solidFill>
              </a:rPr>
              <a:t>Control settings</a:t>
            </a:r>
          </a:p>
        </p:txBody>
      </p:sp>
    </p:spTree>
    <p:extLst>
      <p:ext uri="{BB962C8B-B14F-4D97-AF65-F5344CB8AC3E}">
        <p14:creationId xmlns:p14="http://schemas.microsoft.com/office/powerpoint/2010/main" val="58090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1252</Words>
  <Application>Microsoft Office PowerPoint</Application>
  <PresentationFormat>Widescreen</PresentationFormat>
  <Paragraphs>427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Arial Unicode MS</vt:lpstr>
      <vt:lpstr>Wingdings</vt:lpstr>
      <vt:lpstr>Office Theme</vt:lpstr>
      <vt:lpstr>Standalone-radio cosmic ray detection at the OVRO-LWA </vt:lpstr>
      <vt:lpstr>The OVRO-LWA will probe the Galactic to extragalactic transition. </vt:lpstr>
      <vt:lpstr>Introduction to the OVRO-LWA</vt:lpstr>
      <vt:lpstr>Array layout</vt:lpstr>
      <vt:lpstr>The OVRO-LWA underwent a major upgrade from 2019-2023.</vt:lpstr>
      <vt:lpstr>Bringing all signals to a central location is crucial to the cosmic ray detection strategy.</vt:lpstr>
      <vt:lpstr>OVRO-LWA signal path</vt:lpstr>
      <vt:lpstr>My cosmic ray search strategy leverages the array layout.</vt:lpstr>
      <vt:lpstr>Data flow and detector dead time</vt:lpstr>
      <vt:lpstr>Event Classification Software: Reject RFI &amp; identify cosmic rays</vt:lpstr>
      <vt:lpstr>Example Event– Arrival time &amp; signal to noise ratio</vt:lpstr>
      <vt:lpstr>Example cosmic ray candidate 21-Feb-2024</vt:lpstr>
      <vt:lpstr>PowerPoint Presentation</vt:lpstr>
      <vt:lpstr>Example cosmic ray candidate 01-May-2024</vt:lpstr>
      <vt:lpstr>PowerPoint Presentation</vt:lpstr>
      <vt:lpstr>Next steps</vt:lpstr>
      <vt:lpstr>Conclusions</vt:lpstr>
      <vt:lpstr>Extra slides</vt:lpstr>
      <vt:lpstr>01-May-2024</vt:lpstr>
      <vt:lpstr>Summary of cosmic ray system design goals</vt:lpstr>
      <vt:lpstr> Cosmic ray composition measurements are the key. </vt:lpstr>
    </vt:vector>
  </TitlesOfParts>
  <Company>JPL ITSD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Standalone-radio cosmic ray detection at the OVRO-LWA </dc:title>
  <dc:creator>Plant, Kathryn A (US 335J-Affiliate)</dc:creator>
  <cp:lastModifiedBy>Plant, Kathryn A (US 335J-Affiliate)</cp:lastModifiedBy>
  <cp:revision>2</cp:revision>
  <dcterms:created xsi:type="dcterms:W3CDTF">2024-05-28T16:54:42Z</dcterms:created>
  <dcterms:modified xsi:type="dcterms:W3CDTF">2024-05-31T19:42:05Z</dcterms:modified>
</cp:coreProperties>
</file>