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Agnieszka Leszczynsk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6-04T20:51:55.858">
    <p:pos x="6000" y="0"/>
    <p:text>This snow layer looks a little strange. I would just remove it.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4-06-04T20:57:11.063">
    <p:pos x="6000" y="0"/>
    <p:text>Does this scheme exist in a better quality? This is not good even for a small screen.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0e061d5ccd_17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0e061d5ccd_17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215a4aa42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e215a4aa42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e215a4aa42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e215a4aa42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e215a4aa42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e215a4aa42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e215a4aa42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e215a4aa42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215a4aa42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e215a4aa42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e215a4aa42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e215a4aa42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e215a4aa42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e215a4aa42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e215a4aa4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e215a4aa4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e215a4aa42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e215a4aa42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e215a4aa4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e215a4aa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0e061d5ccd_17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0e061d5ccd_17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e215a4aa4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e215a4aa4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e48189f1e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e48189f1e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736c4d5a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736c4d5a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736c4d5a8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736c4d5a8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736c4d5a8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736c4d5a8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e215a4aa42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e215a4aa42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215a4aa4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215a4aa4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e32bc985b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e32bc985b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32bc985b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32bc985b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e215a4aa4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e215a4aa4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e215a4aa42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e215a4aa42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215a4aa42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e215a4aa4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3639600" y="4811725"/>
            <a:ext cx="18648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megha.venugopal@kit.edu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9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22.png"/><Relationship Id="rId5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30.png"/><Relationship Id="rId5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comments" Target="../comments/comment2.xml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28.png"/><Relationship Id="rId7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217950" y="1565088"/>
            <a:ext cx="8708100" cy="136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80"/>
              <a:t>Improving air-shower observations with the Surface Array Enhancement - Results from a Prototype Station</a:t>
            </a:r>
            <a:endParaRPr b="1" sz="288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3295725"/>
            <a:ext cx="8520600" cy="12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Megha Venugopal for the IceCube Collaboration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ARENA 2024, Chicago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3610775"/>
            <a:ext cx="1145025" cy="13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721" y="134146"/>
            <a:ext cx="2139050" cy="10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7525" y="3537200"/>
            <a:ext cx="1385325" cy="146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</a:t>
            </a:r>
            <a:r>
              <a:rPr b="1" lang="en"/>
              <a:t>xample a</a:t>
            </a:r>
            <a:r>
              <a:rPr b="1" lang="en"/>
              <a:t>ir-shower event in radio</a:t>
            </a:r>
            <a:endParaRPr b="1"/>
          </a:p>
        </p:txBody>
      </p:sp>
      <p:sp>
        <p:nvSpPr>
          <p:cNvPr id="167" name="Google Shape;16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325" y="1083525"/>
            <a:ext cx="764195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>
            <p:ph type="title"/>
          </p:nvPr>
        </p:nvSpPr>
        <p:spPr>
          <a:xfrm>
            <a:off x="289050" y="168500"/>
            <a:ext cx="8565900" cy="8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Distribution of all radio events in the sky</a:t>
            </a:r>
            <a:endParaRPr b="1" sz="2500"/>
          </a:p>
        </p:txBody>
      </p:sp>
      <p:sp>
        <p:nvSpPr>
          <p:cNvPr id="174" name="Google Shape;17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2324" y="3092325"/>
            <a:ext cx="2675188" cy="17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5776" y="1107849"/>
            <a:ext cx="2976699" cy="198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93500"/>
            <a:ext cx="5659926" cy="37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32025"/>
            <a:ext cx="5842001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 txBox="1"/>
          <p:nvPr/>
        </p:nvSpPr>
        <p:spPr>
          <a:xfrm>
            <a:off x="97300" y="139775"/>
            <a:ext cx="904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0000"/>
                </a:solidFill>
              </a:rPr>
              <a:t>Scaling of radio events with the geomagnetic angle</a:t>
            </a:r>
            <a:endParaRPr b="1" sz="2500">
              <a:solidFill>
                <a:srgbClr val="000000"/>
              </a:solidFill>
            </a:endParaRPr>
          </a:p>
        </p:txBody>
      </p:sp>
      <p:sp>
        <p:nvSpPr>
          <p:cNvPr id="185" name="Google Shape;185;p24"/>
          <p:cNvSpPr txBox="1"/>
          <p:nvPr/>
        </p:nvSpPr>
        <p:spPr>
          <a:xfrm>
            <a:off x="6153700" y="1142600"/>
            <a:ext cx="2773200" cy="17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Larger radio signal with increasing geomagnetic angle - we see more events as expected;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" name="Google Shape;191;p25"/>
          <p:cNvSpPr txBox="1"/>
          <p:nvPr/>
        </p:nvSpPr>
        <p:spPr>
          <a:xfrm>
            <a:off x="242675" y="210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0000"/>
                </a:solidFill>
              </a:rPr>
              <a:t>S125 Distribution of all events</a:t>
            </a:r>
            <a:endParaRPr b="1" sz="2500">
              <a:solidFill>
                <a:srgbClr val="000000"/>
              </a:solidFill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5013"/>
            <a:ext cx="5858827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5"/>
          <p:cNvSpPr txBox="1"/>
          <p:nvPr/>
        </p:nvSpPr>
        <p:spPr>
          <a:xfrm>
            <a:off x="5938800" y="1024950"/>
            <a:ext cx="2893500" cy="3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</a:t>
            </a:r>
            <a:r>
              <a:rPr baseline="-25000" lang="en" sz="1800">
                <a:solidFill>
                  <a:schemeClr val="dk2"/>
                </a:solidFill>
              </a:rPr>
              <a:t>125</a:t>
            </a:r>
            <a:r>
              <a:rPr lang="en" sz="1800">
                <a:solidFill>
                  <a:schemeClr val="dk2"/>
                </a:solidFill>
              </a:rPr>
              <a:t> - energy proxy for IceTop</a:t>
            </a:r>
            <a:endParaRPr sz="18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" sz="1500">
                <a:solidFill>
                  <a:schemeClr val="dk2"/>
                </a:solidFill>
              </a:rPr>
              <a:t>Calibrated for quasi-vertical showers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" sz="1500">
                <a:solidFill>
                  <a:schemeClr val="dk2"/>
                </a:solidFill>
              </a:rPr>
              <a:t>1 VEM ~ 1PeV</a:t>
            </a:r>
            <a:endParaRPr sz="1500">
              <a:solidFill>
                <a:schemeClr val="dk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</a:t>
            </a:r>
            <a:r>
              <a:rPr baseline="-25000" lang="en" sz="1800">
                <a:solidFill>
                  <a:schemeClr val="dk2"/>
                </a:solidFill>
              </a:rPr>
              <a:t>125</a:t>
            </a:r>
            <a:r>
              <a:rPr lang="en" sz="1800">
                <a:solidFill>
                  <a:schemeClr val="dk2"/>
                </a:solidFill>
              </a:rPr>
              <a:t> corresponds to an LDF value taken at the reference distance of 125 m from the shower axis.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>
            <p:ph type="title"/>
          </p:nvPr>
        </p:nvSpPr>
        <p:spPr>
          <a:xfrm>
            <a:off x="304050" y="187575"/>
            <a:ext cx="85359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Example 3-fold coincidence events with core reconstructed in IceTop footprint</a:t>
            </a:r>
            <a:endParaRPr/>
          </a:p>
        </p:txBody>
      </p:sp>
      <p:sp>
        <p:nvSpPr>
          <p:cNvPr id="199" name="Google Shape;199;p26"/>
          <p:cNvSpPr txBox="1"/>
          <p:nvPr>
            <p:ph idx="1" type="body"/>
          </p:nvPr>
        </p:nvSpPr>
        <p:spPr>
          <a:xfrm>
            <a:off x="5728600" y="3576950"/>
            <a:ext cx="2969100" cy="12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-3000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Blobs show scintillator charge and timing</a:t>
            </a:r>
            <a:endParaRPr/>
          </a:p>
          <a:p>
            <a:pPr indent="-3000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Arrows indicate reconstructed directions by different detectors</a:t>
            </a:r>
            <a:endParaRPr/>
          </a:p>
          <a:p>
            <a:pPr indent="-3000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Red plus sign indicates core reconstructed with IceTop.</a:t>
            </a:r>
            <a:endParaRPr/>
          </a:p>
        </p:txBody>
      </p:sp>
      <p:sp>
        <p:nvSpPr>
          <p:cNvPr id="200" name="Google Shape;20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50" y="897075"/>
            <a:ext cx="5546316" cy="415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>
            <p:ph type="title"/>
          </p:nvPr>
        </p:nvSpPr>
        <p:spPr>
          <a:xfrm>
            <a:off x="311700" y="185200"/>
            <a:ext cx="8520600" cy="8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Example 3-fold coincidence events with core reconstructed outside IceTop footprint</a:t>
            </a:r>
            <a:endParaRPr/>
          </a:p>
        </p:txBody>
      </p:sp>
      <p:sp>
        <p:nvSpPr>
          <p:cNvPr id="207" name="Google Shape;20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27"/>
          <p:cNvSpPr txBox="1"/>
          <p:nvPr>
            <p:ph idx="1" type="body"/>
          </p:nvPr>
        </p:nvSpPr>
        <p:spPr>
          <a:xfrm>
            <a:off x="5694675" y="3579525"/>
            <a:ext cx="3041100" cy="13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-3000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Blobs show scintillator charge and timing</a:t>
            </a:r>
            <a:endParaRPr/>
          </a:p>
          <a:p>
            <a:pPr indent="-3000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Arrows indicate reconstructed directions by different detectors</a:t>
            </a:r>
            <a:endParaRPr/>
          </a:p>
          <a:p>
            <a:pPr indent="-30003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Grey plus sign indicates core reconstructed with IceTop lying outside IceTop footprint..</a:t>
            </a:r>
            <a:endParaRPr/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45600"/>
            <a:ext cx="5614974" cy="421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/>
          <p:nvPr>
            <p:ph type="title"/>
          </p:nvPr>
        </p:nvSpPr>
        <p:spPr>
          <a:xfrm>
            <a:off x="311700" y="413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Conclusion</a:t>
            </a:r>
            <a:endParaRPr b="1"/>
          </a:p>
        </p:txBody>
      </p:sp>
      <p:sp>
        <p:nvSpPr>
          <p:cNvPr id="215" name="Google Shape;215;p28"/>
          <p:cNvSpPr txBox="1"/>
          <p:nvPr>
            <p:ph idx="1" type="body"/>
          </p:nvPr>
        </p:nvSpPr>
        <p:spPr>
          <a:xfrm>
            <a:off x="311700" y="889350"/>
            <a:ext cx="8520600" cy="20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00"/>
              <a:t>The antennas at the Pole are the first operating in a 70 - 350 MHz and the analysis is carried out in the 100 - 280 MHz.</a:t>
            </a:r>
            <a:endParaRPr sz="250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00"/>
              <a:t>The radio antennas of the prototype station at the Pole are fully functional and detecting air showers continuously with energies starting from 10 PeV.</a:t>
            </a:r>
            <a:endParaRPr sz="250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00"/>
              <a:t>We have detected over 100 events in a 4 month time period.</a:t>
            </a:r>
            <a:endParaRPr sz="25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.</a:t>
            </a:r>
            <a:endParaRPr/>
          </a:p>
        </p:txBody>
      </p:sp>
      <p:sp>
        <p:nvSpPr>
          <p:cNvPr id="216" name="Google Shape;21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28"/>
          <p:cNvSpPr txBox="1"/>
          <p:nvPr>
            <p:ph type="title"/>
          </p:nvPr>
        </p:nvSpPr>
        <p:spPr>
          <a:xfrm>
            <a:off x="311700" y="2872375"/>
            <a:ext cx="166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Outlook</a:t>
            </a:r>
            <a:endParaRPr b="1"/>
          </a:p>
        </p:txBody>
      </p:sp>
      <p:sp>
        <p:nvSpPr>
          <p:cNvPr id="218" name="Google Shape;218;p28"/>
          <p:cNvSpPr txBox="1"/>
          <p:nvPr/>
        </p:nvSpPr>
        <p:spPr>
          <a:xfrm>
            <a:off x="311700" y="3376075"/>
            <a:ext cx="80862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50"/>
              <a:buChar char="●"/>
            </a:pPr>
            <a:r>
              <a:rPr lang="en" sz="1750">
                <a:solidFill>
                  <a:schemeClr val="dk2"/>
                </a:solidFill>
              </a:rPr>
              <a:t>The surface enhancement will be a unique detector capable of giving insights into cosmic ray science with its multi-detector systems.</a:t>
            </a:r>
            <a:endParaRPr sz="1750">
              <a:solidFill>
                <a:schemeClr val="dk2"/>
              </a:solidFill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50"/>
              <a:buChar char="●"/>
            </a:pPr>
            <a:r>
              <a:rPr lang="en" sz="1750">
                <a:solidFill>
                  <a:schemeClr val="dk2"/>
                </a:solidFill>
              </a:rPr>
              <a:t>T</a:t>
            </a:r>
            <a:r>
              <a:rPr lang="en" sz="1750">
                <a:solidFill>
                  <a:schemeClr val="dk2"/>
                </a:solidFill>
              </a:rPr>
              <a:t>he station layout</a:t>
            </a:r>
            <a:r>
              <a:rPr lang="en" sz="1750">
                <a:solidFill>
                  <a:schemeClr val="dk2"/>
                </a:solidFill>
              </a:rPr>
              <a:t> is used in the design of the IceCube-Gen2 surface array with a footprint increase by a factor of 8 over IceTop. </a:t>
            </a:r>
            <a:endParaRPr sz="175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/>
          <p:nvPr>
            <p:ph type="title"/>
          </p:nvPr>
        </p:nvSpPr>
        <p:spPr>
          <a:xfrm>
            <a:off x="692700" y="2365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Thank you!</a:t>
            </a:r>
            <a:endParaRPr b="1"/>
          </a:p>
        </p:txBody>
      </p:sp>
      <p:sp>
        <p:nvSpPr>
          <p:cNvPr id="224" name="Google Shape;22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0" name="Google Shape;230;p30"/>
          <p:cNvPicPr preferRelativeResize="0"/>
          <p:nvPr/>
        </p:nvPicPr>
        <p:blipFill rotWithShape="1">
          <a:blip r:embed="rId3">
            <a:alphaModFix/>
          </a:blip>
          <a:srcRect b="13119" l="3722" r="5252" t="0"/>
          <a:stretch/>
        </p:blipFill>
        <p:spPr>
          <a:xfrm>
            <a:off x="201125" y="1355000"/>
            <a:ext cx="2114917" cy="268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6043" y="1391709"/>
            <a:ext cx="936157" cy="247619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/>
          <p:nvPr/>
        </p:nvSpPr>
        <p:spPr>
          <a:xfrm>
            <a:off x="2502825" y="2266000"/>
            <a:ext cx="6714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</a:rPr>
              <a:t>TAXI 3.2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3" name="Google Shape;233;p30"/>
          <p:cNvSpPr txBox="1"/>
          <p:nvPr/>
        </p:nvSpPr>
        <p:spPr>
          <a:xfrm>
            <a:off x="439975" y="280450"/>
            <a:ext cx="8580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Average b</a:t>
            </a:r>
            <a:r>
              <a:rPr b="1" lang="en" sz="2500">
                <a:solidFill>
                  <a:srgbClr val="000000"/>
                </a:solidFill>
              </a:rPr>
              <a:t>ackground </a:t>
            </a:r>
            <a:r>
              <a:rPr b="1" lang="en" sz="2500"/>
              <a:t>traces</a:t>
            </a:r>
            <a:r>
              <a:rPr b="1" lang="en" sz="2500">
                <a:solidFill>
                  <a:srgbClr val="000000"/>
                </a:solidFill>
              </a:rPr>
              <a:t> </a:t>
            </a:r>
            <a:r>
              <a:rPr b="1" lang="en" sz="2500"/>
              <a:t>as measured by the DAQ</a:t>
            </a:r>
            <a:endParaRPr b="1" sz="2500">
              <a:solidFill>
                <a:srgbClr val="000000"/>
              </a:solidFill>
            </a:endParaRPr>
          </a:p>
        </p:txBody>
      </p:sp>
      <p:pic>
        <p:nvPicPr>
          <p:cNvPr id="234" name="Google Shape;23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4600" y="1099750"/>
            <a:ext cx="5587002" cy="310044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 txBox="1"/>
          <p:nvPr/>
        </p:nvSpPr>
        <p:spPr>
          <a:xfrm>
            <a:off x="3624800" y="4360325"/>
            <a:ext cx="40323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Measured in 3 antennas over 2 polarizations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Averaged over one day 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/>
          <p:nvPr>
            <p:ph type="title"/>
          </p:nvPr>
        </p:nvSpPr>
        <p:spPr>
          <a:xfrm>
            <a:off x="311700" y="429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Difference in reconstructed zenith and azimuth w.r.t IceTop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2" name="Google Shape;2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475" y="1476875"/>
            <a:ext cx="4279476" cy="28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950" y="1476875"/>
            <a:ext cx="4294555" cy="28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277625" y="164375"/>
            <a:ext cx="34107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IceCube and IceTop</a:t>
            </a:r>
            <a:endParaRPr b="1"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4727050" y="512100"/>
            <a:ext cx="4015200" cy="21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IceCube is a km</a:t>
            </a:r>
            <a:r>
              <a:rPr baseline="30000" lang="en" sz="1400"/>
              <a:t>3</a:t>
            </a:r>
            <a:r>
              <a:rPr lang="en" sz="1400"/>
              <a:t> detector in ice detecting neutrinos and atmospheric muons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IceTop is a </a:t>
            </a:r>
            <a:r>
              <a:rPr lang="en" sz="1400"/>
              <a:t>km</a:t>
            </a:r>
            <a:r>
              <a:rPr baseline="30000" lang="en" sz="1400"/>
              <a:t>2 </a:t>
            </a:r>
            <a:r>
              <a:rPr lang="en" sz="1400"/>
              <a:t> surface array for cosmic ray research and also serves as a veto for IceCube neutrino research.</a:t>
            </a:r>
            <a:endParaRPr sz="1400"/>
          </a:p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75" y="1118300"/>
            <a:ext cx="4129250" cy="37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8324" y="391338"/>
            <a:ext cx="1242300" cy="134323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5028525" y="4663225"/>
            <a:ext cx="23373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Deployment of an IceTop tank</a:t>
            </a:r>
            <a:endParaRPr sz="600">
              <a:solidFill>
                <a:schemeClr val="dk2"/>
              </a:solidFill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7050" y="2225075"/>
            <a:ext cx="4342975" cy="2438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4"/>
          <p:cNvCxnSpPr/>
          <p:nvPr/>
        </p:nvCxnSpPr>
        <p:spPr>
          <a:xfrm>
            <a:off x="4323125" y="1031600"/>
            <a:ext cx="0" cy="86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" name="Google Shape;72;p14"/>
          <p:cNvCxnSpPr/>
          <p:nvPr/>
        </p:nvCxnSpPr>
        <p:spPr>
          <a:xfrm>
            <a:off x="4275025" y="1076500"/>
            <a:ext cx="930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Spike Filter for RFI cleaning</a:t>
            </a:r>
            <a:endParaRPr b="1"/>
          </a:p>
        </p:txBody>
      </p:sp>
      <p:sp>
        <p:nvSpPr>
          <p:cNvPr id="249" name="Google Shape;24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0" name="Google Shape;2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50" y="1400275"/>
            <a:ext cx="5536624" cy="316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 txBox="1"/>
          <p:nvPr>
            <p:ph type="title"/>
          </p:nvPr>
        </p:nvSpPr>
        <p:spPr>
          <a:xfrm>
            <a:off x="296450" y="0"/>
            <a:ext cx="824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The Data Acquisition of the SAE (detailed)</a:t>
            </a:r>
            <a:endParaRPr b="1"/>
          </a:p>
        </p:txBody>
      </p:sp>
      <p:pic>
        <p:nvPicPr>
          <p:cNvPr id="256" name="Google Shape;256;p33"/>
          <p:cNvPicPr preferRelativeResize="0"/>
          <p:nvPr/>
        </p:nvPicPr>
        <p:blipFill rotWithShape="1">
          <a:blip r:embed="rId4">
            <a:alphaModFix/>
          </a:blip>
          <a:srcRect b="0" l="0" r="0" t="1019"/>
          <a:stretch/>
        </p:blipFill>
        <p:spPr>
          <a:xfrm>
            <a:off x="1128450" y="643925"/>
            <a:ext cx="6389774" cy="449957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/>
          <p:nvPr>
            <p:ph type="title"/>
          </p:nvPr>
        </p:nvSpPr>
        <p:spPr>
          <a:xfrm>
            <a:off x="311700" y="445025"/>
            <a:ext cx="8709600" cy="5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Snow accumulation and the location of the prototype station</a:t>
            </a:r>
            <a:endParaRPr b="1"/>
          </a:p>
        </p:txBody>
      </p:sp>
      <p:sp>
        <p:nvSpPr>
          <p:cNvPr id="263" name="Google Shape;26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4" name="Google Shape;2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975" y="1143450"/>
            <a:ext cx="3886000" cy="360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SNR distribution of Antenna 1</a:t>
            </a:r>
            <a:endParaRPr b="1"/>
          </a:p>
        </p:txBody>
      </p:sp>
      <p:sp>
        <p:nvSpPr>
          <p:cNvPr id="270" name="Google Shape;270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35"/>
          <p:cNvPicPr preferRelativeResize="0"/>
          <p:nvPr/>
        </p:nvPicPr>
        <p:blipFill rotWithShape="1">
          <a:blip r:embed="rId3">
            <a:alphaModFix/>
          </a:blip>
          <a:srcRect b="28698" l="25534" r="1738" t="9477"/>
          <a:stretch/>
        </p:blipFill>
        <p:spPr>
          <a:xfrm>
            <a:off x="1843725" y="1636230"/>
            <a:ext cx="4841352" cy="269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/>
          <p:nvPr>
            <p:ph type="title"/>
          </p:nvPr>
        </p:nvSpPr>
        <p:spPr>
          <a:xfrm>
            <a:off x="311700" y="324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Actual proposed </a:t>
            </a:r>
            <a:r>
              <a:rPr b="1" lang="en"/>
              <a:t>layout</a:t>
            </a:r>
            <a:r>
              <a:rPr b="1" lang="en"/>
              <a:t> of the enhancement and a single station</a:t>
            </a:r>
            <a:endParaRPr b="1"/>
          </a:p>
        </p:txBody>
      </p:sp>
      <p:sp>
        <p:nvSpPr>
          <p:cNvPr id="277" name="Google Shape;27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0731" y="1104400"/>
            <a:ext cx="4909319" cy="40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4" name="Google Shape;2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18984" cy="49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277625" y="164375"/>
            <a:ext cx="124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IceTop</a:t>
            </a:r>
            <a:endParaRPr b="1"/>
          </a:p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00" y="972775"/>
            <a:ext cx="4286636" cy="39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125" y="1092975"/>
            <a:ext cx="3303354" cy="88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125" y="1153250"/>
            <a:ext cx="3303350" cy="889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15"/>
          <p:cNvCxnSpPr>
            <a:endCxn id="83" idx="2"/>
          </p:cNvCxnSpPr>
          <p:nvPr/>
        </p:nvCxnSpPr>
        <p:spPr>
          <a:xfrm>
            <a:off x="2333550" y="1728197"/>
            <a:ext cx="4431000" cy="1046400"/>
          </a:xfrm>
          <a:prstGeom prst="curvedConnector4">
            <a:avLst>
              <a:gd fmla="val 30728" name="adj1"/>
              <a:gd fmla="val 106138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" name="Google Shape;84;p15"/>
          <p:cNvSpPr txBox="1"/>
          <p:nvPr/>
        </p:nvSpPr>
        <p:spPr>
          <a:xfrm>
            <a:off x="306925" y="4529675"/>
            <a:ext cx="19845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4878425" y="3487900"/>
            <a:ext cx="3759600" cy="13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Rising </a:t>
            </a:r>
            <a:r>
              <a:rPr b="1" lang="en">
                <a:solidFill>
                  <a:schemeClr val="dk2"/>
                </a:solidFill>
              </a:rPr>
              <a:t>snow accumulation</a:t>
            </a:r>
            <a:r>
              <a:rPr lang="en">
                <a:solidFill>
                  <a:schemeClr val="dk2"/>
                </a:solidFill>
              </a:rPr>
              <a:t> driven by winds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Reduced efficiency detecting low </a:t>
            </a:r>
            <a:r>
              <a:rPr lang="en">
                <a:solidFill>
                  <a:schemeClr val="dk2"/>
                </a:solidFill>
              </a:rPr>
              <a:t>energy cosmic rays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Higher uncertainty in air-shower reconstruction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6650" y="164375"/>
            <a:ext cx="3415800" cy="261022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6852375" y="2688700"/>
            <a:ext cx="1736100" cy="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Plot credit: J. Saffer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5291675" y="2963325"/>
            <a:ext cx="3180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Snow accumulation over time on IceTop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189250" y="201725"/>
            <a:ext cx="8520600" cy="8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</a:t>
            </a:r>
            <a:r>
              <a:rPr b="1" lang="en"/>
              <a:t>he prototype station of the Surface Array Enhancement</a:t>
            </a:r>
            <a:endParaRPr b="1"/>
          </a:p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875" y="3410275"/>
            <a:ext cx="2053376" cy="1462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 rotWithShape="1">
          <a:blip r:embed="rId4">
            <a:alphaModFix/>
          </a:blip>
          <a:srcRect b="4970" l="0" r="0" t="0"/>
          <a:stretch/>
        </p:blipFill>
        <p:spPr>
          <a:xfrm>
            <a:off x="401875" y="1192575"/>
            <a:ext cx="2053375" cy="193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6400" y="1173075"/>
            <a:ext cx="2053388" cy="236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9150" y="910313"/>
            <a:ext cx="3316726" cy="259442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2455250" y="3688450"/>
            <a:ext cx="6150900" cy="14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2 types of detectors - </a:t>
            </a:r>
            <a:endParaRPr>
              <a:solidFill>
                <a:schemeClr val="dk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" sz="1200">
                <a:solidFill>
                  <a:schemeClr val="dk2"/>
                </a:solidFill>
              </a:rPr>
              <a:t>3 antennas and 8 scintillation detectors per station</a:t>
            </a:r>
            <a:endParaRPr sz="1200">
              <a:solidFill>
                <a:schemeClr val="dk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" sz="1200">
                <a:solidFill>
                  <a:schemeClr val="dk2"/>
                </a:solidFill>
              </a:rPr>
              <a:t>Easy to elevate and </a:t>
            </a:r>
            <a:r>
              <a:rPr lang="en" sz="1200">
                <a:solidFill>
                  <a:schemeClr val="dk2"/>
                </a:solidFill>
              </a:rPr>
              <a:t>cost-effective</a:t>
            </a:r>
            <a:endParaRPr sz="1200"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Radio operational band 70-350 MHz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Deployed in 2020, upgraded in 2023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831925" y="4587100"/>
            <a:ext cx="112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Central DAQ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831925" y="2756475"/>
            <a:ext cx="141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Scintillator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2965538" y="3163800"/>
            <a:ext cx="141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LPDA Antenna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5605875" y="3478650"/>
            <a:ext cx="235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Layout of the Prototype Station 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676" y="608525"/>
            <a:ext cx="6336976" cy="4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17"/>
          <p:cNvSpPr txBox="1"/>
          <p:nvPr>
            <p:ph type="title"/>
          </p:nvPr>
        </p:nvSpPr>
        <p:spPr>
          <a:xfrm>
            <a:off x="328200" y="76675"/>
            <a:ext cx="613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The Data Acquisition of the SAE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676" y="608525"/>
            <a:ext cx="6336976" cy="4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>
            <p:ph type="title"/>
          </p:nvPr>
        </p:nvSpPr>
        <p:spPr>
          <a:xfrm>
            <a:off x="328200" y="76675"/>
            <a:ext cx="613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The Data Acquisition of the SAE</a:t>
            </a:r>
            <a:endParaRPr b="1"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900" y="538125"/>
            <a:ext cx="3325675" cy="317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808920" y="3296830"/>
            <a:ext cx="8622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highlight>
                  <a:srgbClr val="CFE2F3"/>
                </a:highlight>
              </a:rPr>
              <a:t>Radio</a:t>
            </a:r>
            <a:endParaRPr b="1" sz="1000">
              <a:solidFill>
                <a:srgbClr val="CC0000"/>
              </a:solidFill>
              <a:highlight>
                <a:srgbClr val="CFE2F3"/>
              </a:highlight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8300" y="3379500"/>
            <a:ext cx="3180375" cy="171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4068300" y="4815725"/>
            <a:ext cx="980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78D8"/>
                </a:solidFill>
                <a:highlight>
                  <a:srgbClr val="EAD1DC"/>
                </a:highlight>
              </a:rPr>
              <a:t>Scintillator</a:t>
            </a:r>
            <a:endParaRPr b="1" sz="1000">
              <a:solidFill>
                <a:srgbClr val="3C78D8"/>
              </a:solidFill>
              <a:highlight>
                <a:srgbClr val="EAD1DC"/>
              </a:highlight>
            </a:endParaRPr>
          </a:p>
        </p:txBody>
      </p:sp>
      <p:sp>
        <p:nvSpPr>
          <p:cNvPr id="121" name="Google Shape;121;p18"/>
          <p:cNvSpPr/>
          <p:nvPr/>
        </p:nvSpPr>
        <p:spPr>
          <a:xfrm rot="-1301707">
            <a:off x="3659315" y="3858921"/>
            <a:ext cx="210189" cy="807498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/>
          <p:nvPr/>
        </p:nvSpPr>
        <p:spPr>
          <a:xfrm>
            <a:off x="1290200" y="4243025"/>
            <a:ext cx="2342400" cy="572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trigger condition &gt;6 scintillators hit in 1 µs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0" y="1414425"/>
            <a:ext cx="4510301" cy="338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3525" y="3280850"/>
            <a:ext cx="1714200" cy="156781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>
            <p:ph type="title"/>
          </p:nvPr>
        </p:nvSpPr>
        <p:spPr>
          <a:xfrm>
            <a:off x="320500" y="88950"/>
            <a:ext cx="4337100" cy="5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</a:t>
            </a:r>
            <a:r>
              <a:rPr b="1" lang="en"/>
              <a:t>adio signal chain</a:t>
            </a:r>
            <a:endParaRPr b="1"/>
          </a:p>
        </p:txBody>
      </p:sp>
      <p:sp>
        <p:nvSpPr>
          <p:cNvPr id="130" name="Google Shape;13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1" name="Google Shape;131;p19"/>
          <p:cNvCxnSpPr>
            <a:endCxn id="128" idx="1"/>
          </p:cNvCxnSpPr>
          <p:nvPr/>
        </p:nvCxnSpPr>
        <p:spPr>
          <a:xfrm>
            <a:off x="4148725" y="2994955"/>
            <a:ext cx="1114800" cy="10698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" name="Google Shape;132;p19"/>
          <p:cNvCxnSpPr>
            <a:endCxn id="133" idx="1"/>
          </p:cNvCxnSpPr>
          <p:nvPr/>
        </p:nvCxnSpPr>
        <p:spPr>
          <a:xfrm rot="-5400000">
            <a:off x="3377100" y="1197444"/>
            <a:ext cx="1629900" cy="759900"/>
          </a:xfrm>
          <a:prstGeom prst="curvedConnector2">
            <a:avLst/>
          </a:prstGeom>
          <a:noFill/>
          <a:ln cap="flat" cmpd="sng" w="1905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19"/>
          <p:cNvCxnSpPr/>
          <p:nvPr/>
        </p:nvCxnSpPr>
        <p:spPr>
          <a:xfrm>
            <a:off x="4129700" y="2379050"/>
            <a:ext cx="1714200" cy="7914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19"/>
          <p:cNvCxnSpPr/>
          <p:nvPr/>
        </p:nvCxnSpPr>
        <p:spPr>
          <a:xfrm rot="5400000">
            <a:off x="5822325" y="2901925"/>
            <a:ext cx="290100" cy="2472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19"/>
          <p:cNvCxnSpPr>
            <a:stCxn id="137" idx="2"/>
          </p:cNvCxnSpPr>
          <p:nvPr/>
        </p:nvCxnSpPr>
        <p:spPr>
          <a:xfrm rot="5400000">
            <a:off x="6892201" y="1893024"/>
            <a:ext cx="247200" cy="2316900"/>
          </a:xfrm>
          <a:prstGeom prst="curvedConnector2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7" name="Google Shape;13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8063" y="300325"/>
            <a:ext cx="932377" cy="262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7806900" y="1414425"/>
            <a:ext cx="734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TAXI 3.2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42450"/>
            <a:ext cx="894275" cy="103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7">
            <a:alphaModFix/>
          </a:blip>
          <a:srcRect b="18619" l="0" r="0" t="0"/>
          <a:stretch/>
        </p:blipFill>
        <p:spPr>
          <a:xfrm>
            <a:off x="5559645" y="300325"/>
            <a:ext cx="2153892" cy="262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4053200" y="1282450"/>
            <a:ext cx="186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Low-Noise Amplifier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5702975" y="4746025"/>
            <a:ext cx="186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RadioTAD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>
            <p:ph type="title"/>
          </p:nvPr>
        </p:nvSpPr>
        <p:spPr>
          <a:xfrm>
            <a:off x="277650" y="138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Air shower identification with the Prototype Station</a:t>
            </a:r>
            <a:endParaRPr b="1"/>
          </a:p>
        </p:txBody>
      </p:sp>
      <p:sp>
        <p:nvSpPr>
          <p:cNvPr id="147" name="Google Shape;147;p20"/>
          <p:cNvSpPr txBox="1"/>
          <p:nvPr>
            <p:ph idx="1" type="body"/>
          </p:nvPr>
        </p:nvSpPr>
        <p:spPr>
          <a:xfrm>
            <a:off x="277650" y="955975"/>
            <a:ext cx="5284800" cy="25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2210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900"/>
              <a:t>D</a:t>
            </a:r>
            <a:r>
              <a:rPr lang="en" sz="1900"/>
              <a:t>ataset : </a:t>
            </a:r>
            <a:r>
              <a:rPr lang="en" sz="1900"/>
              <a:t>Jan - Jun 2022 (4 months considered) due to differences in data taking</a:t>
            </a:r>
            <a:endParaRPr sz="1900"/>
          </a:p>
          <a:p>
            <a:pPr indent="-32210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900"/>
              <a:t>Radio c</a:t>
            </a:r>
            <a:r>
              <a:rPr lang="en" sz="1900"/>
              <a:t>oincidence identified with IceTop and </a:t>
            </a:r>
            <a:r>
              <a:rPr lang="en" sz="1900"/>
              <a:t>scintillation panels - in a 2µs window</a:t>
            </a:r>
            <a:r>
              <a:rPr lang="en" sz="1900"/>
              <a:t> during processing.</a:t>
            </a:r>
            <a:endParaRPr sz="1900"/>
          </a:p>
          <a:p>
            <a:pPr indent="-32210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900"/>
              <a:t>Cleaned for artefacts and RFI, f</a:t>
            </a:r>
            <a:r>
              <a:rPr lang="en" sz="1900"/>
              <a:t>iltered to 100-230 </a:t>
            </a:r>
            <a:r>
              <a:rPr lang="en" sz="1900"/>
              <a:t>MHz</a:t>
            </a:r>
            <a:r>
              <a:rPr lang="en" sz="1900"/>
              <a:t>, electronic response removed</a:t>
            </a:r>
            <a:endParaRPr sz="1900"/>
          </a:p>
          <a:p>
            <a:pPr indent="-32210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900"/>
              <a:t>SNR cut computed from background data to reject 95% background per antenna </a:t>
            </a:r>
            <a:endParaRPr sz="1900"/>
          </a:p>
          <a:p>
            <a:pPr indent="-32210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900"/>
              <a:t>Signal required in </a:t>
            </a:r>
            <a:r>
              <a:rPr lang="en" sz="1900"/>
              <a:t>all</a:t>
            </a:r>
            <a:r>
              <a:rPr lang="en" sz="1900"/>
              <a:t> 3 antennas</a:t>
            </a:r>
            <a:endParaRPr sz="19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50" y="3253300"/>
            <a:ext cx="7222124" cy="16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/>
          <p:nvPr/>
        </p:nvSpPr>
        <p:spPr>
          <a:xfrm>
            <a:off x="5713300" y="1154875"/>
            <a:ext cx="2625300" cy="1465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Background is recorded with a fixed rate trigger.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95% of background for each antenna  is rejected by checking the SNR distribution.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311700" y="240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Difference in opening angle w.r.t IceTop</a:t>
            </a:r>
            <a:endParaRPr b="1"/>
          </a:p>
        </p:txBody>
      </p:sp>
      <p:sp>
        <p:nvSpPr>
          <p:cNvPr id="156" name="Google Shape;15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1"/>
          <p:cNvSpPr txBox="1"/>
          <p:nvPr/>
        </p:nvSpPr>
        <p:spPr>
          <a:xfrm>
            <a:off x="5760075" y="3418125"/>
            <a:ext cx="3384000" cy="11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Cut when </a:t>
            </a:r>
            <a:r>
              <a:rPr lang="en" sz="1200">
                <a:solidFill>
                  <a:schemeClr val="dk2"/>
                </a:solidFill>
              </a:rPr>
              <a:t>opening angle between the direction reconstructed by IceTop and </a:t>
            </a:r>
            <a:r>
              <a:rPr lang="en" sz="1200">
                <a:solidFill>
                  <a:schemeClr val="dk2"/>
                </a:solidFill>
              </a:rPr>
              <a:t> radio Δω ≥ 5°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Total number of events after cut </a:t>
            </a:r>
            <a:r>
              <a:rPr lang="en" sz="1200">
                <a:solidFill>
                  <a:schemeClr val="dk2"/>
                </a:solidFill>
              </a:rPr>
              <a:t>with the SNR method</a:t>
            </a:r>
            <a:r>
              <a:rPr lang="en" sz="1200">
                <a:solidFill>
                  <a:schemeClr val="dk2"/>
                </a:solidFill>
              </a:rPr>
              <a:t>= 104 (341 total identified events after SNR cut.)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485800" y="903925"/>
            <a:ext cx="4882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14325"/>
            <a:ext cx="5162831" cy="3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1881" y="965750"/>
            <a:ext cx="2305156" cy="229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/>
        </p:nvSpPr>
        <p:spPr>
          <a:xfrm rot="-943143">
            <a:off x="7262459" y="1547284"/>
            <a:ext cx="844898" cy="3940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Δω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