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Merriweather Sans"/>
      <p:regular r:id="rId56"/>
      <p:bold r:id="rId57"/>
      <p:italic r:id="rId58"/>
      <p:boldItalic r:id="rId59"/>
    </p:embeddedFont>
    <p:embeddedFont>
      <p:font typeface="Roboto Medium"/>
      <p:regular r:id="rId60"/>
      <p:bold r:id="rId61"/>
      <p:italic r:id="rId62"/>
      <p:boldItalic r:id="rId63"/>
    </p:embeddedFont>
    <p:embeddedFont>
      <p:font typeface="EB Garamond Medium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Medium-italic.fntdata"/><Relationship Id="rId61" Type="http://schemas.openxmlformats.org/officeDocument/2006/relationships/font" Target="fonts/RobotoMedium-bold.fntdata"/><Relationship Id="rId20" Type="http://schemas.openxmlformats.org/officeDocument/2006/relationships/slide" Target="slides/slide15.xml"/><Relationship Id="rId64" Type="http://schemas.openxmlformats.org/officeDocument/2006/relationships/font" Target="fonts/EBGaramondMedium-regular.fntdata"/><Relationship Id="rId63" Type="http://schemas.openxmlformats.org/officeDocument/2006/relationships/font" Target="fonts/RobotoMedium-boldItalic.fntdata"/><Relationship Id="rId22" Type="http://schemas.openxmlformats.org/officeDocument/2006/relationships/slide" Target="slides/slide17.xml"/><Relationship Id="rId66" Type="http://schemas.openxmlformats.org/officeDocument/2006/relationships/font" Target="fonts/EBGaramondMedium-italic.fntdata"/><Relationship Id="rId21" Type="http://schemas.openxmlformats.org/officeDocument/2006/relationships/slide" Target="slides/slide16.xml"/><Relationship Id="rId65" Type="http://schemas.openxmlformats.org/officeDocument/2006/relationships/font" Target="fonts/EBGaramondMedium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schemas.openxmlformats.org/officeDocument/2006/relationships/font" Target="fonts/EBGaramondMedium-boldItalic.fntdata"/><Relationship Id="rId60" Type="http://schemas.openxmlformats.org/officeDocument/2006/relationships/font" Target="fonts/RobotoMedium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MerriweatherSans-bold.fntdata"/><Relationship Id="rId12" Type="http://schemas.openxmlformats.org/officeDocument/2006/relationships/slide" Target="slides/slide7.xml"/><Relationship Id="rId56" Type="http://schemas.openxmlformats.org/officeDocument/2006/relationships/font" Target="fonts/MerriweatherSans-regular.fntdata"/><Relationship Id="rId15" Type="http://schemas.openxmlformats.org/officeDocument/2006/relationships/slide" Target="slides/slide10.xml"/><Relationship Id="rId59" Type="http://schemas.openxmlformats.org/officeDocument/2006/relationships/font" Target="fonts/MerriweatherSans-boldItalic.fntdata"/><Relationship Id="rId14" Type="http://schemas.openxmlformats.org/officeDocument/2006/relationships/slide" Target="slides/slide9.xml"/><Relationship Id="rId58" Type="http://schemas.openxmlformats.org/officeDocument/2006/relationships/font" Target="fonts/MerriweatherSans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Name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Title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736edffd7e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736edffd7e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expect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726daaa92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726daaa92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did we find?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hand inspection of cut-passing events, only 36 candidates left, and only 1 cosmic-ray like. So need developments on cosmic-ray identification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736edffd7e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736edffd7e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did we find?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hand inspection of cut-passing events, only 36 candidates left, and only 1 cosmic-ray like. So need developments on cosmic-ray identification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736edffd7e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736edffd7e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did we find?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hand inspection of cut-passing events, only 36 candidates left, and only 1 cosmic-ray like. So need developments on cosmic-ray identification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736edffd7e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736edffd7e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did we find?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hand inspection of cut-passing events, only 36 candidates left, and only 1 cosmic-ray like. So need developments on cosmic-ray identification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736edffd7e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736edffd7e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we do better?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726daaa92e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726daaa92e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we do better?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736edffd7e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736edffd7e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we do better?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730191223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730191223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736edffd7e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736edffd7e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726daaa92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726daaa92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736edffd7e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736edffd7e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736edffd7e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736edffd7e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736edffd7e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736edffd7e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726daaa92e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726daaa92e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726daaa92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726daaa92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736edffd7e_0_5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2736edffd7e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726daaa92e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726daaa92e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Order of magnitude every 0.75 exponent increase, so 16.75=2, 17.5=1, 18.25=0, 19=-1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736edffd7e_0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2736edffd7e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Order of magnitude every 0.75 exponent increase, so 16.75=2, 17.5=1, 18.25=0, 19=-1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736edffd7e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736edffd7e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Order of magnitude every 0.75 exponent increase, so 16.75=2, 17.5=1, 18.25=0, 19=-1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726daaa92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726daaa92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36edffd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736edffd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736edffd7e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2736edffd7e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736edffd7e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736edffd7e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726daaa92e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2726daaa92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736edffd7e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2736edffd7e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736edffd7e_0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736edffd7e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736edffd7e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2736edffd7e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736edffd7e_0_7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2736edffd7e_0_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736edffd7e_0_7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2736edffd7e_0_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730191223b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730191223b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736edffd7e_0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2736edffd7e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36edffd7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736edffd7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e5a31e0e5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2e5a31e0e5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2736e468920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2736e468920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Name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Title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730191223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2730191223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Name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Title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726daaa92e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2726daaa92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2730191223b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2730191223b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730191223b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730191223b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730191223b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2730191223b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2730191223b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2730191223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726daaa92e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726daaa92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2730191223b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2730191223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726daaa92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726daaa92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736edffd7e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2736edffd7e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736edffd7e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736edffd7e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736edffd7e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736edffd7e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26daaa92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26daaa92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expect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736edffd7e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736edffd7e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expect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379800" y="4797475"/>
            <a:ext cx="76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379800" y="4797475"/>
            <a:ext cx="76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379800" y="4797475"/>
            <a:ext cx="76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379800" y="4797475"/>
            <a:ext cx="76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0" y="970100"/>
            <a:ext cx="9144000" cy="38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/>
        </p:nvSpPr>
        <p:spPr>
          <a:xfrm>
            <a:off x="50250" y="4894525"/>
            <a:ext cx="8742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Cosmic Ray Search with BEACON</a:t>
            </a:r>
            <a:endParaRPr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115825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/>
            </a:lvl1pPr>
            <a:lvl2pPr lvl="1" algn="r">
              <a:buNone/>
              <a:defRPr/>
            </a:lvl2pPr>
            <a:lvl3pPr lvl="2" algn="r">
              <a:buNone/>
              <a:defRPr/>
            </a:lvl3pPr>
            <a:lvl4pPr lvl="3" algn="r">
              <a:buNone/>
              <a:defRPr/>
            </a:lvl4pPr>
            <a:lvl5pPr lvl="4" algn="r">
              <a:buNone/>
              <a:defRPr/>
            </a:lvl5pPr>
            <a:lvl6pPr lvl="5" algn="r">
              <a:buNone/>
              <a:defRPr/>
            </a:lvl6pPr>
            <a:lvl7pPr lvl="6" algn="r">
              <a:buNone/>
              <a:defRPr/>
            </a:lvl7pPr>
            <a:lvl8pPr lvl="7" algn="r">
              <a:buNone/>
              <a:defRPr/>
            </a:lvl8pPr>
            <a:lvl9pPr lvl="8" algn="r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126450" y="4894525"/>
            <a:ext cx="8742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ARENA 2024</a:t>
            </a:r>
            <a:endParaRPr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126450" y="455707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●"/>
              <a:defRPr i="1" sz="1000">
                <a:solidFill>
                  <a:srgbClr val="CCCCCC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00"/>
              <a:buChar char="○"/>
              <a:defRPr i="1" sz="600">
                <a:solidFill>
                  <a:srgbClr val="CCCCCC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00"/>
              <a:buChar char="■"/>
              <a:defRPr i="1" sz="600">
                <a:solidFill>
                  <a:srgbClr val="CCCCCC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00"/>
              <a:buChar char="●"/>
              <a:defRPr i="1" sz="600">
                <a:solidFill>
                  <a:srgbClr val="CCCCCC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00"/>
              <a:buChar char="○"/>
              <a:defRPr i="1" sz="600">
                <a:solidFill>
                  <a:srgbClr val="CCCCCC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00"/>
              <a:buChar char="■"/>
              <a:defRPr i="1" sz="600">
                <a:solidFill>
                  <a:srgbClr val="CCCCCC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00"/>
              <a:buChar char="●"/>
              <a:defRPr i="1" sz="600">
                <a:solidFill>
                  <a:srgbClr val="CCCCCC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00"/>
              <a:buChar char="○"/>
              <a:defRPr i="1" sz="600">
                <a:solidFill>
                  <a:srgbClr val="CCCCCC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00"/>
              <a:buChar char="■"/>
              <a:defRPr i="1" sz="600"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18520" l="0" r="0" t="0"/>
          <a:stretch/>
        </p:blipFill>
        <p:spPr>
          <a:xfrm>
            <a:off x="8418161" y="0"/>
            <a:ext cx="451189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76225" y="393600"/>
            <a:ext cx="887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379800" y="4797475"/>
            <a:ext cx="76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76225" y="393600"/>
            <a:ext cx="887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379800" y="4797475"/>
            <a:ext cx="76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379800" y="4797475"/>
            <a:ext cx="76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379800" y="4797475"/>
            <a:ext cx="76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379800" y="4797475"/>
            <a:ext cx="76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379800" y="4797475"/>
            <a:ext cx="76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5" y="4861075"/>
            <a:ext cx="9144000" cy="282300"/>
          </a:xfrm>
          <a:prstGeom prst="rect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" name="Google Shape;7;p1"/>
          <p:cNvSpPr txBox="1"/>
          <p:nvPr/>
        </p:nvSpPr>
        <p:spPr>
          <a:xfrm>
            <a:off x="115225" y="4894525"/>
            <a:ext cx="8742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76225" y="393600"/>
            <a:ext cx="8876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76225" y="890100"/>
            <a:ext cx="88209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○"/>
              <a:defRPr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■"/>
              <a:defRPr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●"/>
              <a:defRPr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○"/>
              <a:defRPr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■"/>
              <a:defRPr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●"/>
              <a:defRPr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○"/>
              <a:defRPr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■"/>
              <a:defRPr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0" name="Google Shape;10;p1"/>
          <p:cNvSpPr/>
          <p:nvPr/>
        </p:nvSpPr>
        <p:spPr>
          <a:xfrm>
            <a:off x="0" y="0"/>
            <a:ext cx="9144000" cy="393600"/>
          </a:xfrm>
          <a:prstGeom prst="rect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379800" y="4797475"/>
            <a:ext cx="764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pic>
        <p:nvPicPr>
          <p:cNvPr id="12" name="Google Shape;12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6190" y="0"/>
            <a:ext cx="500060" cy="39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6190" y="0"/>
            <a:ext cx="500060" cy="3936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jpg"/><Relationship Id="rId10" Type="http://schemas.openxmlformats.org/officeDocument/2006/relationships/image" Target="../media/image8.jpg"/><Relationship Id="rId13" Type="http://schemas.openxmlformats.org/officeDocument/2006/relationships/image" Target="../media/image10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5" Type="http://schemas.openxmlformats.org/officeDocument/2006/relationships/image" Target="../media/image9.png"/><Relationship Id="rId14" Type="http://schemas.openxmlformats.org/officeDocument/2006/relationships/image" Target="../media/image3.png"/><Relationship Id="rId16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6.png"/><Relationship Id="rId8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33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33.gif"/><Relationship Id="rId5" Type="http://schemas.openxmlformats.org/officeDocument/2006/relationships/image" Target="../media/image15.png"/><Relationship Id="rId6" Type="http://schemas.openxmlformats.org/officeDocument/2006/relationships/image" Target="../media/image22.png"/><Relationship Id="rId7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arxiv.org/pdf/1611.06455" TargetMode="External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arxiv.org/pdf/1611.06455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Relationship Id="rId4" Type="http://schemas.openxmlformats.org/officeDocument/2006/relationships/image" Target="../media/image44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Relationship Id="rId4" Type="http://schemas.openxmlformats.org/officeDocument/2006/relationships/image" Target="../media/image35.jpg"/><Relationship Id="rId5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pos.sissa.it/301/401/pdf" TargetMode="External"/><Relationship Id="rId4" Type="http://schemas.openxmlformats.org/officeDocument/2006/relationships/image" Target="../media/image40.jpg"/><Relationship Id="rId5" Type="http://schemas.openxmlformats.org/officeDocument/2006/relationships/image" Target="../media/image6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pos.sissa.it/301/401/pdf" TargetMode="External"/><Relationship Id="rId4" Type="http://schemas.openxmlformats.org/officeDocument/2006/relationships/image" Target="../media/image40.jpg"/><Relationship Id="rId5" Type="http://schemas.openxmlformats.org/officeDocument/2006/relationships/image" Target="../media/image60.png"/><Relationship Id="rId6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Relationship Id="rId4" Type="http://schemas.openxmlformats.org/officeDocument/2006/relationships/image" Target="../media/image32.png"/><Relationship Id="rId5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Relationship Id="rId4" Type="http://schemas.openxmlformats.org/officeDocument/2006/relationships/image" Target="../media/image32.png"/><Relationship Id="rId5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6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65.png"/><Relationship Id="rId6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Relationship Id="rId4" Type="http://schemas.openxmlformats.org/officeDocument/2006/relationships/image" Target="../media/image53.png"/><Relationship Id="rId5" Type="http://schemas.openxmlformats.org/officeDocument/2006/relationships/image" Target="../media/image63.png"/><Relationship Id="rId6" Type="http://schemas.openxmlformats.org/officeDocument/2006/relationships/image" Target="../media/image46.png"/><Relationship Id="rId7" Type="http://schemas.openxmlformats.org/officeDocument/2006/relationships/image" Target="../media/image65.png"/><Relationship Id="rId8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14.jpg"/><Relationship Id="rId13" Type="http://schemas.openxmlformats.org/officeDocument/2006/relationships/image" Target="../media/image3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8.jpg"/><Relationship Id="rId15" Type="http://schemas.openxmlformats.org/officeDocument/2006/relationships/image" Target="../media/image4.png"/><Relationship Id="rId1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17.png"/><Relationship Id="rId8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14.jpg"/><Relationship Id="rId13" Type="http://schemas.openxmlformats.org/officeDocument/2006/relationships/image" Target="../media/image3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8.jpg"/><Relationship Id="rId15" Type="http://schemas.openxmlformats.org/officeDocument/2006/relationships/image" Target="../media/image4.png"/><Relationship Id="rId1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17.png"/><Relationship Id="rId8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Relationship Id="rId4" Type="http://schemas.openxmlformats.org/officeDocument/2006/relationships/image" Target="../media/image5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7.gif"/><Relationship Id="rId4" Type="http://schemas.openxmlformats.org/officeDocument/2006/relationships/image" Target="../media/image64.jpg"/><Relationship Id="rId5" Type="http://schemas.openxmlformats.org/officeDocument/2006/relationships/image" Target="../media/image61.jpg"/><Relationship Id="rId6" Type="http://schemas.openxmlformats.org/officeDocument/2006/relationships/image" Target="../media/image59.jpg"/><Relationship Id="rId7" Type="http://schemas.openxmlformats.org/officeDocument/2006/relationships/image" Target="../media/image5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2.png"/><Relationship Id="rId4" Type="http://schemas.openxmlformats.org/officeDocument/2006/relationships/image" Target="../media/image56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8.png"/><Relationship Id="rId5" Type="http://schemas.openxmlformats.org/officeDocument/2006/relationships/image" Target="../media/image18.png"/><Relationship Id="rId6" Type="http://schemas.openxmlformats.org/officeDocument/2006/relationships/hyperlink" Target="https://arxiv.org/abs/2206.09660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8.png"/><Relationship Id="rId5" Type="http://schemas.openxmlformats.org/officeDocument/2006/relationships/image" Target="../media/image18.png"/><Relationship Id="rId6" Type="http://schemas.openxmlformats.org/officeDocument/2006/relationships/hyperlink" Target="https://arxiv.org/abs/2206.09660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3">
            <a:alphaModFix/>
          </a:blip>
          <a:srcRect b="28562" l="0" r="0" t="20894"/>
          <a:stretch/>
        </p:blipFill>
        <p:spPr>
          <a:xfrm>
            <a:off x="0" y="0"/>
            <a:ext cx="9144003" cy="367685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626508">
            <a:off x="3644949" y="-921853"/>
            <a:ext cx="1788904" cy="357780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4276750" y="1887725"/>
            <a:ext cx="4075800" cy="792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D9D9D9"/>
                </a:solidFill>
              </a:rPr>
              <a:t>Zachary Martin</a:t>
            </a:r>
            <a:endParaRPr sz="1500"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D9D9D9"/>
                </a:solidFill>
              </a:rPr>
              <a:t>On Behalf of the BEACON Collaboration</a:t>
            </a:r>
            <a:endParaRPr sz="1500"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D9D9D9"/>
              </a:solidFill>
            </a:endParaRPr>
          </a:p>
        </p:txBody>
      </p:sp>
      <p:grpSp>
        <p:nvGrpSpPr>
          <p:cNvPr id="66" name="Google Shape;66;p13"/>
          <p:cNvGrpSpPr/>
          <p:nvPr/>
        </p:nvGrpSpPr>
        <p:grpSpPr>
          <a:xfrm>
            <a:off x="421925" y="3823600"/>
            <a:ext cx="1174175" cy="924176"/>
            <a:chOff x="349575" y="3860437"/>
            <a:chExt cx="1174175" cy="924176"/>
          </a:xfrm>
        </p:grpSpPr>
        <p:sp>
          <p:nvSpPr>
            <p:cNvPr id="67" name="Google Shape;67;p13"/>
            <p:cNvSpPr/>
            <p:nvPr/>
          </p:nvSpPr>
          <p:spPr>
            <a:xfrm>
              <a:off x="387043" y="3861705"/>
              <a:ext cx="1053900" cy="886500"/>
            </a:xfrm>
            <a:prstGeom prst="rect">
              <a:avLst/>
            </a:prstGeom>
            <a:gradFill>
              <a:gsLst>
                <a:gs pos="0">
                  <a:srgbClr val="DFEAFB"/>
                </a:gs>
                <a:gs pos="100000">
                  <a:schemeClr val="accent1"/>
                </a:gs>
              </a:gsLst>
              <a:lin ang="8100019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pic>
          <p:nvPicPr>
            <p:cNvPr id="68" name="Google Shape;68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9575" y="3860437"/>
              <a:ext cx="1174175" cy="924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" name="Google Shape;69;p13"/>
          <p:cNvPicPr preferRelativeResize="0"/>
          <p:nvPr/>
        </p:nvPicPr>
        <p:blipFill rotWithShape="1">
          <a:blip r:embed="rId6">
            <a:alphaModFix/>
          </a:blip>
          <a:srcRect b="0" l="61156" r="0" t="0"/>
          <a:stretch/>
        </p:blipFill>
        <p:spPr>
          <a:xfrm>
            <a:off x="2679775" y="3753263"/>
            <a:ext cx="765613" cy="5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87550" y="4332475"/>
            <a:ext cx="656030" cy="4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/>
          <p:nvPr>
            <p:ph type="ctrTitle"/>
          </p:nvPr>
        </p:nvSpPr>
        <p:spPr>
          <a:xfrm>
            <a:off x="3216550" y="242525"/>
            <a:ext cx="6196200" cy="1645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</a:rPr>
              <a:t>Searching for </a:t>
            </a:r>
            <a:br>
              <a:rPr lang="en" sz="4200">
                <a:solidFill>
                  <a:schemeClr val="lt1"/>
                </a:solidFill>
              </a:rPr>
            </a:br>
            <a:r>
              <a:rPr lang="en" sz="4200">
                <a:solidFill>
                  <a:schemeClr val="lt1"/>
                </a:solidFill>
              </a:rPr>
              <a:t>Cosmic Rays with the BEACON Prototype</a:t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72" name="Google Shape;72;p13"/>
          <p:cNvSpPr txBox="1"/>
          <p:nvPr/>
        </p:nvSpPr>
        <p:spPr>
          <a:xfrm>
            <a:off x="126450" y="4894525"/>
            <a:ext cx="8742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ARENA 2024</a:t>
            </a:r>
            <a:endParaRPr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36251" y="3756600"/>
            <a:ext cx="1682774" cy="10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9">
            <a:alphaModFix/>
          </a:blip>
          <a:srcRect b="20777" l="10215" r="9533" t="18820"/>
          <a:stretch/>
        </p:blipFill>
        <p:spPr>
          <a:xfrm>
            <a:off x="3033950" y="4307025"/>
            <a:ext cx="909842" cy="50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A Jet Propulsion Laboratory - YouTube" id="75" name="Google Shape;75;p13"/>
          <p:cNvPicPr preferRelativeResize="0"/>
          <p:nvPr/>
        </p:nvPicPr>
        <p:blipFill rotWithShape="1">
          <a:blip r:embed="rId10">
            <a:alphaModFix/>
          </a:blip>
          <a:srcRect b="25620" l="0" r="0" t="27274"/>
          <a:stretch/>
        </p:blipFill>
        <p:spPr>
          <a:xfrm>
            <a:off x="4719988" y="4345924"/>
            <a:ext cx="1005849" cy="473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Ohio State University" id="76" name="Google Shape;76;p13"/>
          <p:cNvPicPr preferRelativeResize="0"/>
          <p:nvPr/>
        </p:nvPicPr>
        <p:blipFill rotWithShape="1">
          <a:blip r:embed="rId11">
            <a:alphaModFix/>
          </a:blip>
          <a:srcRect b="13636" l="15731" r="15840" t="0"/>
          <a:stretch/>
        </p:blipFill>
        <p:spPr>
          <a:xfrm>
            <a:off x="3564100" y="3752450"/>
            <a:ext cx="715101" cy="473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versity of Santiago de Compostela (USC) | AgriDemo-F2F" id="77" name="Google Shape;77;p13"/>
          <p:cNvPicPr preferRelativeResize="0"/>
          <p:nvPr/>
        </p:nvPicPr>
        <p:blipFill rotWithShape="1">
          <a:blip r:embed="rId12">
            <a:alphaModFix/>
          </a:blip>
          <a:srcRect b="22176" l="12894" r="11341" t="13320"/>
          <a:stretch/>
        </p:blipFill>
        <p:spPr>
          <a:xfrm>
            <a:off x="4428300" y="3759437"/>
            <a:ext cx="642829" cy="4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080512" y="4301874"/>
            <a:ext cx="502776" cy="50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220222" y="3828509"/>
            <a:ext cx="953462" cy="365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13"/>
          <p:cNvGrpSpPr/>
          <p:nvPr/>
        </p:nvGrpSpPr>
        <p:grpSpPr>
          <a:xfrm>
            <a:off x="5725825" y="4294025"/>
            <a:ext cx="1256926" cy="500744"/>
            <a:chOff x="6750488" y="3870688"/>
            <a:chExt cx="1377000" cy="548640"/>
          </a:xfrm>
        </p:grpSpPr>
        <p:pic>
          <p:nvPicPr>
            <p:cNvPr id="81" name="Google Shape;81;p1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6836401" y="3870688"/>
              <a:ext cx="1205172" cy="548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82;p13"/>
            <p:cNvSpPr txBox="1"/>
            <p:nvPr/>
          </p:nvSpPr>
          <p:spPr>
            <a:xfrm>
              <a:off x="6750488" y="3925868"/>
              <a:ext cx="1377000" cy="4383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White Mountain Research Ce</a:t>
              </a:r>
              <a:r>
                <a:rPr b="1" lang="en" sz="1000">
                  <a:solidFill>
                    <a:srgbClr val="FFFFFF"/>
                  </a:solidFill>
                </a:rPr>
                <a:t>nt</a:t>
              </a:r>
              <a:r>
                <a:rPr b="1" i="0" lang="en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sz="1200"/>
            </a:p>
          </p:txBody>
        </p:sp>
      </p:grpSp>
      <p:pic>
        <p:nvPicPr>
          <p:cNvPr id="83" name="Google Shape;83;p13"/>
          <p:cNvPicPr preferRelativeResize="0"/>
          <p:nvPr/>
        </p:nvPicPr>
        <p:blipFill rotWithShape="1">
          <a:blip r:embed="rId16">
            <a:alphaModFix/>
          </a:blip>
          <a:srcRect b="18520" l="0" r="0" t="0"/>
          <a:stretch/>
        </p:blipFill>
        <p:spPr>
          <a:xfrm>
            <a:off x="479624" y="467050"/>
            <a:ext cx="803000" cy="7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 Events &amp; Simulation</a:t>
            </a:r>
            <a:endParaRPr/>
          </a:p>
        </p:txBody>
      </p:sp>
      <p:sp>
        <p:nvSpPr>
          <p:cNvPr id="303" name="Google Shape;303;p22"/>
          <p:cNvSpPr txBox="1"/>
          <p:nvPr>
            <p:ph idx="1" type="body"/>
          </p:nvPr>
        </p:nvSpPr>
        <p:spPr>
          <a:xfrm>
            <a:off x="533400" y="1125350"/>
            <a:ext cx="3642900" cy="13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</a:t>
            </a:r>
            <a:r>
              <a:rPr lang="en">
                <a:solidFill>
                  <a:schemeClr val="accent4"/>
                </a:solidFill>
              </a:rPr>
              <a:t>RF event distribution</a:t>
            </a:r>
            <a:r>
              <a:rPr lang="en"/>
              <a:t> obtained from Monte Carlo simulations using Cranberry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2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of 14</a:t>
            </a:r>
            <a:endParaRPr/>
          </a:p>
        </p:txBody>
      </p:sp>
      <p:sp>
        <p:nvSpPr>
          <p:cNvPr id="305" name="Google Shape;305;p22"/>
          <p:cNvSpPr txBox="1"/>
          <p:nvPr>
            <p:ph idx="2" type="body"/>
          </p:nvPr>
        </p:nvSpPr>
        <p:spPr>
          <a:xfrm>
            <a:off x="4966486" y="594000"/>
            <a:ext cx="3138000" cy="26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0" lang="en">
                <a:solidFill>
                  <a:schemeClr val="dk1"/>
                </a:solidFill>
              </a:rPr>
              <a:t>Expected CR Distributions from Simulation</a:t>
            </a:r>
            <a:endParaRPr i="0">
              <a:solidFill>
                <a:schemeClr val="dk1"/>
              </a:solidFill>
            </a:endParaRPr>
          </a:p>
        </p:txBody>
      </p:sp>
      <p:sp>
        <p:nvSpPr>
          <p:cNvPr id="306" name="Google Shape;306;p22"/>
          <p:cNvSpPr txBox="1"/>
          <p:nvPr>
            <p:ph idx="2" type="body"/>
          </p:nvPr>
        </p:nvSpPr>
        <p:spPr>
          <a:xfrm>
            <a:off x="4739571" y="2522758"/>
            <a:ext cx="2115600" cy="26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Andrew Zeolla</a:t>
            </a:r>
            <a:endParaRPr/>
          </a:p>
        </p:txBody>
      </p:sp>
      <p:grpSp>
        <p:nvGrpSpPr>
          <p:cNvPr id="307" name="Google Shape;307;p22"/>
          <p:cNvGrpSpPr/>
          <p:nvPr/>
        </p:nvGrpSpPr>
        <p:grpSpPr>
          <a:xfrm>
            <a:off x="875966" y="2404462"/>
            <a:ext cx="7809410" cy="2464061"/>
            <a:chOff x="4154925" y="741488"/>
            <a:chExt cx="5415679" cy="1708662"/>
          </a:xfrm>
        </p:grpSpPr>
        <p:grpSp>
          <p:nvGrpSpPr>
            <p:cNvPr id="308" name="Google Shape;308;p22"/>
            <p:cNvGrpSpPr/>
            <p:nvPr/>
          </p:nvGrpSpPr>
          <p:grpSpPr>
            <a:xfrm>
              <a:off x="4231107" y="1066827"/>
              <a:ext cx="4776637" cy="993358"/>
              <a:chOff x="1024342" y="1506425"/>
              <a:chExt cx="9816353" cy="2041427"/>
            </a:xfrm>
          </p:grpSpPr>
          <p:sp>
            <p:nvSpPr>
              <p:cNvPr id="309" name="Google Shape;309;p22"/>
              <p:cNvSpPr/>
              <p:nvPr/>
            </p:nvSpPr>
            <p:spPr>
              <a:xfrm>
                <a:off x="6863407" y="2207806"/>
                <a:ext cx="245700" cy="205800"/>
              </a:xfrm>
              <a:prstGeom prst="rect">
                <a:avLst/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22"/>
              <p:cNvSpPr/>
              <p:nvPr/>
            </p:nvSpPr>
            <p:spPr>
              <a:xfrm>
                <a:off x="1024342" y="2069401"/>
                <a:ext cx="12609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B6E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Shower Geometries</a:t>
                </a:r>
                <a:endParaRPr sz="700"/>
              </a:p>
            </p:txBody>
          </p:sp>
          <p:sp>
            <p:nvSpPr>
              <p:cNvPr id="311" name="Google Shape;311;p22"/>
              <p:cNvSpPr/>
              <p:nvPr/>
            </p:nvSpPr>
            <p:spPr>
              <a:xfrm>
                <a:off x="1756799" y="2999152"/>
                <a:ext cx="26295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656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Geomagnetic (+ Askaryan ) Electric Fields from ZHAireS</a:t>
                </a:r>
                <a:r>
                  <a:rPr baseline="30000" lang="en" sz="9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b="0" baseline="30000" i="0" sz="9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2"/>
              <p:cNvSpPr/>
              <p:nvPr/>
            </p:nvSpPr>
            <p:spPr>
              <a:xfrm>
                <a:off x="4946602" y="2061200"/>
                <a:ext cx="18474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Antenna Array and Trigger Model</a:t>
                </a:r>
                <a:endParaRPr sz="700"/>
              </a:p>
            </p:txBody>
          </p:sp>
          <p:sp>
            <p:nvSpPr>
              <p:cNvPr id="313" name="Google Shape;313;p22"/>
              <p:cNvSpPr/>
              <p:nvPr/>
            </p:nvSpPr>
            <p:spPr>
              <a:xfrm>
                <a:off x="7612915" y="2471841"/>
                <a:ext cx="1195500" cy="274200"/>
              </a:xfrm>
              <a:prstGeom prst="roundRect">
                <a:avLst>
                  <a:gd fmla="val 16667" name="adj"/>
                </a:avLst>
              </a:prstGeom>
              <a:solidFill>
                <a:srgbClr val="BD0039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Acceptance</a:t>
                </a:r>
                <a:endParaRPr sz="700"/>
              </a:p>
            </p:txBody>
          </p:sp>
          <p:sp>
            <p:nvSpPr>
              <p:cNvPr id="314" name="Google Shape;314;p22"/>
              <p:cNvSpPr/>
              <p:nvPr/>
            </p:nvSpPr>
            <p:spPr>
              <a:xfrm>
                <a:off x="2372208" y="2176080"/>
                <a:ext cx="367200" cy="3354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DB6E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22"/>
              <p:cNvSpPr/>
              <p:nvPr/>
            </p:nvSpPr>
            <p:spPr>
              <a:xfrm>
                <a:off x="4606822" y="2991582"/>
                <a:ext cx="15546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Crossed Dipole from XFdtd</a:t>
                </a:r>
                <a:r>
                  <a:rPr baseline="30000" lang="en" sz="9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b="0" baseline="30000" i="0" sz="9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22"/>
              <p:cNvSpPr/>
              <p:nvPr/>
            </p:nvSpPr>
            <p:spPr>
              <a:xfrm>
                <a:off x="6202122" y="2996907"/>
                <a:ext cx="18474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Beam Model and Power-Sum Trigger</a:t>
                </a:r>
                <a:endParaRPr b="0" i="0" sz="9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22"/>
              <p:cNvSpPr/>
              <p:nvPr/>
            </p:nvSpPr>
            <p:spPr>
              <a:xfrm>
                <a:off x="2782825" y="2069401"/>
                <a:ext cx="16521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656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Radio Emission Model</a:t>
                </a:r>
                <a:endParaRPr sz="700"/>
              </a:p>
            </p:txBody>
          </p:sp>
          <p:sp>
            <p:nvSpPr>
              <p:cNvPr id="318" name="Google Shape;318;p22"/>
              <p:cNvSpPr/>
              <p:nvPr/>
            </p:nvSpPr>
            <p:spPr>
              <a:xfrm>
                <a:off x="8866629" y="2486810"/>
                <a:ext cx="399900" cy="2445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BD0039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2"/>
              <p:cNvSpPr/>
              <p:nvPr/>
            </p:nvSpPr>
            <p:spPr>
              <a:xfrm rot="-5400000">
                <a:off x="5487993" y="2667211"/>
                <a:ext cx="292200" cy="276300"/>
              </a:xfrm>
              <a:prstGeom prst="stripedRightArrow">
                <a:avLst>
                  <a:gd fmla="val 50000" name="adj1"/>
                  <a:gd fmla="val 50000" name="adj2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2"/>
              <p:cNvSpPr/>
              <p:nvPr/>
            </p:nvSpPr>
            <p:spPr>
              <a:xfrm>
                <a:off x="9338994" y="2349270"/>
                <a:ext cx="13440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960044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Events at the Detector</a:t>
                </a:r>
                <a:endParaRPr sz="700"/>
              </a:p>
            </p:txBody>
          </p:sp>
          <p:sp>
            <p:nvSpPr>
              <p:cNvPr id="321" name="Google Shape;321;p22"/>
              <p:cNvSpPr/>
              <p:nvPr/>
            </p:nvSpPr>
            <p:spPr>
              <a:xfrm>
                <a:off x="9123795" y="3237094"/>
                <a:ext cx="1716900" cy="274200"/>
              </a:xfrm>
              <a:prstGeom prst="roundRect">
                <a:avLst>
                  <a:gd fmla="val 16667" name="adj"/>
                </a:avLst>
              </a:prstGeom>
              <a:solidFill>
                <a:srgbClr val="960044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Cosmic Ray Flux</a:t>
                </a:r>
                <a:r>
                  <a:rPr baseline="30000" lang="en" sz="9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 b="0" baseline="30000" i="0" sz="9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2"/>
              <p:cNvSpPr/>
              <p:nvPr/>
            </p:nvSpPr>
            <p:spPr>
              <a:xfrm rot="-5400000">
                <a:off x="9850341" y="2938577"/>
                <a:ext cx="263700" cy="276300"/>
              </a:xfrm>
              <a:prstGeom prst="stripedRightArrow">
                <a:avLst>
                  <a:gd fmla="val 50000" name="adj1"/>
                  <a:gd fmla="val 50000" name="adj2"/>
                </a:avLst>
              </a:prstGeom>
              <a:solidFill>
                <a:srgbClr val="960044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2"/>
              <p:cNvSpPr/>
              <p:nvPr/>
            </p:nvSpPr>
            <p:spPr>
              <a:xfrm>
                <a:off x="7612915" y="1871888"/>
                <a:ext cx="1195500" cy="274200"/>
              </a:xfrm>
              <a:prstGeom prst="roundRect">
                <a:avLst>
                  <a:gd fmla="val 16667" name="adj"/>
                </a:avLst>
              </a:prstGeom>
              <a:solidFill>
                <a:srgbClr val="BD0039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Waveforms</a:t>
                </a:r>
                <a:endParaRPr sz="700"/>
              </a:p>
            </p:txBody>
          </p:sp>
          <p:sp>
            <p:nvSpPr>
              <p:cNvPr id="324" name="Google Shape;324;p22"/>
              <p:cNvSpPr/>
              <p:nvPr/>
            </p:nvSpPr>
            <p:spPr>
              <a:xfrm>
                <a:off x="4946602" y="1506425"/>
                <a:ext cx="2061300" cy="274200"/>
              </a:xfrm>
              <a:prstGeom prst="roundRect">
                <a:avLst>
                  <a:gd fmla="val 16667" name="adj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Filters and Amplifiers</a:t>
                </a:r>
                <a:endParaRPr b="0" baseline="30000" i="0" sz="9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2"/>
              <p:cNvSpPr/>
              <p:nvPr/>
            </p:nvSpPr>
            <p:spPr>
              <a:xfrm flipH="1" rot="-5400000">
                <a:off x="5848032" y="1777891"/>
                <a:ext cx="219600" cy="276300"/>
              </a:xfrm>
              <a:prstGeom prst="stripedRightArrow">
                <a:avLst>
                  <a:gd fmla="val 50000" name="adj1"/>
                  <a:gd fmla="val 50000" name="adj2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2"/>
              <p:cNvSpPr/>
              <p:nvPr/>
            </p:nvSpPr>
            <p:spPr>
              <a:xfrm flipH="1" rot="10800000">
                <a:off x="7019296" y="2317378"/>
                <a:ext cx="548400" cy="399300"/>
              </a:xfrm>
              <a:prstGeom prst="bentArrow">
                <a:avLst>
                  <a:gd fmla="val 25000" name="adj1"/>
                  <a:gd fmla="val 25000" name="adj2"/>
                  <a:gd fmla="val 25000" name="adj3"/>
                  <a:gd fmla="val 43750" name="adj4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2"/>
              <p:cNvSpPr/>
              <p:nvPr/>
            </p:nvSpPr>
            <p:spPr>
              <a:xfrm>
                <a:off x="4514240" y="2176080"/>
                <a:ext cx="367200" cy="3354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D656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2"/>
              <p:cNvSpPr/>
              <p:nvPr/>
            </p:nvSpPr>
            <p:spPr>
              <a:xfrm>
                <a:off x="7023443" y="1916117"/>
                <a:ext cx="548400" cy="399300"/>
              </a:xfrm>
              <a:prstGeom prst="bentArrow">
                <a:avLst>
                  <a:gd fmla="val 25000" name="adj1"/>
                  <a:gd fmla="val 25000" name="adj2"/>
                  <a:gd fmla="val 25000" name="adj3"/>
                  <a:gd fmla="val 43750" name="adj4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2"/>
              <p:cNvSpPr/>
              <p:nvPr/>
            </p:nvSpPr>
            <p:spPr>
              <a:xfrm rot="-5400000">
                <a:off x="6287190" y="2660504"/>
                <a:ext cx="292200" cy="276300"/>
              </a:xfrm>
              <a:prstGeom prst="stripedRightArrow">
                <a:avLst>
                  <a:gd fmla="val 50000" name="adj1"/>
                  <a:gd fmla="val 50000" name="adj2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2"/>
              <p:cNvSpPr/>
              <p:nvPr/>
            </p:nvSpPr>
            <p:spPr>
              <a:xfrm rot="-5400000">
                <a:off x="3462805" y="2667211"/>
                <a:ext cx="292200" cy="276300"/>
              </a:xfrm>
              <a:prstGeom prst="stripedRightArrow">
                <a:avLst>
                  <a:gd fmla="val 50000" name="adj1"/>
                  <a:gd fmla="val 50000" name="adj2"/>
                </a:avLst>
              </a:prstGeom>
              <a:solidFill>
                <a:srgbClr val="D656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1" name="Google Shape;331;p22"/>
            <p:cNvSpPr txBox="1"/>
            <p:nvPr/>
          </p:nvSpPr>
          <p:spPr>
            <a:xfrm>
              <a:off x="4231107" y="741488"/>
              <a:ext cx="24129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Cranberry</a:t>
              </a:r>
              <a:r>
                <a:rPr b="1" baseline="30000" lang="en" sz="19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b="1" lang="en" sz="19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sz="100"/>
            </a:p>
          </p:txBody>
        </p:sp>
        <p:sp>
          <p:nvSpPr>
            <p:cNvPr id="332" name="Google Shape;332;p22"/>
            <p:cNvSpPr txBox="1"/>
            <p:nvPr/>
          </p:nvSpPr>
          <p:spPr>
            <a:xfrm>
              <a:off x="4154925" y="2109700"/>
              <a:ext cx="3457800" cy="1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i="1" lang="en" sz="1000">
                  <a:solidFill>
                    <a:srgbClr val="CCCCCC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1) Nucl. Instrum. Methods Phys. Res. A 953, 163086</a:t>
              </a:r>
              <a:endParaRPr b="1" i="0" sz="8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  <p:sp>
          <p:nvSpPr>
            <p:cNvPr id="333" name="Google Shape;333;p22"/>
            <p:cNvSpPr txBox="1"/>
            <p:nvPr/>
          </p:nvSpPr>
          <p:spPr>
            <a:xfrm>
              <a:off x="7367392" y="2273857"/>
              <a:ext cx="1284300" cy="1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erriweather Sans"/>
                <a:buNone/>
              </a:pPr>
              <a:r>
                <a:rPr i="1" lang="en" sz="1000">
                  <a:solidFill>
                    <a:srgbClr val="CCCCCC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4) Auger ICRC 2017</a:t>
              </a:r>
              <a:endParaRPr b="1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2"/>
            <p:cNvSpPr txBox="1"/>
            <p:nvPr/>
          </p:nvSpPr>
          <p:spPr>
            <a:xfrm>
              <a:off x="4154925" y="2279450"/>
              <a:ext cx="3088500" cy="1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erriweather Sans"/>
                <a:buNone/>
              </a:pPr>
              <a:r>
                <a:rPr i="1" lang="en" sz="1000">
                  <a:solidFill>
                    <a:srgbClr val="CCCCCC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2) Astroparticle Physics 35 (2012) 325-341</a:t>
              </a:r>
              <a:endParaRPr b="1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2"/>
            <p:cNvSpPr txBox="1"/>
            <p:nvPr/>
          </p:nvSpPr>
          <p:spPr>
            <a:xfrm>
              <a:off x="7367404" y="2109700"/>
              <a:ext cx="2203200" cy="1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erriweather Sans"/>
                <a:buNone/>
              </a:pPr>
              <a:r>
                <a:rPr i="1" lang="en" sz="1000">
                  <a:solidFill>
                    <a:srgbClr val="CCCCCC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3) remcom.com</a:t>
              </a:r>
              <a:endParaRPr b="1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6" name="Google Shape;3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0850" y="859500"/>
            <a:ext cx="2465100" cy="1808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22"/>
          <p:cNvGrpSpPr/>
          <p:nvPr/>
        </p:nvGrpSpPr>
        <p:grpSpPr>
          <a:xfrm>
            <a:off x="6568922" y="2147034"/>
            <a:ext cx="1061751" cy="863012"/>
            <a:chOff x="166739" y="3419112"/>
            <a:chExt cx="960600" cy="780795"/>
          </a:xfrm>
        </p:grpSpPr>
        <p:cxnSp>
          <p:nvCxnSpPr>
            <p:cNvPr id="338" name="Google Shape;338;p22"/>
            <p:cNvCxnSpPr/>
            <p:nvPr/>
          </p:nvCxnSpPr>
          <p:spPr>
            <a:xfrm flipH="1" rot="10800000">
              <a:off x="451189" y="3419112"/>
              <a:ext cx="193500" cy="4935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339" name="Google Shape;339;p22"/>
            <p:cNvSpPr txBox="1"/>
            <p:nvPr/>
          </p:nvSpPr>
          <p:spPr>
            <a:xfrm>
              <a:off x="166739" y="3865706"/>
              <a:ext cx="960600" cy="334200"/>
            </a:xfrm>
            <a:prstGeom prst="rect">
              <a:avLst/>
            </a:prstGeom>
            <a:solidFill>
              <a:schemeClr val="accent1"/>
            </a:solidFill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Most Events are Highly-Inclined</a:t>
              </a:r>
              <a:endParaRPr sz="500"/>
            </a:p>
          </p:txBody>
        </p:sp>
      </p:grpSp>
      <p:pic>
        <p:nvPicPr>
          <p:cNvPr id="340" name="Google Shape;3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413" y="869925"/>
            <a:ext cx="2288125" cy="168709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2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What do we expect?</a:t>
            </a:r>
            <a:endParaRPr i="1" sz="1600">
              <a:solidFill>
                <a:schemeClr val="accent1"/>
              </a:solidFill>
            </a:endParaRPr>
          </a:p>
        </p:txBody>
      </p:sp>
      <p:sp>
        <p:nvSpPr>
          <p:cNvPr id="342" name="Google Shape;342;p22"/>
          <p:cNvSpPr txBox="1"/>
          <p:nvPr>
            <p:ph idx="1" type="body"/>
          </p:nvPr>
        </p:nvSpPr>
        <p:spPr>
          <a:xfrm>
            <a:off x="7675575" y="2522738"/>
            <a:ext cx="11874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(Deg From East)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3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Impulsive Events Search</a:t>
            </a:r>
            <a:endParaRPr/>
          </a:p>
        </p:txBody>
      </p:sp>
      <p:sp>
        <p:nvSpPr>
          <p:cNvPr id="348" name="Google Shape;348;p23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  <p:sp>
        <p:nvSpPr>
          <p:cNvPr id="349" name="Google Shape;349;p23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What was found?</a:t>
            </a:r>
            <a:endParaRPr i="1"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Impulsive Events Search</a:t>
            </a:r>
            <a:endParaRPr/>
          </a:p>
        </p:txBody>
      </p:sp>
      <p:sp>
        <p:nvSpPr>
          <p:cNvPr id="355" name="Google Shape;355;p24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of 14</a:t>
            </a:r>
            <a:endParaRPr/>
          </a:p>
        </p:txBody>
      </p:sp>
      <p:sp>
        <p:nvSpPr>
          <p:cNvPr id="356" name="Google Shape;356;p24"/>
          <p:cNvSpPr txBox="1"/>
          <p:nvPr>
            <p:ph idx="2" type="body"/>
          </p:nvPr>
        </p:nvSpPr>
        <p:spPr>
          <a:xfrm>
            <a:off x="126450" y="455707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Dan Southall (UChicago)</a:t>
            </a:r>
            <a:endParaRPr/>
          </a:p>
        </p:txBody>
      </p:sp>
      <p:pic>
        <p:nvPicPr>
          <p:cNvPr id="357" name="Google Shape;35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700" y="1355295"/>
            <a:ext cx="4477424" cy="304290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4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What was found?</a:t>
            </a:r>
            <a:endParaRPr i="1" sz="1600">
              <a:solidFill>
                <a:schemeClr val="accent1"/>
              </a:solidFill>
            </a:endParaRPr>
          </a:p>
        </p:txBody>
      </p:sp>
      <p:sp>
        <p:nvSpPr>
          <p:cNvPr id="359" name="Google Shape;359;p24"/>
          <p:cNvSpPr txBox="1"/>
          <p:nvPr/>
        </p:nvSpPr>
        <p:spPr>
          <a:xfrm>
            <a:off x="100825" y="1094325"/>
            <a:ext cx="47772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112 days of data (expecting ~80 CR)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60" name="Google Shape;360;p24"/>
          <p:cNvSpPr/>
          <p:nvPr/>
        </p:nvSpPr>
        <p:spPr>
          <a:xfrm>
            <a:off x="406776" y="3610225"/>
            <a:ext cx="628800" cy="120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Impulsive Events Search</a:t>
            </a:r>
            <a:endParaRPr/>
          </a:p>
        </p:txBody>
      </p:sp>
      <p:sp>
        <p:nvSpPr>
          <p:cNvPr id="366" name="Google Shape;366;p25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of 14</a:t>
            </a:r>
            <a:endParaRPr/>
          </a:p>
        </p:txBody>
      </p:sp>
      <p:sp>
        <p:nvSpPr>
          <p:cNvPr id="367" name="Google Shape;367;p25"/>
          <p:cNvSpPr txBox="1"/>
          <p:nvPr>
            <p:ph idx="2" type="body"/>
          </p:nvPr>
        </p:nvSpPr>
        <p:spPr>
          <a:xfrm>
            <a:off x="126450" y="455707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Dan Southall (UChicago)</a:t>
            </a:r>
            <a:endParaRPr/>
          </a:p>
        </p:txBody>
      </p:sp>
      <p:pic>
        <p:nvPicPr>
          <p:cNvPr id="368" name="Google Shape;36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700" y="1355295"/>
            <a:ext cx="4477424" cy="3042904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5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What was found?</a:t>
            </a:r>
            <a:endParaRPr i="1" sz="1600">
              <a:solidFill>
                <a:schemeClr val="accent1"/>
              </a:solidFill>
            </a:endParaRPr>
          </a:p>
        </p:txBody>
      </p:sp>
      <p:sp>
        <p:nvSpPr>
          <p:cNvPr id="370" name="Google Shape;370;p25"/>
          <p:cNvSpPr/>
          <p:nvPr/>
        </p:nvSpPr>
        <p:spPr>
          <a:xfrm>
            <a:off x="391582" y="4040150"/>
            <a:ext cx="3230400" cy="172800"/>
          </a:xfrm>
          <a:prstGeom prst="rect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1" name="Google Shape;371;p25"/>
          <p:cNvGrpSpPr/>
          <p:nvPr/>
        </p:nvGrpSpPr>
        <p:grpSpPr>
          <a:xfrm>
            <a:off x="4868077" y="512903"/>
            <a:ext cx="2840527" cy="1900012"/>
            <a:chOff x="2947555" y="3028518"/>
            <a:chExt cx="6296889" cy="3356318"/>
          </a:xfrm>
        </p:grpSpPr>
        <p:pic>
          <p:nvPicPr>
            <p:cNvPr id="372" name="Google Shape;372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47555" y="3028518"/>
              <a:ext cx="6296889" cy="31484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25"/>
            <p:cNvSpPr txBox="1"/>
            <p:nvPr/>
          </p:nvSpPr>
          <p:spPr>
            <a:xfrm>
              <a:off x="4619105" y="6004136"/>
              <a:ext cx="2953800" cy="38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800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Azimuth</a:t>
              </a:r>
              <a:endPara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5"/>
            <p:cNvSpPr txBox="1"/>
            <p:nvPr/>
          </p:nvSpPr>
          <p:spPr>
            <a:xfrm rot="-5400000">
              <a:off x="2782517" y="4363919"/>
              <a:ext cx="1435800" cy="47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800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Elevation</a:t>
              </a:r>
              <a:endPara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25"/>
          <p:cNvSpPr txBox="1"/>
          <p:nvPr/>
        </p:nvSpPr>
        <p:spPr>
          <a:xfrm>
            <a:off x="7393150" y="1133970"/>
            <a:ext cx="17109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  <a:t>Airplane tracking data obtained from:</a:t>
            </a:r>
            <a:b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  <a:t>Bringing up OpenSky: A large-scale ADS-B sensor network for research</a:t>
            </a:r>
            <a:b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  <a:t>Matthias Schäfer, Martin Strohmeier, Vincent Lenders, Ivan Martinovic, Matthias Wilhelm</a:t>
            </a:r>
            <a:b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  <a:t>ACM/IEEE International Conference on Information Processing in Sensor Networks, April 2014</a:t>
            </a:r>
            <a:endParaRPr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5"/>
          <p:cNvSpPr/>
          <p:nvPr/>
        </p:nvSpPr>
        <p:spPr>
          <a:xfrm>
            <a:off x="5014525" y="565875"/>
            <a:ext cx="4020000" cy="1847100"/>
          </a:xfrm>
          <a:prstGeom prst="rect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5"/>
          <p:cNvSpPr txBox="1"/>
          <p:nvPr/>
        </p:nvSpPr>
        <p:spPr>
          <a:xfrm>
            <a:off x="100825" y="1094325"/>
            <a:ext cx="47772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112 days of data (expecting ~80 CR)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78" name="Google Shape;378;p25"/>
          <p:cNvSpPr/>
          <p:nvPr/>
        </p:nvSpPr>
        <p:spPr>
          <a:xfrm>
            <a:off x="406776" y="3610225"/>
            <a:ext cx="628800" cy="120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6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Impulsive Events Search</a:t>
            </a:r>
            <a:endParaRPr/>
          </a:p>
        </p:txBody>
      </p:sp>
      <p:sp>
        <p:nvSpPr>
          <p:cNvPr id="384" name="Google Shape;384;p26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of 14</a:t>
            </a:r>
            <a:endParaRPr/>
          </a:p>
        </p:txBody>
      </p:sp>
      <p:sp>
        <p:nvSpPr>
          <p:cNvPr id="385" name="Google Shape;385;p26"/>
          <p:cNvSpPr txBox="1"/>
          <p:nvPr>
            <p:ph idx="2" type="body"/>
          </p:nvPr>
        </p:nvSpPr>
        <p:spPr>
          <a:xfrm>
            <a:off x="126450" y="455707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Dan Southall (UChicago)</a:t>
            </a:r>
            <a:endParaRPr/>
          </a:p>
        </p:txBody>
      </p:sp>
      <p:pic>
        <p:nvPicPr>
          <p:cNvPr id="386" name="Google Shape;38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700" y="1355295"/>
            <a:ext cx="4477424" cy="304290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6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What was found?</a:t>
            </a:r>
            <a:endParaRPr i="1" sz="1600">
              <a:solidFill>
                <a:schemeClr val="accent1"/>
              </a:solidFill>
            </a:endParaRPr>
          </a:p>
        </p:txBody>
      </p:sp>
      <p:sp>
        <p:nvSpPr>
          <p:cNvPr id="388" name="Google Shape;388;p26"/>
          <p:cNvSpPr/>
          <p:nvPr/>
        </p:nvSpPr>
        <p:spPr>
          <a:xfrm>
            <a:off x="5014548" y="2524556"/>
            <a:ext cx="4020000" cy="2272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6"/>
          <p:cNvSpPr/>
          <p:nvPr/>
        </p:nvSpPr>
        <p:spPr>
          <a:xfrm>
            <a:off x="391582" y="4040150"/>
            <a:ext cx="3230400" cy="172800"/>
          </a:xfrm>
          <a:prstGeom prst="rect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0" name="Google Shape;390;p26"/>
          <p:cNvGrpSpPr/>
          <p:nvPr/>
        </p:nvGrpSpPr>
        <p:grpSpPr>
          <a:xfrm>
            <a:off x="4868077" y="512903"/>
            <a:ext cx="2840527" cy="1900012"/>
            <a:chOff x="2947555" y="3028518"/>
            <a:chExt cx="6296889" cy="3356318"/>
          </a:xfrm>
        </p:grpSpPr>
        <p:pic>
          <p:nvPicPr>
            <p:cNvPr id="391" name="Google Shape;391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47555" y="3028518"/>
              <a:ext cx="6296889" cy="31484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" name="Google Shape;392;p26"/>
            <p:cNvSpPr txBox="1"/>
            <p:nvPr/>
          </p:nvSpPr>
          <p:spPr>
            <a:xfrm>
              <a:off x="4619105" y="6004136"/>
              <a:ext cx="2953800" cy="38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800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Azimuth</a:t>
              </a:r>
              <a:endPara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6"/>
            <p:cNvSpPr txBox="1"/>
            <p:nvPr/>
          </p:nvSpPr>
          <p:spPr>
            <a:xfrm rot="-5400000">
              <a:off x="2782517" y="4363919"/>
              <a:ext cx="1435800" cy="47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800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Elevation</a:t>
              </a:r>
              <a:endPara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4" name="Google Shape;394;p26"/>
          <p:cNvSpPr txBox="1"/>
          <p:nvPr/>
        </p:nvSpPr>
        <p:spPr>
          <a:xfrm>
            <a:off x="7393150" y="1133970"/>
            <a:ext cx="17109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  <a:t>Airplane tracking data obtained from:</a:t>
            </a:r>
            <a:b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  <a:t>Bringing up OpenSky: A large-scale ADS-B sensor network for research</a:t>
            </a:r>
            <a:b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  <a:t>Matthias Schäfer, Martin Strohmeier, Vincent Lenders, Ivan Martinovic, Matthias Wilhelm</a:t>
            </a:r>
            <a:b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i="1" lang="en" sz="700">
                <a:solidFill>
                  <a:srgbClr val="CCCCCC"/>
                </a:solidFill>
                <a:latin typeface="Roboto Medium"/>
                <a:ea typeface="Roboto Medium"/>
                <a:cs typeface="Roboto Medium"/>
                <a:sym typeface="Roboto Medium"/>
              </a:rPr>
              <a:t>ACM/IEEE International Conference on Information Processing in Sensor Networks, April 2014</a:t>
            </a:r>
            <a:endParaRPr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6"/>
          <p:cNvSpPr/>
          <p:nvPr/>
        </p:nvSpPr>
        <p:spPr>
          <a:xfrm>
            <a:off x="391583" y="4231958"/>
            <a:ext cx="3230400" cy="172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03275" y="3826450"/>
            <a:ext cx="3074076" cy="9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6"/>
          <p:cNvSpPr/>
          <p:nvPr/>
        </p:nvSpPr>
        <p:spPr>
          <a:xfrm>
            <a:off x="5014525" y="565875"/>
            <a:ext cx="4020000" cy="1847100"/>
          </a:xfrm>
          <a:prstGeom prst="rect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6"/>
          <p:cNvSpPr txBox="1"/>
          <p:nvPr/>
        </p:nvSpPr>
        <p:spPr>
          <a:xfrm>
            <a:off x="100825" y="1094325"/>
            <a:ext cx="47772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112 days of data (expecting ~80 CR)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399" name="Google Shape;399;p26"/>
          <p:cNvPicPr preferRelativeResize="0"/>
          <p:nvPr/>
        </p:nvPicPr>
        <p:blipFill rotWithShape="1">
          <a:blip r:embed="rId6">
            <a:alphaModFix/>
          </a:blip>
          <a:srcRect b="2264" l="1744" r="49803" t="49861"/>
          <a:stretch/>
        </p:blipFill>
        <p:spPr>
          <a:xfrm>
            <a:off x="5067750" y="2571754"/>
            <a:ext cx="1904775" cy="129377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6"/>
          <p:cNvSpPr txBox="1"/>
          <p:nvPr>
            <p:ph idx="1" type="body"/>
          </p:nvPr>
        </p:nvSpPr>
        <p:spPr>
          <a:xfrm>
            <a:off x="3250000" y="4347550"/>
            <a:ext cx="48771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Cosmic-ray candidate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event identified (by-eye)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01" name="Google Shape;401;p26"/>
          <p:cNvSpPr/>
          <p:nvPr/>
        </p:nvSpPr>
        <p:spPr>
          <a:xfrm>
            <a:off x="406776" y="3610225"/>
            <a:ext cx="628800" cy="120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6"/>
          <p:cNvSpPr/>
          <p:nvPr/>
        </p:nvSpPr>
        <p:spPr>
          <a:xfrm>
            <a:off x="3624425" y="4315275"/>
            <a:ext cx="1359175" cy="129800"/>
          </a:xfrm>
          <a:custGeom>
            <a:rect b="b" l="l" r="r" t="t"/>
            <a:pathLst>
              <a:path extrusionOk="0" h="5192" w="54367">
                <a:moveTo>
                  <a:pt x="0" y="799"/>
                </a:moveTo>
                <a:cubicBezTo>
                  <a:pt x="4563" y="1531"/>
                  <a:pt x="18319" y="5322"/>
                  <a:pt x="27380" y="5189"/>
                </a:cubicBezTo>
                <a:cubicBezTo>
                  <a:pt x="36441" y="5056"/>
                  <a:pt x="49869" y="865"/>
                  <a:pt x="54367" y="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403" name="Google Shape;40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1244" y="2591270"/>
            <a:ext cx="1738292" cy="125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7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Improving CR Search from RF Using CNNs</a:t>
            </a:r>
            <a:endParaRPr/>
          </a:p>
        </p:txBody>
      </p:sp>
      <p:sp>
        <p:nvSpPr>
          <p:cNvPr id="409" name="Google Shape;409;p27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of 14</a:t>
            </a:r>
            <a:endParaRPr/>
          </a:p>
        </p:txBody>
      </p:sp>
      <p:sp>
        <p:nvSpPr>
          <p:cNvPr id="410" name="Google Shape;410;p27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How to do better?</a:t>
            </a:r>
            <a:endParaRPr i="1"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8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Improving CR Search from RF Using CNNs</a:t>
            </a:r>
            <a:endParaRPr/>
          </a:p>
        </p:txBody>
      </p:sp>
      <p:sp>
        <p:nvSpPr>
          <p:cNvPr id="416" name="Google Shape;416;p28"/>
          <p:cNvSpPr txBox="1"/>
          <p:nvPr>
            <p:ph idx="1" type="body"/>
          </p:nvPr>
        </p:nvSpPr>
        <p:spPr>
          <a:xfrm>
            <a:off x="76200" y="1070125"/>
            <a:ext cx="7632600" cy="3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Convolutional Neural Networks</a:t>
            </a:r>
            <a:r>
              <a:rPr lang="en"/>
              <a:t> (CNN) are deep learning models that can </a:t>
            </a:r>
            <a:r>
              <a:rPr lang="en">
                <a:solidFill>
                  <a:schemeClr val="accent4"/>
                </a:solidFill>
              </a:rPr>
              <a:t>extract features</a:t>
            </a:r>
            <a:r>
              <a:rPr lang="en"/>
              <a:t> of datasets based on weighted parameters determined from training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Has been applied to </a:t>
            </a:r>
            <a:r>
              <a:rPr lang="en">
                <a:solidFill>
                  <a:schemeClr val="accent4"/>
                </a:solidFill>
              </a:rPr>
              <a:t>Time Series Classification (TSC)</a:t>
            </a:r>
            <a:r>
              <a:rPr lang="en"/>
              <a:t> many times already (health care, earthquake detection, finance, etc.)</a:t>
            </a:r>
            <a:endParaRPr/>
          </a:p>
        </p:txBody>
      </p:sp>
      <p:sp>
        <p:nvSpPr>
          <p:cNvPr id="417" name="Google Shape;417;p28"/>
          <p:cNvSpPr txBox="1"/>
          <p:nvPr>
            <p:ph idx="2" type="body"/>
          </p:nvPr>
        </p:nvSpPr>
        <p:spPr>
          <a:xfrm>
            <a:off x="5113800" y="2595650"/>
            <a:ext cx="34638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Z. Wang, W. Yan, </a:t>
            </a:r>
            <a:br>
              <a:rPr lang="en"/>
            </a:br>
            <a:r>
              <a:rPr lang="en"/>
              <a:t>T. Oates </a:t>
            </a:r>
            <a:r>
              <a:rPr lang="en" u="sng">
                <a:solidFill>
                  <a:schemeClr val="hlink"/>
                </a:solidFill>
                <a:hlinkClick r:id="rId3"/>
              </a:rPr>
              <a:t>arXiv:1611.06455</a:t>
            </a:r>
            <a:endParaRPr/>
          </a:p>
        </p:txBody>
      </p:sp>
      <p:sp>
        <p:nvSpPr>
          <p:cNvPr id="418" name="Google Shape;418;p28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  <p:sp>
        <p:nvSpPr>
          <p:cNvPr id="419" name="Google Shape;419;p28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How to do better?</a:t>
            </a:r>
            <a:endParaRPr i="1" sz="1600">
              <a:solidFill>
                <a:schemeClr val="accent1"/>
              </a:solidFill>
            </a:endParaRPr>
          </a:p>
        </p:txBody>
      </p:sp>
      <p:pic>
        <p:nvPicPr>
          <p:cNvPr id="420" name="Google Shape;42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482306" y="2296733"/>
            <a:ext cx="3379851" cy="92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8"/>
          <p:cNvSpPr txBox="1"/>
          <p:nvPr>
            <p:ph idx="1" type="body"/>
          </p:nvPr>
        </p:nvSpPr>
        <p:spPr>
          <a:xfrm>
            <a:off x="7558888" y="741500"/>
            <a:ext cx="15315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000">
                <a:solidFill>
                  <a:srgbClr val="CCCCCC"/>
                </a:solidFill>
              </a:rPr>
              <a:t>General Example of CNN Layer Structure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9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Improving CR Search from RF Using CNNs</a:t>
            </a:r>
            <a:endParaRPr/>
          </a:p>
        </p:txBody>
      </p:sp>
      <p:sp>
        <p:nvSpPr>
          <p:cNvPr id="427" name="Google Shape;427;p29"/>
          <p:cNvSpPr txBox="1"/>
          <p:nvPr>
            <p:ph idx="1" type="body"/>
          </p:nvPr>
        </p:nvSpPr>
        <p:spPr>
          <a:xfrm>
            <a:off x="76200" y="1070125"/>
            <a:ext cx="7632600" cy="3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Convolutional Neural Networks</a:t>
            </a:r>
            <a:r>
              <a:rPr lang="en"/>
              <a:t> (CNN) are deep learning models that can </a:t>
            </a:r>
            <a:r>
              <a:rPr lang="en">
                <a:solidFill>
                  <a:schemeClr val="accent4"/>
                </a:solidFill>
              </a:rPr>
              <a:t>extract features</a:t>
            </a:r>
            <a:r>
              <a:rPr lang="en"/>
              <a:t> of datasets based on weighted parameters determined from training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Has been applied to </a:t>
            </a:r>
            <a:r>
              <a:rPr lang="en">
                <a:solidFill>
                  <a:schemeClr val="accent4"/>
                </a:solidFill>
              </a:rPr>
              <a:t>Time Series Classification (TSC)</a:t>
            </a:r>
            <a:r>
              <a:rPr lang="en"/>
              <a:t> many times already (health care, earthquake detection, finance, etc.)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So, CNN can be </a:t>
            </a:r>
            <a:r>
              <a:rPr lang="en">
                <a:solidFill>
                  <a:schemeClr val="accent4"/>
                </a:solidFill>
              </a:rPr>
              <a:t>trained with CR simulations &amp; triggered RF data</a:t>
            </a:r>
            <a:r>
              <a:rPr lang="en"/>
              <a:t> to classify data groups:</a:t>
            </a:r>
            <a:br>
              <a:rPr lang="en"/>
            </a:br>
            <a:r>
              <a:rPr lang="en"/>
              <a:t>		Force-triggered events (</a:t>
            </a:r>
            <a:r>
              <a:rPr lang="en">
                <a:solidFill>
                  <a:schemeClr val="accent4"/>
                </a:solidFill>
              </a:rPr>
              <a:t>noise</a:t>
            </a:r>
            <a:r>
              <a:rPr lang="en"/>
              <a:t>)</a:t>
            </a:r>
            <a:br>
              <a:rPr lang="en"/>
            </a:br>
            <a:r>
              <a:rPr lang="en"/>
              <a:t>		RF-triggered events (</a:t>
            </a:r>
            <a:r>
              <a:rPr lang="en">
                <a:solidFill>
                  <a:schemeClr val="accent4"/>
                </a:solidFill>
              </a:rPr>
              <a:t>background</a:t>
            </a:r>
            <a:r>
              <a:rPr lang="en"/>
              <a:t>)</a:t>
            </a:r>
            <a:br>
              <a:rPr lang="en"/>
            </a:br>
            <a:r>
              <a:rPr lang="en"/>
              <a:t>		Cosmic rays (</a:t>
            </a:r>
            <a:r>
              <a:rPr lang="en">
                <a:solidFill>
                  <a:schemeClr val="accent4"/>
                </a:solidFill>
              </a:rPr>
              <a:t>simulated</a:t>
            </a:r>
            <a:r>
              <a:rPr lang="en"/>
              <a:t>)</a:t>
            </a:r>
            <a:endParaRPr/>
          </a:p>
        </p:txBody>
      </p:sp>
      <p:sp>
        <p:nvSpPr>
          <p:cNvPr id="428" name="Google Shape;428;p29"/>
          <p:cNvSpPr txBox="1"/>
          <p:nvPr>
            <p:ph idx="2" type="body"/>
          </p:nvPr>
        </p:nvSpPr>
        <p:spPr>
          <a:xfrm>
            <a:off x="5113800" y="2595650"/>
            <a:ext cx="34638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Z. Wang, W. Yan, </a:t>
            </a:r>
            <a:br>
              <a:rPr lang="en"/>
            </a:br>
            <a:r>
              <a:rPr lang="en"/>
              <a:t>T. Oates </a:t>
            </a:r>
            <a:r>
              <a:rPr lang="en" u="sng">
                <a:solidFill>
                  <a:schemeClr val="hlink"/>
                </a:solidFill>
                <a:hlinkClick r:id="rId3"/>
              </a:rPr>
              <a:t>arXiv:1611.06455</a:t>
            </a:r>
            <a:endParaRPr/>
          </a:p>
        </p:txBody>
      </p:sp>
      <p:sp>
        <p:nvSpPr>
          <p:cNvPr id="429" name="Google Shape;429;p29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of 14</a:t>
            </a:r>
            <a:endParaRPr/>
          </a:p>
        </p:txBody>
      </p:sp>
      <p:sp>
        <p:nvSpPr>
          <p:cNvPr id="430" name="Google Shape;430;p29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How to do better?</a:t>
            </a:r>
            <a:endParaRPr i="1" sz="1600">
              <a:solidFill>
                <a:schemeClr val="accent1"/>
              </a:solidFill>
            </a:endParaRPr>
          </a:p>
        </p:txBody>
      </p:sp>
      <p:pic>
        <p:nvPicPr>
          <p:cNvPr id="431" name="Google Shape;43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482306" y="2296733"/>
            <a:ext cx="3379851" cy="92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9"/>
          <p:cNvSpPr txBox="1"/>
          <p:nvPr>
            <p:ph idx="1" type="body"/>
          </p:nvPr>
        </p:nvSpPr>
        <p:spPr>
          <a:xfrm>
            <a:off x="7558888" y="741500"/>
            <a:ext cx="15315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000">
                <a:solidFill>
                  <a:srgbClr val="CCCCCC"/>
                </a:solidFill>
              </a:rPr>
              <a:t>General Example of CNN Layer Structure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 Search Flow and Results (WIP)</a:t>
            </a:r>
            <a:endParaRPr/>
          </a:p>
        </p:txBody>
      </p:sp>
      <p:sp>
        <p:nvSpPr>
          <p:cNvPr id="438" name="Google Shape;438;p30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1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 Search Flow and Results (WIP)</a:t>
            </a:r>
            <a:endParaRPr/>
          </a:p>
        </p:txBody>
      </p:sp>
      <p:sp>
        <p:nvSpPr>
          <p:cNvPr id="444" name="Google Shape;444;p31"/>
          <p:cNvSpPr txBox="1"/>
          <p:nvPr>
            <p:ph idx="2" type="body"/>
          </p:nvPr>
        </p:nvSpPr>
        <p:spPr>
          <a:xfrm>
            <a:off x="2250" y="463992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Andrew Zeolla (PennState)</a:t>
            </a:r>
            <a:endParaRPr/>
          </a:p>
        </p:txBody>
      </p:sp>
      <p:sp>
        <p:nvSpPr>
          <p:cNvPr id="445" name="Google Shape;445;p31"/>
          <p:cNvSpPr/>
          <p:nvPr/>
        </p:nvSpPr>
        <p:spPr>
          <a:xfrm>
            <a:off x="53350" y="1103488"/>
            <a:ext cx="1202100" cy="3984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CNN Classification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6" name="Google Shape;446;p31"/>
          <p:cNvSpPr txBox="1"/>
          <p:nvPr>
            <p:ph idx="1" type="body"/>
          </p:nvPr>
        </p:nvSpPr>
        <p:spPr>
          <a:xfrm>
            <a:off x="124275" y="1565488"/>
            <a:ext cx="11874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RF vs CR-like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447" name="Google Shape;4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74" y="2229288"/>
            <a:ext cx="2318726" cy="1996801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1"/>
          <p:cNvSpPr txBox="1"/>
          <p:nvPr>
            <p:ph idx="1" type="body"/>
          </p:nvPr>
        </p:nvSpPr>
        <p:spPr>
          <a:xfrm>
            <a:off x="-29962" y="4260075"/>
            <a:ext cx="25986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Training: 20,000 Events per class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Validation: 5,000 Events per class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49" name="Google Shape;449;p31"/>
          <p:cNvSpPr/>
          <p:nvPr/>
        </p:nvSpPr>
        <p:spPr>
          <a:xfrm>
            <a:off x="129550" y="2221950"/>
            <a:ext cx="2353800" cy="24486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0" name="Google Shape;450;p31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 of 14</a:t>
            </a:r>
            <a:endParaRPr/>
          </a:p>
        </p:txBody>
      </p:sp>
      <p:cxnSp>
        <p:nvCxnSpPr>
          <p:cNvPr id="451" name="Google Shape;451;p31"/>
          <p:cNvCxnSpPr/>
          <p:nvPr/>
        </p:nvCxnSpPr>
        <p:spPr>
          <a:xfrm>
            <a:off x="703025" y="1867200"/>
            <a:ext cx="136200" cy="309900"/>
          </a:xfrm>
          <a:prstGeom prst="straightConnector1">
            <a:avLst/>
          </a:prstGeom>
          <a:noFill/>
          <a:ln cap="flat" cmpd="sng" w="19050">
            <a:solidFill>
              <a:srgbClr val="006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4"/>
          <p:cNvPicPr preferRelativeResize="0"/>
          <p:nvPr/>
        </p:nvPicPr>
        <p:blipFill rotWithShape="1">
          <a:blip r:embed="rId3">
            <a:alphaModFix/>
          </a:blip>
          <a:srcRect b="0" l="0" r="0" t="13043"/>
          <a:stretch/>
        </p:blipFill>
        <p:spPr>
          <a:xfrm>
            <a:off x="502069" y="642550"/>
            <a:ext cx="8641930" cy="4219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/>
          <p:nvPr/>
        </p:nvSpPr>
        <p:spPr>
          <a:xfrm>
            <a:off x="7174000" y="718750"/>
            <a:ext cx="1731000" cy="155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0" name="Google Shape;90;p14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  <p:sp>
        <p:nvSpPr>
          <p:cNvPr id="91" name="Google Shape;91;p14"/>
          <p:cNvSpPr txBox="1"/>
          <p:nvPr/>
        </p:nvSpPr>
        <p:spPr>
          <a:xfrm>
            <a:off x="615138" y="895225"/>
            <a:ext cx="22632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800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BEACON Prototype</a:t>
            </a:r>
            <a:endParaRPr sz="1800">
              <a:solidFill>
                <a:srgbClr val="0000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2902838" y="597475"/>
            <a:ext cx="6128100" cy="12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Goal</a:t>
            </a:r>
            <a:r>
              <a:rPr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→ Validate full instrument neutrino sensitivity</a:t>
            </a:r>
            <a:br>
              <a:rPr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2749563" y="877225"/>
            <a:ext cx="203400" cy="726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4" name="Google Shape;94;p14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2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 Search Flow and Results (WIP)</a:t>
            </a:r>
            <a:endParaRPr/>
          </a:p>
        </p:txBody>
      </p:sp>
      <p:sp>
        <p:nvSpPr>
          <p:cNvPr id="457" name="Google Shape;457;p32"/>
          <p:cNvSpPr txBox="1"/>
          <p:nvPr>
            <p:ph idx="2" type="body"/>
          </p:nvPr>
        </p:nvSpPr>
        <p:spPr>
          <a:xfrm>
            <a:off x="2250" y="463992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Andrew Zeolla (PennState)</a:t>
            </a:r>
            <a:endParaRPr/>
          </a:p>
        </p:txBody>
      </p:sp>
      <p:sp>
        <p:nvSpPr>
          <p:cNvPr id="458" name="Google Shape;458;p32"/>
          <p:cNvSpPr/>
          <p:nvPr/>
        </p:nvSpPr>
        <p:spPr>
          <a:xfrm>
            <a:off x="53350" y="1103488"/>
            <a:ext cx="1202100" cy="3984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CNN Classification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9" name="Google Shape;459;p32"/>
          <p:cNvSpPr/>
          <p:nvPr/>
        </p:nvSpPr>
        <p:spPr>
          <a:xfrm>
            <a:off x="1500155" y="1104453"/>
            <a:ext cx="899700" cy="398400"/>
          </a:xfrm>
          <a:prstGeom prst="roundRect">
            <a:avLst>
              <a:gd fmla="val 16667" name="adj"/>
            </a:avLst>
          </a:prstGeom>
          <a:solidFill>
            <a:srgbClr val="BAD3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CNN Denoiser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60" name="Google Shape;460;p32"/>
          <p:cNvSpPr/>
          <p:nvPr/>
        </p:nvSpPr>
        <p:spPr>
          <a:xfrm>
            <a:off x="1270838" y="1244000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BAD3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61" name="Google Shape;461;p32"/>
          <p:cNvSpPr txBox="1"/>
          <p:nvPr>
            <p:ph idx="1" type="body"/>
          </p:nvPr>
        </p:nvSpPr>
        <p:spPr>
          <a:xfrm>
            <a:off x="124275" y="1565488"/>
            <a:ext cx="11874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RF vs CR-like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62" name="Google Shape;462;p32"/>
          <p:cNvSpPr txBox="1"/>
          <p:nvPr>
            <p:ph idx="1" type="body"/>
          </p:nvPr>
        </p:nvSpPr>
        <p:spPr>
          <a:xfrm>
            <a:off x="1359825" y="1565488"/>
            <a:ext cx="11874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Noise Subtraction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463" name="Google Shape;4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74" y="2229288"/>
            <a:ext cx="2318726" cy="199680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2"/>
          <p:cNvSpPr txBox="1"/>
          <p:nvPr>
            <p:ph idx="1" type="body"/>
          </p:nvPr>
        </p:nvSpPr>
        <p:spPr>
          <a:xfrm>
            <a:off x="-29962" y="4260075"/>
            <a:ext cx="25986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Training: 20,000 Events per class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Validation: 5,000 Events per class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465" name="Google Shape;465;p32"/>
          <p:cNvPicPr preferRelativeResize="0"/>
          <p:nvPr/>
        </p:nvPicPr>
        <p:blipFill rotWithShape="1">
          <a:blip r:embed="rId4">
            <a:alphaModFix/>
          </a:blip>
          <a:srcRect b="0" l="0" r="0" t="49556"/>
          <a:stretch/>
        </p:blipFill>
        <p:spPr>
          <a:xfrm>
            <a:off x="2846530" y="3847804"/>
            <a:ext cx="4364108" cy="792121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2"/>
          <p:cNvSpPr/>
          <p:nvPr/>
        </p:nvSpPr>
        <p:spPr>
          <a:xfrm>
            <a:off x="129550" y="2221950"/>
            <a:ext cx="2353800" cy="24486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67" name="Google Shape;467;p32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 of 14</a:t>
            </a:r>
            <a:endParaRPr/>
          </a:p>
        </p:txBody>
      </p:sp>
      <p:pic>
        <p:nvPicPr>
          <p:cNvPr id="468" name="Google Shape;46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8600" y="2333125"/>
            <a:ext cx="2153650" cy="140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5257" y="2333125"/>
            <a:ext cx="2111981" cy="1409366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2"/>
          <p:cNvSpPr/>
          <p:nvPr/>
        </p:nvSpPr>
        <p:spPr>
          <a:xfrm>
            <a:off x="4931369" y="2933709"/>
            <a:ext cx="194700" cy="208200"/>
          </a:xfrm>
          <a:prstGeom prst="rightArrow">
            <a:avLst>
              <a:gd fmla="val 39361" name="adj1"/>
              <a:gd fmla="val 46722" name="adj2"/>
            </a:avLst>
          </a:prstGeom>
          <a:solidFill>
            <a:schemeClr val="accen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1" name="Google Shape;471;p32"/>
          <p:cNvSpPr/>
          <p:nvPr/>
        </p:nvSpPr>
        <p:spPr>
          <a:xfrm>
            <a:off x="2710638" y="2258950"/>
            <a:ext cx="4582800" cy="24486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472" name="Google Shape;472;p32"/>
          <p:cNvCxnSpPr/>
          <p:nvPr/>
        </p:nvCxnSpPr>
        <p:spPr>
          <a:xfrm>
            <a:off x="703025" y="1867200"/>
            <a:ext cx="136200" cy="309900"/>
          </a:xfrm>
          <a:prstGeom prst="straightConnector1">
            <a:avLst/>
          </a:prstGeom>
          <a:noFill/>
          <a:ln cap="flat" cmpd="sng" w="19050">
            <a:solidFill>
              <a:srgbClr val="006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3" name="Google Shape;473;p32"/>
          <p:cNvSpPr/>
          <p:nvPr/>
        </p:nvSpPr>
        <p:spPr>
          <a:xfrm>
            <a:off x="1981463" y="2003275"/>
            <a:ext cx="702150" cy="188975"/>
          </a:xfrm>
          <a:custGeom>
            <a:rect b="b" l="l" r="r" t="t"/>
            <a:pathLst>
              <a:path extrusionOk="0" h="7559" w="28086">
                <a:moveTo>
                  <a:pt x="570" y="0"/>
                </a:moveTo>
                <a:cubicBezTo>
                  <a:pt x="772" y="756"/>
                  <a:pt x="-1396" y="4032"/>
                  <a:pt x="1779" y="4536"/>
                </a:cubicBezTo>
                <a:cubicBezTo>
                  <a:pt x="4954" y="5040"/>
                  <a:pt x="15236" y="2520"/>
                  <a:pt x="19620" y="3024"/>
                </a:cubicBezTo>
                <a:cubicBezTo>
                  <a:pt x="24005" y="3528"/>
                  <a:pt x="26675" y="6803"/>
                  <a:pt x="28086" y="7559"/>
                </a:cubicBezTo>
              </a:path>
            </a:pathLst>
          </a:custGeom>
          <a:noFill/>
          <a:ln cap="flat" cmpd="sng" w="19050">
            <a:solidFill>
              <a:srgbClr val="006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74" name="Google Shape;474;p32"/>
          <p:cNvSpPr txBox="1"/>
          <p:nvPr>
            <p:ph idx="1" type="body"/>
          </p:nvPr>
        </p:nvSpPr>
        <p:spPr>
          <a:xfrm>
            <a:off x="3582325" y="4344075"/>
            <a:ext cx="3769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Blue: Raw Waveform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Orange: CNN Denoised Waveform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75" name="Google Shape;475;p32"/>
          <p:cNvSpPr txBox="1"/>
          <p:nvPr>
            <p:ph idx="1" type="body"/>
          </p:nvPr>
        </p:nvSpPr>
        <p:spPr>
          <a:xfrm>
            <a:off x="2911000" y="2630450"/>
            <a:ext cx="3769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High Noise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76" name="Google Shape;476;p32"/>
          <p:cNvSpPr txBox="1"/>
          <p:nvPr>
            <p:ph idx="1" type="body"/>
          </p:nvPr>
        </p:nvSpPr>
        <p:spPr>
          <a:xfrm>
            <a:off x="5244650" y="2647950"/>
            <a:ext cx="3769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Suppressed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Noise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77" name="Google Shape;477;p32"/>
          <p:cNvSpPr/>
          <p:nvPr/>
        </p:nvSpPr>
        <p:spPr>
          <a:xfrm>
            <a:off x="2644464" y="1104453"/>
            <a:ext cx="1262400" cy="398400"/>
          </a:xfrm>
          <a:prstGeom prst="roundRect">
            <a:avLst>
              <a:gd fmla="val 16667" name="adj"/>
            </a:avLst>
          </a:prstGeom>
          <a:solidFill>
            <a:srgbClr val="9CC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Event Reconstruction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8" name="Google Shape;478;p32"/>
          <p:cNvSpPr/>
          <p:nvPr/>
        </p:nvSpPr>
        <p:spPr>
          <a:xfrm>
            <a:off x="2415213" y="124962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9CC0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9" name="Google Shape;479;p32"/>
          <p:cNvSpPr txBox="1"/>
          <p:nvPr>
            <p:ph idx="1" type="body"/>
          </p:nvPr>
        </p:nvSpPr>
        <p:spPr>
          <a:xfrm>
            <a:off x="2402850" y="1565500"/>
            <a:ext cx="179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Pointing with Waveform Correlation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3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 Search Flow and Results (WIP)</a:t>
            </a:r>
            <a:endParaRPr/>
          </a:p>
        </p:txBody>
      </p:sp>
      <p:sp>
        <p:nvSpPr>
          <p:cNvPr id="485" name="Google Shape;485;p33"/>
          <p:cNvSpPr txBox="1"/>
          <p:nvPr>
            <p:ph idx="2" type="body"/>
          </p:nvPr>
        </p:nvSpPr>
        <p:spPr>
          <a:xfrm>
            <a:off x="2250" y="463992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Andrew Zeolla (PennState)</a:t>
            </a:r>
            <a:endParaRPr/>
          </a:p>
        </p:txBody>
      </p:sp>
      <p:sp>
        <p:nvSpPr>
          <p:cNvPr id="486" name="Google Shape;486;p33"/>
          <p:cNvSpPr/>
          <p:nvPr/>
        </p:nvSpPr>
        <p:spPr>
          <a:xfrm>
            <a:off x="53350" y="1103488"/>
            <a:ext cx="1202100" cy="3984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CNN Classification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7" name="Google Shape;487;p33"/>
          <p:cNvSpPr/>
          <p:nvPr/>
        </p:nvSpPr>
        <p:spPr>
          <a:xfrm>
            <a:off x="1500155" y="1104453"/>
            <a:ext cx="899700" cy="398400"/>
          </a:xfrm>
          <a:prstGeom prst="roundRect">
            <a:avLst>
              <a:gd fmla="val 16667" name="adj"/>
            </a:avLst>
          </a:prstGeom>
          <a:solidFill>
            <a:srgbClr val="BAD3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CNN Denoiser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8" name="Google Shape;488;p33"/>
          <p:cNvSpPr/>
          <p:nvPr/>
        </p:nvSpPr>
        <p:spPr>
          <a:xfrm>
            <a:off x="2644464" y="1104453"/>
            <a:ext cx="1262400" cy="398400"/>
          </a:xfrm>
          <a:prstGeom prst="roundRect">
            <a:avLst>
              <a:gd fmla="val 16667" name="adj"/>
            </a:avLst>
          </a:prstGeom>
          <a:solidFill>
            <a:srgbClr val="9CC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Event Reconstruction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9" name="Google Shape;489;p33"/>
          <p:cNvSpPr/>
          <p:nvPr/>
        </p:nvSpPr>
        <p:spPr>
          <a:xfrm>
            <a:off x="4151404" y="1104453"/>
            <a:ext cx="1262400" cy="398400"/>
          </a:xfrm>
          <a:prstGeom prst="roundRect">
            <a:avLst>
              <a:gd fmla="val 16667" name="adj"/>
            </a:avLst>
          </a:prstGeom>
          <a:solidFill>
            <a:srgbClr val="74A6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Zenith &amp; Azimuth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90" name="Google Shape;490;p33"/>
          <p:cNvSpPr/>
          <p:nvPr/>
        </p:nvSpPr>
        <p:spPr>
          <a:xfrm>
            <a:off x="1270838" y="1244000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BAD3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91" name="Google Shape;491;p33"/>
          <p:cNvSpPr/>
          <p:nvPr/>
        </p:nvSpPr>
        <p:spPr>
          <a:xfrm>
            <a:off x="2415213" y="124962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9CC0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92" name="Google Shape;492;p33"/>
          <p:cNvSpPr/>
          <p:nvPr/>
        </p:nvSpPr>
        <p:spPr>
          <a:xfrm>
            <a:off x="3922188" y="124962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74A6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93" name="Google Shape;493;p33"/>
          <p:cNvSpPr txBox="1"/>
          <p:nvPr>
            <p:ph idx="1" type="body"/>
          </p:nvPr>
        </p:nvSpPr>
        <p:spPr>
          <a:xfrm>
            <a:off x="124275" y="1565488"/>
            <a:ext cx="11874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RF vs CR-like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94" name="Google Shape;494;p33"/>
          <p:cNvSpPr txBox="1"/>
          <p:nvPr>
            <p:ph idx="1" type="body"/>
          </p:nvPr>
        </p:nvSpPr>
        <p:spPr>
          <a:xfrm>
            <a:off x="1359825" y="1565488"/>
            <a:ext cx="11874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Noise Subtraction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95" name="Google Shape;495;p33"/>
          <p:cNvSpPr txBox="1"/>
          <p:nvPr>
            <p:ph idx="1" type="body"/>
          </p:nvPr>
        </p:nvSpPr>
        <p:spPr>
          <a:xfrm>
            <a:off x="2402850" y="1565500"/>
            <a:ext cx="179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Pointing with Waveform Correlation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96" name="Google Shape;496;p33"/>
          <p:cNvSpPr txBox="1"/>
          <p:nvPr>
            <p:ph idx="1" type="body"/>
          </p:nvPr>
        </p:nvSpPr>
        <p:spPr>
          <a:xfrm>
            <a:off x="4201950" y="1565488"/>
            <a:ext cx="11874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30 &lt; Zen &lt; 85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-60 &lt; Az &lt; 60 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497" name="Google Shape;4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74" y="2229288"/>
            <a:ext cx="2318726" cy="1996801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3"/>
          <p:cNvSpPr txBox="1"/>
          <p:nvPr>
            <p:ph idx="1" type="body"/>
          </p:nvPr>
        </p:nvSpPr>
        <p:spPr>
          <a:xfrm>
            <a:off x="-29962" y="4260075"/>
            <a:ext cx="25986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Training: 20,000 Events per class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Validation: 5,000 Events per class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499" name="Google Shape;499;p33"/>
          <p:cNvPicPr preferRelativeResize="0"/>
          <p:nvPr/>
        </p:nvPicPr>
        <p:blipFill rotWithShape="1">
          <a:blip r:embed="rId4">
            <a:alphaModFix/>
          </a:blip>
          <a:srcRect b="0" l="0" r="0" t="49556"/>
          <a:stretch/>
        </p:blipFill>
        <p:spPr>
          <a:xfrm>
            <a:off x="2846530" y="3847804"/>
            <a:ext cx="4364108" cy="79212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3"/>
          <p:cNvSpPr/>
          <p:nvPr/>
        </p:nvSpPr>
        <p:spPr>
          <a:xfrm>
            <a:off x="129550" y="2221950"/>
            <a:ext cx="2353800" cy="24486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01" name="Google Shape;501;p33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 of 14</a:t>
            </a:r>
            <a:endParaRPr/>
          </a:p>
        </p:txBody>
      </p:sp>
      <p:pic>
        <p:nvPicPr>
          <p:cNvPr id="502" name="Google Shape;50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8600" y="2333125"/>
            <a:ext cx="2153650" cy="140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5257" y="2333125"/>
            <a:ext cx="2111981" cy="1409366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3"/>
          <p:cNvSpPr/>
          <p:nvPr/>
        </p:nvSpPr>
        <p:spPr>
          <a:xfrm>
            <a:off x="4931369" y="2933709"/>
            <a:ext cx="194700" cy="208200"/>
          </a:xfrm>
          <a:prstGeom prst="rightArrow">
            <a:avLst>
              <a:gd fmla="val 39361" name="adj1"/>
              <a:gd fmla="val 46722" name="adj2"/>
            </a:avLst>
          </a:prstGeom>
          <a:solidFill>
            <a:schemeClr val="accen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05" name="Google Shape;505;p33"/>
          <p:cNvSpPr/>
          <p:nvPr/>
        </p:nvSpPr>
        <p:spPr>
          <a:xfrm>
            <a:off x="2710638" y="2258950"/>
            <a:ext cx="4582800" cy="24486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06" name="Google Shape;506;p33"/>
          <p:cNvCxnSpPr/>
          <p:nvPr/>
        </p:nvCxnSpPr>
        <p:spPr>
          <a:xfrm>
            <a:off x="703025" y="1867200"/>
            <a:ext cx="136200" cy="309900"/>
          </a:xfrm>
          <a:prstGeom prst="straightConnector1">
            <a:avLst/>
          </a:prstGeom>
          <a:noFill/>
          <a:ln cap="flat" cmpd="sng" w="19050">
            <a:solidFill>
              <a:srgbClr val="006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7" name="Google Shape;507;p33"/>
          <p:cNvSpPr/>
          <p:nvPr/>
        </p:nvSpPr>
        <p:spPr>
          <a:xfrm>
            <a:off x="1981463" y="2003275"/>
            <a:ext cx="702150" cy="188975"/>
          </a:xfrm>
          <a:custGeom>
            <a:rect b="b" l="l" r="r" t="t"/>
            <a:pathLst>
              <a:path extrusionOk="0" h="7559" w="28086">
                <a:moveTo>
                  <a:pt x="570" y="0"/>
                </a:moveTo>
                <a:cubicBezTo>
                  <a:pt x="772" y="756"/>
                  <a:pt x="-1396" y="4032"/>
                  <a:pt x="1779" y="4536"/>
                </a:cubicBezTo>
                <a:cubicBezTo>
                  <a:pt x="4954" y="5040"/>
                  <a:pt x="15236" y="2520"/>
                  <a:pt x="19620" y="3024"/>
                </a:cubicBezTo>
                <a:cubicBezTo>
                  <a:pt x="24005" y="3528"/>
                  <a:pt x="26675" y="6803"/>
                  <a:pt x="28086" y="7559"/>
                </a:cubicBezTo>
              </a:path>
            </a:pathLst>
          </a:custGeom>
          <a:noFill/>
          <a:ln cap="flat" cmpd="sng" w="19050">
            <a:solidFill>
              <a:srgbClr val="006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508" name="Google Shape;508;p33"/>
          <p:cNvSpPr txBox="1"/>
          <p:nvPr>
            <p:ph idx="1" type="body"/>
          </p:nvPr>
        </p:nvSpPr>
        <p:spPr>
          <a:xfrm>
            <a:off x="3582325" y="4344075"/>
            <a:ext cx="3769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Blue: Raw Waveform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Orange: CNN Denoised Waveform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09" name="Google Shape;509;p33"/>
          <p:cNvSpPr txBox="1"/>
          <p:nvPr>
            <p:ph idx="1" type="body"/>
          </p:nvPr>
        </p:nvSpPr>
        <p:spPr>
          <a:xfrm>
            <a:off x="2911000" y="2630450"/>
            <a:ext cx="3769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High Noise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10" name="Google Shape;510;p33"/>
          <p:cNvSpPr txBox="1"/>
          <p:nvPr>
            <p:ph idx="1" type="body"/>
          </p:nvPr>
        </p:nvSpPr>
        <p:spPr>
          <a:xfrm>
            <a:off x="5244650" y="2647950"/>
            <a:ext cx="3769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Suppressed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Noise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4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 Search Flow and Results (WIP)</a:t>
            </a:r>
            <a:endParaRPr/>
          </a:p>
        </p:txBody>
      </p:sp>
      <p:sp>
        <p:nvSpPr>
          <p:cNvPr id="516" name="Google Shape;516;p34"/>
          <p:cNvSpPr txBox="1"/>
          <p:nvPr>
            <p:ph idx="2" type="body"/>
          </p:nvPr>
        </p:nvSpPr>
        <p:spPr>
          <a:xfrm>
            <a:off x="2250" y="463992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Andrew Zeolla (PennState)</a:t>
            </a:r>
            <a:endParaRPr/>
          </a:p>
        </p:txBody>
      </p:sp>
      <p:grpSp>
        <p:nvGrpSpPr>
          <p:cNvPr id="517" name="Google Shape;517;p34"/>
          <p:cNvGrpSpPr/>
          <p:nvPr/>
        </p:nvGrpSpPr>
        <p:grpSpPr>
          <a:xfrm>
            <a:off x="53350" y="1103488"/>
            <a:ext cx="9037307" cy="399366"/>
            <a:chOff x="53350" y="1103488"/>
            <a:chExt cx="9037307" cy="399366"/>
          </a:xfrm>
        </p:grpSpPr>
        <p:sp>
          <p:nvSpPr>
            <p:cNvPr id="518" name="Google Shape;518;p34"/>
            <p:cNvSpPr/>
            <p:nvPr/>
          </p:nvSpPr>
          <p:spPr>
            <a:xfrm>
              <a:off x="53350" y="1103488"/>
              <a:ext cx="1202100" cy="3984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CNN Classification</a:t>
              </a:r>
              <a:endParaRPr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19" name="Google Shape;519;p34"/>
            <p:cNvSpPr/>
            <p:nvPr/>
          </p:nvSpPr>
          <p:spPr>
            <a:xfrm>
              <a:off x="1500155" y="1104453"/>
              <a:ext cx="899700" cy="398400"/>
            </a:xfrm>
            <a:prstGeom prst="roundRect">
              <a:avLst>
                <a:gd fmla="val 16667" name="adj"/>
              </a:avLst>
            </a:prstGeom>
            <a:solidFill>
              <a:srgbClr val="BAD3FF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CNN Denoiser</a:t>
              </a:r>
              <a:endParaRPr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2644464" y="1104453"/>
              <a:ext cx="1262400" cy="398400"/>
            </a:xfrm>
            <a:prstGeom prst="roundRect">
              <a:avLst>
                <a:gd fmla="val 16667" name="adj"/>
              </a:avLst>
            </a:prstGeom>
            <a:solidFill>
              <a:srgbClr val="9CC0FF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Event Reconstruction</a:t>
              </a:r>
              <a:endParaRPr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4151404" y="1104453"/>
              <a:ext cx="1262400" cy="398400"/>
            </a:xfrm>
            <a:prstGeom prst="roundRect">
              <a:avLst>
                <a:gd fmla="val 16667" name="adj"/>
              </a:avLst>
            </a:prstGeom>
            <a:solidFill>
              <a:srgbClr val="74A6FF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Zenith &amp; Azimuth Cuts</a:t>
              </a:r>
              <a:endParaRPr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5658332" y="1104453"/>
              <a:ext cx="1327500" cy="398400"/>
            </a:xfrm>
            <a:prstGeom prst="roundRect">
              <a:avLst>
                <a:gd fmla="val 16667" name="adj"/>
              </a:avLst>
            </a:prstGeom>
            <a:solidFill>
              <a:srgbClr val="5592FF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Temporospatial Cuts (?)</a:t>
              </a:r>
              <a:endParaRPr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7230582" y="1104453"/>
              <a:ext cx="504300" cy="398400"/>
            </a:xfrm>
            <a:prstGeom prst="roundRect">
              <a:avLst>
                <a:gd fmla="val 16667" name="adj"/>
              </a:avLst>
            </a:prstGeom>
            <a:solidFill>
              <a:srgbClr val="2476FF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???</a:t>
              </a:r>
              <a:endParaRPr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7979457" y="1104453"/>
              <a:ext cx="1111200" cy="398400"/>
            </a:xfrm>
            <a:prstGeom prst="roundRect">
              <a:avLst>
                <a:gd fmla="val 16667" name="adj"/>
              </a:avLst>
            </a:prstGeom>
            <a:solidFill>
              <a:srgbClr val="0060FF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Cosmic Ray Population</a:t>
              </a:r>
              <a:endParaRPr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1270838" y="1244000"/>
              <a:ext cx="213900" cy="107100"/>
            </a:xfrm>
            <a:prstGeom prst="rightArrow">
              <a:avLst>
                <a:gd fmla="val 22642" name="adj1"/>
                <a:gd fmla="val 90138" name="adj2"/>
              </a:avLst>
            </a:prstGeom>
            <a:solidFill>
              <a:srgbClr val="BAD3FF"/>
            </a:solidFill>
            <a:ln cap="flat" cmpd="sng" w="9525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26" name="Google Shape;526;p34"/>
            <p:cNvSpPr/>
            <p:nvPr/>
          </p:nvSpPr>
          <p:spPr>
            <a:xfrm>
              <a:off x="2415213" y="1249625"/>
              <a:ext cx="213900" cy="107100"/>
            </a:xfrm>
            <a:prstGeom prst="rightArrow">
              <a:avLst>
                <a:gd fmla="val 22642" name="adj1"/>
                <a:gd fmla="val 90138" name="adj2"/>
              </a:avLst>
            </a:prstGeom>
            <a:solidFill>
              <a:srgbClr val="9CC0FF"/>
            </a:solidFill>
            <a:ln cap="flat" cmpd="sng" w="9525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3922188" y="1249625"/>
              <a:ext cx="213900" cy="107100"/>
            </a:xfrm>
            <a:prstGeom prst="rightArrow">
              <a:avLst>
                <a:gd fmla="val 22642" name="adj1"/>
                <a:gd fmla="val 90138" name="adj2"/>
              </a:avLst>
            </a:prstGeom>
            <a:solidFill>
              <a:srgbClr val="74A6FF"/>
            </a:solidFill>
            <a:ln cap="flat" cmpd="sng" w="9525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5429113" y="1249625"/>
              <a:ext cx="213900" cy="107100"/>
            </a:xfrm>
            <a:prstGeom prst="rightArrow">
              <a:avLst>
                <a:gd fmla="val 22642" name="adj1"/>
                <a:gd fmla="val 90138" name="adj2"/>
              </a:avLst>
            </a:prstGeom>
            <a:solidFill>
              <a:srgbClr val="5592FF"/>
            </a:solidFill>
            <a:ln cap="flat" cmpd="sng" w="9525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29" name="Google Shape;529;p34"/>
            <p:cNvSpPr/>
            <p:nvPr/>
          </p:nvSpPr>
          <p:spPr>
            <a:xfrm>
              <a:off x="7001250" y="1249625"/>
              <a:ext cx="213900" cy="107100"/>
            </a:xfrm>
            <a:prstGeom prst="rightArrow">
              <a:avLst>
                <a:gd fmla="val 22642" name="adj1"/>
                <a:gd fmla="val 90138" name="adj2"/>
              </a:avLst>
            </a:prstGeom>
            <a:solidFill>
              <a:srgbClr val="2476FF"/>
            </a:solidFill>
            <a:ln cap="flat" cmpd="sng" w="9525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30" name="Google Shape;530;p34"/>
            <p:cNvSpPr/>
            <p:nvPr/>
          </p:nvSpPr>
          <p:spPr>
            <a:xfrm>
              <a:off x="7750200" y="1249625"/>
              <a:ext cx="213900" cy="107100"/>
            </a:xfrm>
            <a:prstGeom prst="rightArrow">
              <a:avLst>
                <a:gd fmla="val 22642" name="adj1"/>
                <a:gd fmla="val 90138" name="adj2"/>
              </a:avLst>
            </a:prstGeom>
            <a:solidFill>
              <a:srgbClr val="0060FF"/>
            </a:solidFill>
            <a:ln cap="flat" cmpd="sng" w="9525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531" name="Google Shape;531;p34"/>
          <p:cNvSpPr txBox="1"/>
          <p:nvPr>
            <p:ph idx="1" type="body"/>
          </p:nvPr>
        </p:nvSpPr>
        <p:spPr>
          <a:xfrm>
            <a:off x="124275" y="1565488"/>
            <a:ext cx="11874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RF vs CR-like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532" name="Google Shape;532;p34"/>
          <p:cNvSpPr txBox="1"/>
          <p:nvPr>
            <p:ph idx="1" type="body"/>
          </p:nvPr>
        </p:nvSpPr>
        <p:spPr>
          <a:xfrm>
            <a:off x="1359825" y="1565488"/>
            <a:ext cx="11874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Noise Subtraction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533" name="Google Shape;533;p34"/>
          <p:cNvSpPr txBox="1"/>
          <p:nvPr>
            <p:ph idx="1" type="body"/>
          </p:nvPr>
        </p:nvSpPr>
        <p:spPr>
          <a:xfrm>
            <a:off x="2402850" y="1565500"/>
            <a:ext cx="179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Pointing with Waveform Correlation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534" name="Google Shape;534;p34"/>
          <p:cNvSpPr txBox="1"/>
          <p:nvPr>
            <p:ph idx="1" type="body"/>
          </p:nvPr>
        </p:nvSpPr>
        <p:spPr>
          <a:xfrm>
            <a:off x="4201950" y="1565488"/>
            <a:ext cx="11874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30 &lt; Zen &lt; 85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-60 &lt; Az &lt; 60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535" name="Google Shape;535;p34"/>
          <p:cNvSpPr txBox="1"/>
          <p:nvPr>
            <p:ph idx="1" type="body"/>
          </p:nvPr>
        </p:nvSpPr>
        <p:spPr>
          <a:xfrm>
            <a:off x="5722725" y="1565488"/>
            <a:ext cx="11874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Clustering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536" name="Google Shape;53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74" y="2229288"/>
            <a:ext cx="2318726" cy="1996801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4"/>
          <p:cNvSpPr txBox="1"/>
          <p:nvPr>
            <p:ph idx="1" type="body"/>
          </p:nvPr>
        </p:nvSpPr>
        <p:spPr>
          <a:xfrm>
            <a:off x="-29962" y="4260075"/>
            <a:ext cx="25986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Training: 20,000 Events per class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Validation: 5,000 Events per class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538" name="Google Shape;538;p34"/>
          <p:cNvPicPr preferRelativeResize="0"/>
          <p:nvPr/>
        </p:nvPicPr>
        <p:blipFill rotWithShape="1">
          <a:blip r:embed="rId4">
            <a:alphaModFix/>
          </a:blip>
          <a:srcRect b="0" l="0" r="0" t="49556"/>
          <a:stretch/>
        </p:blipFill>
        <p:spPr>
          <a:xfrm>
            <a:off x="2846530" y="3847804"/>
            <a:ext cx="4364108" cy="792121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4"/>
          <p:cNvSpPr txBox="1"/>
          <p:nvPr>
            <p:ph idx="1" type="body"/>
          </p:nvPr>
        </p:nvSpPr>
        <p:spPr>
          <a:xfrm>
            <a:off x="7439725" y="2444800"/>
            <a:ext cx="1578900" cy="1059300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How did the CNN do? What features are not handled by the CNN? </a:t>
            </a:r>
            <a:r>
              <a:rPr lang="en" sz="1300">
                <a:solidFill>
                  <a:schemeClr val="accent4"/>
                </a:solidFill>
              </a:rPr>
              <a:t>(WIP)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540" name="Google Shape;540;p34"/>
          <p:cNvSpPr/>
          <p:nvPr/>
        </p:nvSpPr>
        <p:spPr>
          <a:xfrm>
            <a:off x="129550" y="2221950"/>
            <a:ext cx="2353800" cy="24486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41" name="Google Shape;541;p34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 of 14</a:t>
            </a:r>
            <a:endParaRPr/>
          </a:p>
        </p:txBody>
      </p:sp>
      <p:pic>
        <p:nvPicPr>
          <p:cNvPr id="542" name="Google Shape;54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8600" y="2333125"/>
            <a:ext cx="2153650" cy="140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5257" y="2333125"/>
            <a:ext cx="2111981" cy="140936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4"/>
          <p:cNvSpPr/>
          <p:nvPr/>
        </p:nvSpPr>
        <p:spPr>
          <a:xfrm>
            <a:off x="4931369" y="2933709"/>
            <a:ext cx="194700" cy="208200"/>
          </a:xfrm>
          <a:prstGeom prst="rightArrow">
            <a:avLst>
              <a:gd fmla="val 39361" name="adj1"/>
              <a:gd fmla="val 46722" name="adj2"/>
            </a:avLst>
          </a:prstGeom>
          <a:solidFill>
            <a:schemeClr val="accen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45" name="Google Shape;545;p34"/>
          <p:cNvSpPr/>
          <p:nvPr/>
        </p:nvSpPr>
        <p:spPr>
          <a:xfrm>
            <a:off x="2710638" y="2258950"/>
            <a:ext cx="4582800" cy="24486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46" name="Google Shape;546;p34"/>
          <p:cNvCxnSpPr/>
          <p:nvPr/>
        </p:nvCxnSpPr>
        <p:spPr>
          <a:xfrm>
            <a:off x="703025" y="1867200"/>
            <a:ext cx="136200" cy="309900"/>
          </a:xfrm>
          <a:prstGeom prst="straightConnector1">
            <a:avLst/>
          </a:prstGeom>
          <a:noFill/>
          <a:ln cap="flat" cmpd="sng" w="19050">
            <a:solidFill>
              <a:srgbClr val="006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7" name="Google Shape;547;p34"/>
          <p:cNvSpPr/>
          <p:nvPr/>
        </p:nvSpPr>
        <p:spPr>
          <a:xfrm>
            <a:off x="1981463" y="2003275"/>
            <a:ext cx="702150" cy="188975"/>
          </a:xfrm>
          <a:custGeom>
            <a:rect b="b" l="l" r="r" t="t"/>
            <a:pathLst>
              <a:path extrusionOk="0" h="7559" w="28086">
                <a:moveTo>
                  <a:pt x="570" y="0"/>
                </a:moveTo>
                <a:cubicBezTo>
                  <a:pt x="772" y="756"/>
                  <a:pt x="-1396" y="4032"/>
                  <a:pt x="1779" y="4536"/>
                </a:cubicBezTo>
                <a:cubicBezTo>
                  <a:pt x="4954" y="5040"/>
                  <a:pt x="15236" y="2520"/>
                  <a:pt x="19620" y="3024"/>
                </a:cubicBezTo>
                <a:cubicBezTo>
                  <a:pt x="24005" y="3528"/>
                  <a:pt x="26675" y="6803"/>
                  <a:pt x="28086" y="7559"/>
                </a:cubicBezTo>
              </a:path>
            </a:pathLst>
          </a:custGeom>
          <a:noFill/>
          <a:ln cap="flat" cmpd="sng" w="19050">
            <a:solidFill>
              <a:srgbClr val="006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548" name="Google Shape;548;p34"/>
          <p:cNvSpPr/>
          <p:nvPr/>
        </p:nvSpPr>
        <p:spPr>
          <a:xfrm rot="4267099">
            <a:off x="7282893" y="1558900"/>
            <a:ext cx="194676" cy="643987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49" name="Google Shape;549;p34"/>
          <p:cNvSpPr/>
          <p:nvPr/>
        </p:nvSpPr>
        <p:spPr>
          <a:xfrm>
            <a:off x="7461250" y="2048625"/>
            <a:ext cx="438450" cy="347750"/>
          </a:xfrm>
          <a:custGeom>
            <a:rect b="b" l="l" r="r" t="t"/>
            <a:pathLst>
              <a:path extrusionOk="0" h="13910" w="17538">
                <a:moveTo>
                  <a:pt x="0" y="0"/>
                </a:moveTo>
                <a:cubicBezTo>
                  <a:pt x="655" y="1159"/>
                  <a:pt x="1814" y="5292"/>
                  <a:pt x="3931" y="6955"/>
                </a:cubicBezTo>
                <a:cubicBezTo>
                  <a:pt x="6048" y="8618"/>
                  <a:pt x="10432" y="8820"/>
                  <a:pt x="12700" y="9979"/>
                </a:cubicBezTo>
                <a:cubicBezTo>
                  <a:pt x="14968" y="11138"/>
                  <a:pt x="16732" y="13255"/>
                  <a:pt x="17538" y="13910"/>
                </a:cubicBezTo>
              </a:path>
            </a:pathLst>
          </a:custGeom>
          <a:noFill/>
          <a:ln cap="flat" cmpd="sng" w="19050">
            <a:solidFill>
              <a:srgbClr val="006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550" name="Google Shape;550;p34"/>
          <p:cNvSpPr txBox="1"/>
          <p:nvPr>
            <p:ph idx="1" type="body"/>
          </p:nvPr>
        </p:nvSpPr>
        <p:spPr>
          <a:xfrm>
            <a:off x="3582325" y="4344075"/>
            <a:ext cx="3769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Blue: Raw Waveform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Orange: CNN Denoised Waveform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51" name="Google Shape;551;p34"/>
          <p:cNvSpPr txBox="1"/>
          <p:nvPr>
            <p:ph idx="1" type="body"/>
          </p:nvPr>
        </p:nvSpPr>
        <p:spPr>
          <a:xfrm>
            <a:off x="2911000" y="2630450"/>
            <a:ext cx="3769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High Noise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52" name="Google Shape;552;p34"/>
          <p:cNvSpPr txBox="1"/>
          <p:nvPr>
            <p:ph idx="1" type="body"/>
          </p:nvPr>
        </p:nvSpPr>
        <p:spPr>
          <a:xfrm>
            <a:off x="5244650" y="2647950"/>
            <a:ext cx="37698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Suppressed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Noise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5"/>
          <p:cNvSpPr txBox="1"/>
          <p:nvPr>
            <p:ph type="title"/>
          </p:nvPr>
        </p:nvSpPr>
        <p:spPr>
          <a:xfrm>
            <a:off x="311700" y="855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BEACON 2023 Upgrades</a:t>
            </a:r>
            <a:endParaRPr/>
          </a:p>
        </p:txBody>
      </p:sp>
      <p:pic>
        <p:nvPicPr>
          <p:cNvPr descr="A person standing next to a pole&#10;&#10;Description automatically generated" id="558" name="Google Shape;558;p35"/>
          <p:cNvPicPr preferRelativeResize="0"/>
          <p:nvPr/>
        </p:nvPicPr>
        <p:blipFill rotWithShape="1">
          <a:blip r:embed="rId3">
            <a:alphaModFix/>
          </a:blip>
          <a:srcRect b="0" l="0" r="1019" t="0"/>
          <a:stretch/>
        </p:blipFill>
        <p:spPr>
          <a:xfrm rot="5400000">
            <a:off x="-72458" y="2152216"/>
            <a:ext cx="2742252" cy="2077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ild kneeling next to a metal frame&#10;&#10;Description automatically generated" id="559" name="Google Shape;559;p35"/>
          <p:cNvPicPr preferRelativeResize="0"/>
          <p:nvPr/>
        </p:nvPicPr>
        <p:blipFill rotWithShape="1">
          <a:blip r:embed="rId4">
            <a:alphaModFix/>
          </a:blip>
          <a:srcRect b="0" l="25880" r="17288" t="0"/>
          <a:stretch/>
        </p:blipFill>
        <p:spPr>
          <a:xfrm>
            <a:off x="2462649" y="1820073"/>
            <a:ext cx="2077965" cy="2742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hooting an object on a mountain&#10;&#10;Description automatically generated" id="560" name="Google Shape;560;p35"/>
          <p:cNvPicPr preferRelativeResize="0"/>
          <p:nvPr/>
        </p:nvPicPr>
        <p:blipFill rotWithShape="1">
          <a:blip r:embed="rId5">
            <a:alphaModFix/>
          </a:blip>
          <a:srcRect b="0" l="35528" r="21845" t="0"/>
          <a:stretch/>
        </p:blipFill>
        <p:spPr>
          <a:xfrm>
            <a:off x="4665607" y="1820073"/>
            <a:ext cx="2077965" cy="2742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orking on a solar panel&#10;&#10;Description automatically generated" id="561" name="Google Shape;561;p35"/>
          <p:cNvPicPr preferRelativeResize="0"/>
          <p:nvPr/>
        </p:nvPicPr>
        <p:blipFill rotWithShape="1">
          <a:blip r:embed="rId6">
            <a:alphaModFix/>
          </a:blip>
          <a:srcRect b="0" l="14568" r="8838" t="0"/>
          <a:stretch/>
        </p:blipFill>
        <p:spPr>
          <a:xfrm rot="5400000">
            <a:off x="6505314" y="2183328"/>
            <a:ext cx="2742252" cy="201574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5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  <p:pic>
        <p:nvPicPr>
          <p:cNvPr id="563" name="Google Shape;563;p35"/>
          <p:cNvPicPr preferRelativeResize="0"/>
          <p:nvPr/>
        </p:nvPicPr>
        <p:blipFill rotWithShape="1">
          <a:blip r:embed="rId7">
            <a:alphaModFix/>
          </a:blip>
          <a:srcRect b="18520" l="0" r="0" t="0"/>
          <a:stretch/>
        </p:blipFill>
        <p:spPr>
          <a:xfrm>
            <a:off x="8418161" y="0"/>
            <a:ext cx="451189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6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 Improved Antennas &amp; DAQ</a:t>
            </a:r>
            <a:endParaRPr/>
          </a:p>
        </p:txBody>
      </p:sp>
      <p:sp>
        <p:nvSpPr>
          <p:cNvPr id="569" name="Google Shape;569;p36"/>
          <p:cNvSpPr txBox="1"/>
          <p:nvPr>
            <p:ph idx="1" type="body"/>
          </p:nvPr>
        </p:nvSpPr>
        <p:spPr>
          <a:xfrm>
            <a:off x="76200" y="893900"/>
            <a:ext cx="4572000" cy="13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4"/>
                </a:solidFill>
              </a:rPr>
              <a:t>Antennas</a:t>
            </a:r>
            <a:br>
              <a:rPr lang="en" sz="1600" u="sng"/>
            </a:br>
            <a:r>
              <a:rPr lang="en" sz="1600"/>
              <a:t>- 4 antennas → 6 antennas </a:t>
            </a:r>
            <a:br>
              <a:rPr lang="en" sz="1600"/>
            </a:br>
            <a:r>
              <a:rPr lang="en" sz="1600"/>
              <a:t>  (improved sensitivity &amp; reconstruction)</a:t>
            </a:r>
            <a:br>
              <a:rPr lang="en" sz="1600"/>
            </a:br>
            <a:r>
              <a:rPr lang="en" sz="1600"/>
              <a:t>- </a:t>
            </a:r>
            <a:r>
              <a:rPr lang="en" sz="1600"/>
              <a:t>Side-mounted T-bar tines (greater strength)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lang="en" sz="1600"/>
            </a:br>
            <a:endParaRPr sz="1600"/>
          </a:p>
        </p:txBody>
      </p:sp>
      <p:sp>
        <p:nvSpPr>
          <p:cNvPr id="570" name="Google Shape;570;p36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  <p:pic>
        <p:nvPicPr>
          <p:cNvPr descr="A antenna on a mountain&#10;&#10;Description automatically generated" id="571" name="Google Shape;571;p36"/>
          <p:cNvPicPr preferRelativeResize="0"/>
          <p:nvPr/>
        </p:nvPicPr>
        <p:blipFill rotWithShape="1">
          <a:blip r:embed="rId3">
            <a:alphaModFix/>
          </a:blip>
          <a:srcRect b="21445" l="0" r="31337" t="17403"/>
          <a:stretch/>
        </p:blipFill>
        <p:spPr>
          <a:xfrm rot="5400000">
            <a:off x="-134154" y="2505389"/>
            <a:ext cx="2198503" cy="1468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device&#10;&#10;Description automatically generated" id="572" name="Google Shape;572;p36"/>
          <p:cNvPicPr preferRelativeResize="0"/>
          <p:nvPr/>
        </p:nvPicPr>
        <p:blipFill rotWithShape="1">
          <a:blip r:embed="rId4">
            <a:alphaModFix/>
          </a:blip>
          <a:srcRect b="17664" l="0" r="0" t="33457"/>
          <a:stretch/>
        </p:blipFill>
        <p:spPr>
          <a:xfrm>
            <a:off x="422325" y="3896625"/>
            <a:ext cx="1349777" cy="87965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3" name="Google Shape;573;p36"/>
          <p:cNvSpPr txBox="1"/>
          <p:nvPr>
            <p:ph idx="2" type="body"/>
          </p:nvPr>
        </p:nvSpPr>
        <p:spPr>
          <a:xfrm>
            <a:off x="1829175" y="453597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Ryan Krebs (PennState)</a:t>
            </a:r>
            <a:endParaRPr/>
          </a:p>
        </p:txBody>
      </p:sp>
      <p:pic>
        <p:nvPicPr>
          <p:cNvPr id="574" name="Google Shape;574;p36"/>
          <p:cNvPicPr preferRelativeResize="0"/>
          <p:nvPr/>
        </p:nvPicPr>
        <p:blipFill rotWithShape="1">
          <a:blip r:embed="rId5">
            <a:alphaModFix/>
          </a:blip>
          <a:srcRect b="1780" l="2102" r="10668" t="10944"/>
          <a:stretch/>
        </p:blipFill>
        <p:spPr>
          <a:xfrm>
            <a:off x="1954738" y="2571750"/>
            <a:ext cx="2692720" cy="2020424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6"/>
          <p:cNvSpPr txBox="1"/>
          <p:nvPr>
            <p:ph idx="1" type="body"/>
          </p:nvPr>
        </p:nvSpPr>
        <p:spPr>
          <a:xfrm>
            <a:off x="2280350" y="2291275"/>
            <a:ext cx="188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Beamforming Map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7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 Improved Antennas &amp; DAQ</a:t>
            </a:r>
            <a:endParaRPr/>
          </a:p>
        </p:txBody>
      </p:sp>
      <p:sp>
        <p:nvSpPr>
          <p:cNvPr id="581" name="Google Shape;581;p37"/>
          <p:cNvSpPr txBox="1"/>
          <p:nvPr>
            <p:ph idx="1" type="body"/>
          </p:nvPr>
        </p:nvSpPr>
        <p:spPr>
          <a:xfrm>
            <a:off x="76200" y="893900"/>
            <a:ext cx="4572000" cy="13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4"/>
                </a:solidFill>
              </a:rPr>
              <a:t>Antennas</a:t>
            </a:r>
            <a:br>
              <a:rPr lang="en" sz="1600" u="sng"/>
            </a:br>
            <a:r>
              <a:rPr lang="en" sz="1600"/>
              <a:t>- 4 antennas → 6 antennas </a:t>
            </a:r>
            <a:br>
              <a:rPr lang="en" sz="1600"/>
            </a:br>
            <a:r>
              <a:rPr lang="en" sz="1600"/>
              <a:t>  (improved sensitivity &amp; reconstruction)</a:t>
            </a:r>
            <a:br>
              <a:rPr lang="en" sz="1600"/>
            </a:br>
            <a:r>
              <a:rPr lang="en" sz="1600"/>
              <a:t>- Side-mounted T-bar tines (greater strength)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lang="en" sz="1600"/>
            </a:br>
            <a:endParaRPr sz="1600"/>
          </a:p>
        </p:txBody>
      </p:sp>
      <p:sp>
        <p:nvSpPr>
          <p:cNvPr id="582" name="Google Shape;582;p37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 of 14</a:t>
            </a:r>
            <a:endParaRPr/>
          </a:p>
        </p:txBody>
      </p:sp>
      <p:pic>
        <p:nvPicPr>
          <p:cNvPr descr="A antenna on a mountain&#10;&#10;Description automatically generated" id="583" name="Google Shape;583;p37"/>
          <p:cNvPicPr preferRelativeResize="0"/>
          <p:nvPr/>
        </p:nvPicPr>
        <p:blipFill rotWithShape="1">
          <a:blip r:embed="rId3">
            <a:alphaModFix/>
          </a:blip>
          <a:srcRect b="21445" l="0" r="31337" t="17403"/>
          <a:stretch/>
        </p:blipFill>
        <p:spPr>
          <a:xfrm rot="5400000">
            <a:off x="-134154" y="2505389"/>
            <a:ext cx="2198503" cy="1468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device&#10;&#10;Description automatically generated" id="584" name="Google Shape;584;p37"/>
          <p:cNvPicPr preferRelativeResize="0"/>
          <p:nvPr/>
        </p:nvPicPr>
        <p:blipFill rotWithShape="1">
          <a:blip r:embed="rId4">
            <a:alphaModFix/>
          </a:blip>
          <a:srcRect b="17664" l="0" r="0" t="33457"/>
          <a:stretch/>
        </p:blipFill>
        <p:spPr>
          <a:xfrm>
            <a:off x="422325" y="3896625"/>
            <a:ext cx="1349777" cy="87965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circuit board with many wires&#10;&#10;Description automatically generated" id="585" name="Google Shape;585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5250" y="2669175"/>
            <a:ext cx="3471903" cy="195470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37"/>
          <p:cNvSpPr txBox="1"/>
          <p:nvPr/>
        </p:nvSpPr>
        <p:spPr>
          <a:xfrm>
            <a:off x="4816525" y="893900"/>
            <a:ext cx="4397700" cy="19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u="sng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DAQ</a:t>
            </a:r>
            <a:br>
              <a:rPr lang="en" sz="16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16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- 8 channels → 16 channels</a:t>
            </a:r>
            <a:br>
              <a:rPr lang="en" sz="16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16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- Modular FLOWER boards:</a:t>
            </a:r>
            <a:br>
              <a:rPr lang="en" sz="16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16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 - 8 ch/board, 500 GSa/s, onboard FPGA</a:t>
            </a:r>
            <a:br>
              <a:rPr lang="en" sz="16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16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   for phased array triggering</a:t>
            </a:r>
            <a:br>
              <a:rPr lang="en" sz="16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16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- Coincidence &amp; Beamforming triggers</a:t>
            </a:r>
            <a:endParaRPr/>
          </a:p>
        </p:txBody>
      </p:sp>
      <p:sp>
        <p:nvSpPr>
          <p:cNvPr id="587" name="Google Shape;587;p37"/>
          <p:cNvSpPr txBox="1"/>
          <p:nvPr>
            <p:ph idx="2" type="body"/>
          </p:nvPr>
        </p:nvSpPr>
        <p:spPr>
          <a:xfrm>
            <a:off x="1829175" y="453597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Ryan Krebs (PennState)</a:t>
            </a:r>
            <a:endParaRPr/>
          </a:p>
        </p:txBody>
      </p:sp>
      <p:pic>
        <p:nvPicPr>
          <p:cNvPr id="588" name="Google Shape;588;p37"/>
          <p:cNvPicPr preferRelativeResize="0"/>
          <p:nvPr/>
        </p:nvPicPr>
        <p:blipFill rotWithShape="1">
          <a:blip r:embed="rId6">
            <a:alphaModFix/>
          </a:blip>
          <a:srcRect b="1780" l="2102" r="10668" t="10944"/>
          <a:stretch/>
        </p:blipFill>
        <p:spPr>
          <a:xfrm>
            <a:off x="1954738" y="2571750"/>
            <a:ext cx="2692720" cy="2020424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37"/>
          <p:cNvSpPr txBox="1"/>
          <p:nvPr>
            <p:ph idx="1" type="body"/>
          </p:nvPr>
        </p:nvSpPr>
        <p:spPr>
          <a:xfrm>
            <a:off x="2280350" y="2291275"/>
            <a:ext cx="188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Beamforming Map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90" name="Google Shape;590;p37"/>
          <p:cNvSpPr txBox="1"/>
          <p:nvPr>
            <p:ph idx="2" type="body"/>
          </p:nvPr>
        </p:nvSpPr>
        <p:spPr>
          <a:xfrm>
            <a:off x="4802125" y="459217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Eric Oberla</a:t>
            </a:r>
            <a:r>
              <a:rPr lang="en"/>
              <a:t> (UChicago)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8"/>
          <p:cNvSpPr txBox="1"/>
          <p:nvPr>
            <p:ph idx="1" type="body"/>
          </p:nvPr>
        </p:nvSpPr>
        <p:spPr>
          <a:xfrm>
            <a:off x="0" y="970100"/>
            <a:ext cx="6012000" cy="38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- </a:t>
            </a:r>
            <a:r>
              <a:rPr lang="en" sz="1600"/>
              <a:t>New </a:t>
            </a:r>
            <a:r>
              <a:rPr lang="en" sz="1600">
                <a:solidFill>
                  <a:schemeClr val="accent4"/>
                </a:solidFill>
              </a:rPr>
              <a:t>independent detector</a:t>
            </a:r>
            <a:r>
              <a:rPr lang="en" sz="1600"/>
              <a:t> array of scintillators</a:t>
            </a:r>
            <a:br>
              <a:rPr lang="en" sz="1600"/>
            </a:br>
            <a:r>
              <a:rPr lang="en" sz="1600"/>
              <a:t>	- CR population from </a:t>
            </a:r>
            <a:r>
              <a:rPr lang="en" sz="1600">
                <a:solidFill>
                  <a:schemeClr val="accent4"/>
                </a:solidFill>
              </a:rPr>
              <a:t>muon flux</a:t>
            </a:r>
            <a:br>
              <a:rPr lang="en" sz="1600"/>
            </a:br>
            <a:r>
              <a:rPr lang="en" sz="1600"/>
              <a:t>	- </a:t>
            </a:r>
            <a:r>
              <a:rPr lang="en" sz="1600">
                <a:solidFill>
                  <a:schemeClr val="accent4"/>
                </a:solidFill>
              </a:rPr>
              <a:t>Verifies CR detection</a:t>
            </a:r>
            <a:r>
              <a:rPr lang="en" sz="1600"/>
              <a:t> to assist RF trigger optimization</a:t>
            </a:r>
            <a:endParaRPr sz="1600"/>
          </a:p>
        </p:txBody>
      </p:sp>
      <p:sp>
        <p:nvSpPr>
          <p:cNvPr id="596" name="Google Shape;596;p38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 Independent Scintillator Array</a:t>
            </a:r>
            <a:endParaRPr/>
          </a:p>
        </p:txBody>
      </p:sp>
      <p:pic>
        <p:nvPicPr>
          <p:cNvPr descr="A metal plate with metal rods and blue wires&#10;&#10;Description automatically generated with medium confidence" id="597" name="Google Shape;59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150" y="2774529"/>
            <a:ext cx="3156062" cy="177686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38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9"/>
          <p:cNvSpPr txBox="1"/>
          <p:nvPr>
            <p:ph idx="1" type="body"/>
          </p:nvPr>
        </p:nvSpPr>
        <p:spPr>
          <a:xfrm>
            <a:off x="0" y="970100"/>
            <a:ext cx="6012000" cy="38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- New </a:t>
            </a:r>
            <a:r>
              <a:rPr lang="en" sz="1600">
                <a:solidFill>
                  <a:schemeClr val="accent4"/>
                </a:solidFill>
              </a:rPr>
              <a:t>independent detector</a:t>
            </a:r>
            <a:r>
              <a:rPr lang="en" sz="1600"/>
              <a:t> array of scintillators</a:t>
            </a:r>
            <a:br>
              <a:rPr lang="en" sz="1600"/>
            </a:br>
            <a:r>
              <a:rPr lang="en" sz="1600"/>
              <a:t>	- CR population from </a:t>
            </a:r>
            <a:r>
              <a:rPr lang="en" sz="1600">
                <a:solidFill>
                  <a:schemeClr val="accent4"/>
                </a:solidFill>
              </a:rPr>
              <a:t>muon flux</a:t>
            </a:r>
            <a:br>
              <a:rPr lang="en" sz="1600"/>
            </a:br>
            <a:r>
              <a:rPr lang="en" sz="1600"/>
              <a:t>	- </a:t>
            </a:r>
            <a:r>
              <a:rPr lang="en" sz="1600">
                <a:solidFill>
                  <a:schemeClr val="accent4"/>
                </a:solidFill>
              </a:rPr>
              <a:t>Verifies CR detection</a:t>
            </a:r>
            <a:r>
              <a:rPr lang="en" sz="1600"/>
              <a:t> to assist RF trigger optimization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- Produced by KIT &amp; DESY, and are the analog readout version of </a:t>
            </a:r>
            <a:br>
              <a:rPr lang="en" sz="1600"/>
            </a:br>
            <a:r>
              <a:rPr lang="en" sz="1600"/>
              <a:t>  IceScint planned for IceTop (</a:t>
            </a:r>
            <a:r>
              <a:rPr i="1" lang="en" sz="1600" u="sng">
                <a:solidFill>
                  <a:schemeClr val="hlink"/>
                </a:solidFill>
                <a:hlinkClick r:id="rId3"/>
              </a:rPr>
              <a:t>PoS(ICRC2017)401</a:t>
            </a:r>
            <a:r>
              <a:rPr lang="en" sz="1600"/>
              <a:t>)</a:t>
            </a:r>
            <a:endParaRPr sz="1600"/>
          </a:p>
        </p:txBody>
      </p:sp>
      <p:sp>
        <p:nvSpPr>
          <p:cNvPr id="604" name="Google Shape;604;p39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 Independent Scintillator Array</a:t>
            </a:r>
            <a:endParaRPr/>
          </a:p>
        </p:txBody>
      </p:sp>
      <p:sp>
        <p:nvSpPr>
          <p:cNvPr id="605" name="Google Shape;605;p39"/>
          <p:cNvSpPr txBox="1"/>
          <p:nvPr>
            <p:ph idx="2" type="body"/>
          </p:nvPr>
        </p:nvSpPr>
        <p:spPr>
          <a:xfrm>
            <a:off x="3643925" y="4551400"/>
            <a:ext cx="27072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Scint Panels (B. Hoffmann, M. Oehler) IceCube Collaboration</a:t>
            </a:r>
            <a:endParaRPr/>
          </a:p>
        </p:txBody>
      </p:sp>
      <p:pic>
        <p:nvPicPr>
          <p:cNvPr descr="A metal plate with metal rods and blue wires&#10;&#10;Description automatically generated with medium confidence" id="606" name="Google Shape;60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150" y="2774529"/>
            <a:ext cx="3156062" cy="177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9"/>
          <p:cNvPicPr preferRelativeResize="0"/>
          <p:nvPr/>
        </p:nvPicPr>
        <p:blipFill rotWithShape="1">
          <a:blip r:embed="rId5">
            <a:alphaModFix/>
          </a:blip>
          <a:srcRect b="6485" l="0" r="0" t="12654"/>
          <a:stretch/>
        </p:blipFill>
        <p:spPr>
          <a:xfrm>
            <a:off x="3720125" y="2649250"/>
            <a:ext cx="1703725" cy="1836351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9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of 14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0"/>
          <p:cNvSpPr txBox="1"/>
          <p:nvPr>
            <p:ph idx="1" type="body"/>
          </p:nvPr>
        </p:nvSpPr>
        <p:spPr>
          <a:xfrm>
            <a:off x="0" y="970100"/>
            <a:ext cx="6012000" cy="38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- New </a:t>
            </a:r>
            <a:r>
              <a:rPr lang="en" sz="1600">
                <a:solidFill>
                  <a:schemeClr val="accent4"/>
                </a:solidFill>
              </a:rPr>
              <a:t>independent detector</a:t>
            </a:r>
            <a:r>
              <a:rPr lang="en" sz="1600"/>
              <a:t> array of scintillators</a:t>
            </a:r>
            <a:br>
              <a:rPr lang="en" sz="1600"/>
            </a:br>
            <a:r>
              <a:rPr lang="en" sz="1600"/>
              <a:t>	- CR population from </a:t>
            </a:r>
            <a:r>
              <a:rPr lang="en" sz="1600">
                <a:solidFill>
                  <a:schemeClr val="accent4"/>
                </a:solidFill>
              </a:rPr>
              <a:t>muon flux</a:t>
            </a:r>
            <a:br>
              <a:rPr lang="en" sz="1600"/>
            </a:br>
            <a:r>
              <a:rPr lang="en" sz="1600"/>
              <a:t>	- </a:t>
            </a:r>
            <a:r>
              <a:rPr lang="en" sz="1600">
                <a:solidFill>
                  <a:schemeClr val="accent4"/>
                </a:solidFill>
              </a:rPr>
              <a:t>Verifies CR detection</a:t>
            </a:r>
            <a:r>
              <a:rPr lang="en" sz="1600"/>
              <a:t> to assist RF trigger optimization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- Produced by KIT &amp; DESY, and are the analog readout version of </a:t>
            </a:r>
            <a:br>
              <a:rPr lang="en" sz="1600"/>
            </a:br>
            <a:r>
              <a:rPr lang="en" sz="1600"/>
              <a:t>  IceScint planned for IceTop (</a:t>
            </a:r>
            <a:r>
              <a:rPr i="1" lang="en" sz="1600" u="sng">
                <a:solidFill>
                  <a:schemeClr val="hlink"/>
                </a:solidFill>
                <a:hlinkClick r:id="rId3"/>
              </a:rPr>
              <a:t>PoS(ICRC2017)401</a:t>
            </a:r>
            <a:r>
              <a:rPr lang="en" sz="1600"/>
              <a:t>)</a:t>
            </a:r>
            <a:endParaRPr sz="1600"/>
          </a:p>
        </p:txBody>
      </p:sp>
      <p:sp>
        <p:nvSpPr>
          <p:cNvPr id="614" name="Google Shape;614;p40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 Independent Scintillator Array</a:t>
            </a:r>
            <a:endParaRPr/>
          </a:p>
        </p:txBody>
      </p:sp>
      <p:sp>
        <p:nvSpPr>
          <p:cNvPr id="615" name="Google Shape;615;p40"/>
          <p:cNvSpPr txBox="1"/>
          <p:nvPr>
            <p:ph idx="2" type="body"/>
          </p:nvPr>
        </p:nvSpPr>
        <p:spPr>
          <a:xfrm>
            <a:off x="3643925" y="4551400"/>
            <a:ext cx="27072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Scint Panels (B. Hoffmann, M. Oehler) IceCube Collaboration</a:t>
            </a:r>
            <a:endParaRPr/>
          </a:p>
        </p:txBody>
      </p:sp>
      <p:pic>
        <p:nvPicPr>
          <p:cNvPr descr="A metal plate with metal rods and blue wires&#10;&#10;Description automatically generated with medium confidence" id="616" name="Google Shape;61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150" y="2774529"/>
            <a:ext cx="3156062" cy="177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40"/>
          <p:cNvPicPr preferRelativeResize="0"/>
          <p:nvPr/>
        </p:nvPicPr>
        <p:blipFill rotWithShape="1">
          <a:blip r:embed="rId5">
            <a:alphaModFix/>
          </a:blip>
          <a:srcRect b="6485" l="0" r="0" t="12654"/>
          <a:stretch/>
        </p:blipFill>
        <p:spPr>
          <a:xfrm>
            <a:off x="3720125" y="2649250"/>
            <a:ext cx="1703725" cy="183635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40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of 14</a:t>
            </a:r>
            <a:endParaRPr/>
          </a:p>
        </p:txBody>
      </p:sp>
      <p:pic>
        <p:nvPicPr>
          <p:cNvPr id="619" name="Google Shape;619;p40"/>
          <p:cNvPicPr preferRelativeResize="0"/>
          <p:nvPr/>
        </p:nvPicPr>
        <p:blipFill rotWithShape="1">
          <a:blip r:embed="rId6">
            <a:alphaModFix/>
          </a:blip>
          <a:srcRect b="1440" l="2725" r="8504" t="11269"/>
          <a:stretch/>
        </p:blipFill>
        <p:spPr>
          <a:xfrm>
            <a:off x="5954400" y="661150"/>
            <a:ext cx="2786075" cy="20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40"/>
          <p:cNvSpPr txBox="1"/>
          <p:nvPr>
            <p:ph idx="1" type="body"/>
          </p:nvPr>
        </p:nvSpPr>
        <p:spPr>
          <a:xfrm>
            <a:off x="5929600" y="2728800"/>
            <a:ext cx="3284700" cy="19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CORSIKA + GEANT-4 particle simulations give order of magnitude estimate trigger rate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Expect </a:t>
            </a:r>
            <a:r>
              <a:rPr lang="en" sz="1600">
                <a:solidFill>
                  <a:schemeClr val="accent4"/>
                </a:solidFill>
              </a:rPr>
              <a:t>0.1-100 scint events per day in RF-sensitive energy region</a:t>
            </a:r>
            <a:r>
              <a:rPr lang="en" sz="1600"/>
              <a:t> (extrapolating to 10</a:t>
            </a:r>
            <a:r>
              <a:rPr baseline="30000" lang="en" sz="1600"/>
              <a:t>19</a:t>
            </a:r>
            <a:r>
              <a:rPr lang="en" sz="1600"/>
              <a:t>eV)</a:t>
            </a:r>
            <a:endParaRPr sz="1600"/>
          </a:p>
        </p:txBody>
      </p:sp>
      <p:sp>
        <p:nvSpPr>
          <p:cNvPr id="621" name="Google Shape;621;p40"/>
          <p:cNvSpPr txBox="1"/>
          <p:nvPr>
            <p:ph idx="2" type="body"/>
          </p:nvPr>
        </p:nvSpPr>
        <p:spPr>
          <a:xfrm>
            <a:off x="6153000" y="2255250"/>
            <a:ext cx="22968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Katie Mulrey (Nijmegen U., IMAPP)</a:t>
            </a:r>
            <a:endParaRPr/>
          </a:p>
        </p:txBody>
      </p:sp>
      <p:sp>
        <p:nvSpPr>
          <p:cNvPr id="622" name="Google Shape;622;p40"/>
          <p:cNvSpPr txBox="1"/>
          <p:nvPr>
            <p:ph idx="1" type="body"/>
          </p:nvPr>
        </p:nvSpPr>
        <p:spPr>
          <a:xfrm>
            <a:off x="6456000" y="357475"/>
            <a:ext cx="20280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Scint Trigger Rate Distribution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1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RF-Scint Expectations</a:t>
            </a:r>
            <a:endParaRPr/>
          </a:p>
        </p:txBody>
      </p:sp>
      <p:sp>
        <p:nvSpPr>
          <p:cNvPr id="628" name="Google Shape;628;p41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  <p:pic>
        <p:nvPicPr>
          <p:cNvPr id="629" name="Google Shape;629;p41"/>
          <p:cNvPicPr preferRelativeResize="0"/>
          <p:nvPr/>
        </p:nvPicPr>
        <p:blipFill rotWithShape="1">
          <a:blip r:embed="rId3">
            <a:alphaModFix/>
          </a:blip>
          <a:srcRect b="10047" l="5678" r="0" t="0"/>
          <a:stretch/>
        </p:blipFill>
        <p:spPr>
          <a:xfrm>
            <a:off x="3938510" y="783839"/>
            <a:ext cx="3354971" cy="2079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1"/>
          <p:cNvPicPr preferRelativeResize="0"/>
          <p:nvPr/>
        </p:nvPicPr>
        <p:blipFill rotWithShape="1">
          <a:blip r:embed="rId4">
            <a:alphaModFix/>
          </a:blip>
          <a:srcRect b="-618" l="0" r="9033" t="3916"/>
          <a:stretch/>
        </p:blipFill>
        <p:spPr>
          <a:xfrm>
            <a:off x="6463476" y="823100"/>
            <a:ext cx="2441400" cy="2079026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41"/>
          <p:cNvSpPr txBox="1"/>
          <p:nvPr>
            <p:ph idx="1" type="body"/>
          </p:nvPr>
        </p:nvSpPr>
        <p:spPr>
          <a:xfrm>
            <a:off x="3882100" y="446950"/>
            <a:ext cx="2783400" cy="33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Simulated RF Event Distribution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32" name="Google Shape;632;p41"/>
          <p:cNvSpPr txBox="1"/>
          <p:nvPr>
            <p:ph idx="1" type="body"/>
          </p:nvPr>
        </p:nvSpPr>
        <p:spPr>
          <a:xfrm>
            <a:off x="6696950" y="446950"/>
            <a:ext cx="2076600" cy="33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Preliminary Scintillator Event Distribution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b="0" l="0" r="0" t="13043"/>
          <a:stretch/>
        </p:blipFill>
        <p:spPr>
          <a:xfrm>
            <a:off x="502069" y="642550"/>
            <a:ext cx="8641930" cy="421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/>
          <p:nvPr/>
        </p:nvSpPr>
        <p:spPr>
          <a:xfrm>
            <a:off x="7174000" y="718750"/>
            <a:ext cx="1731000" cy="155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615138" y="895225"/>
            <a:ext cx="22632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800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BEACON Prototype</a:t>
            </a:r>
            <a:endParaRPr sz="1800">
              <a:solidFill>
                <a:srgbClr val="0000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2902838" y="597475"/>
            <a:ext cx="6128100" cy="12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Goal</a:t>
            </a:r>
            <a:r>
              <a:rPr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→ Validate full instrument neutrino sensitivity</a:t>
            </a:r>
            <a:br>
              <a:rPr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i="1"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How</a:t>
            </a:r>
            <a:r>
              <a:rPr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→ Verify cosmic ray (CR) air shower radio flux</a:t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03" name="Google Shape;103;p15"/>
          <p:cNvGrpSpPr/>
          <p:nvPr/>
        </p:nvGrpSpPr>
        <p:grpSpPr>
          <a:xfrm rot="2829785">
            <a:off x="7039291" y="1619517"/>
            <a:ext cx="761961" cy="749771"/>
            <a:chOff x="8087775" y="939519"/>
            <a:chExt cx="996859" cy="1060113"/>
          </a:xfrm>
        </p:grpSpPr>
        <p:cxnSp>
          <p:nvCxnSpPr>
            <p:cNvPr id="104" name="Google Shape;104;p15"/>
            <p:cNvCxnSpPr/>
            <p:nvPr/>
          </p:nvCxnSpPr>
          <p:spPr>
            <a:xfrm flipH="1">
              <a:off x="8782025" y="950171"/>
              <a:ext cx="292200" cy="2757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5" name="Google Shape;105;p15"/>
            <p:cNvCxnSpPr/>
            <p:nvPr/>
          </p:nvCxnSpPr>
          <p:spPr>
            <a:xfrm flipH="1">
              <a:off x="8823425" y="959155"/>
              <a:ext cx="250800" cy="3105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" name="Google Shape;106;p15"/>
            <p:cNvCxnSpPr/>
            <p:nvPr/>
          </p:nvCxnSpPr>
          <p:spPr>
            <a:xfrm flipH="1">
              <a:off x="8886816" y="939519"/>
              <a:ext cx="197700" cy="3234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" name="Google Shape;107;p15"/>
            <p:cNvCxnSpPr/>
            <p:nvPr/>
          </p:nvCxnSpPr>
          <p:spPr>
            <a:xfrm flipH="1">
              <a:off x="8948734" y="962100"/>
              <a:ext cx="135900" cy="3165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8" name="Google Shape;108;p15"/>
            <p:cNvCxnSpPr/>
            <p:nvPr/>
          </p:nvCxnSpPr>
          <p:spPr>
            <a:xfrm flipH="1">
              <a:off x="8729787" y="1040632"/>
              <a:ext cx="243000" cy="1632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9" name="Google Shape;109;p15"/>
            <p:cNvCxnSpPr/>
            <p:nvPr/>
          </p:nvCxnSpPr>
          <p:spPr>
            <a:xfrm flipH="1">
              <a:off x="8823451" y="1100377"/>
              <a:ext cx="201600" cy="2754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0" name="Google Shape;110;p15"/>
            <p:cNvCxnSpPr/>
            <p:nvPr/>
          </p:nvCxnSpPr>
          <p:spPr>
            <a:xfrm flipH="1">
              <a:off x="8729610" y="1126364"/>
              <a:ext cx="167100" cy="2586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1" name="Google Shape;111;p15"/>
            <p:cNvCxnSpPr/>
            <p:nvPr/>
          </p:nvCxnSpPr>
          <p:spPr>
            <a:xfrm flipH="1">
              <a:off x="8697920" y="1189902"/>
              <a:ext cx="230100" cy="153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" name="Google Shape;112;p15"/>
            <p:cNvCxnSpPr/>
            <p:nvPr/>
          </p:nvCxnSpPr>
          <p:spPr>
            <a:xfrm flipH="1">
              <a:off x="8645497" y="1147056"/>
              <a:ext cx="174900" cy="2082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" name="Google Shape;113;p15"/>
            <p:cNvCxnSpPr/>
            <p:nvPr/>
          </p:nvCxnSpPr>
          <p:spPr>
            <a:xfrm flipH="1">
              <a:off x="8980193" y="1171993"/>
              <a:ext cx="12600" cy="2352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" name="Google Shape;114;p15"/>
            <p:cNvCxnSpPr/>
            <p:nvPr/>
          </p:nvCxnSpPr>
          <p:spPr>
            <a:xfrm flipH="1">
              <a:off x="8489114" y="1372826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5" name="Google Shape;115;p15"/>
            <p:cNvCxnSpPr/>
            <p:nvPr/>
          </p:nvCxnSpPr>
          <p:spPr>
            <a:xfrm flipH="1">
              <a:off x="8732050" y="1301314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" name="Google Shape;116;p15"/>
            <p:cNvCxnSpPr/>
            <p:nvPr/>
          </p:nvCxnSpPr>
          <p:spPr>
            <a:xfrm>
              <a:off x="8656818" y="1335846"/>
              <a:ext cx="15600" cy="3597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5"/>
            <p:cNvCxnSpPr/>
            <p:nvPr/>
          </p:nvCxnSpPr>
          <p:spPr>
            <a:xfrm flipH="1">
              <a:off x="8583577" y="1359516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" name="Google Shape;118;p15"/>
            <p:cNvCxnSpPr/>
            <p:nvPr/>
          </p:nvCxnSpPr>
          <p:spPr>
            <a:xfrm flipH="1">
              <a:off x="8614514" y="1450325"/>
              <a:ext cx="125400" cy="2175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9" name="Google Shape;119;p15"/>
            <p:cNvCxnSpPr/>
            <p:nvPr/>
          </p:nvCxnSpPr>
          <p:spPr>
            <a:xfrm flipH="1">
              <a:off x="8823425" y="950171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0" name="Google Shape;120;p15"/>
            <p:cNvCxnSpPr/>
            <p:nvPr/>
          </p:nvCxnSpPr>
          <p:spPr>
            <a:xfrm flipH="1">
              <a:off x="8785332" y="1393594"/>
              <a:ext cx="103500" cy="180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1" name="Google Shape;121;p15"/>
            <p:cNvCxnSpPr/>
            <p:nvPr/>
          </p:nvCxnSpPr>
          <p:spPr>
            <a:xfrm>
              <a:off x="8834377" y="1359516"/>
              <a:ext cx="31200" cy="2421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2" name="Google Shape;122;p15"/>
            <p:cNvCxnSpPr/>
            <p:nvPr/>
          </p:nvCxnSpPr>
          <p:spPr>
            <a:xfrm flipH="1">
              <a:off x="8745849" y="1384995"/>
              <a:ext cx="237000" cy="2748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3" name="Google Shape;123;p15"/>
            <p:cNvCxnSpPr/>
            <p:nvPr/>
          </p:nvCxnSpPr>
          <p:spPr>
            <a:xfrm>
              <a:off x="8934876" y="1350351"/>
              <a:ext cx="0" cy="228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4" name="Google Shape;124;p15"/>
            <p:cNvCxnSpPr/>
            <p:nvPr/>
          </p:nvCxnSpPr>
          <p:spPr>
            <a:xfrm flipH="1">
              <a:off x="8707737" y="1269746"/>
              <a:ext cx="243000" cy="3681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5" name="Google Shape;125;p15"/>
            <p:cNvCxnSpPr/>
            <p:nvPr/>
          </p:nvCxnSpPr>
          <p:spPr>
            <a:xfrm flipH="1">
              <a:off x="8551287" y="1191297"/>
              <a:ext cx="194100" cy="270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6" name="Google Shape;126;p15"/>
            <p:cNvCxnSpPr/>
            <p:nvPr/>
          </p:nvCxnSpPr>
          <p:spPr>
            <a:xfrm flipH="1">
              <a:off x="8473101" y="1187952"/>
              <a:ext cx="273300" cy="2262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7" name="Google Shape;127;p15"/>
            <p:cNvCxnSpPr/>
            <p:nvPr/>
          </p:nvCxnSpPr>
          <p:spPr>
            <a:xfrm flipH="1">
              <a:off x="8549837" y="1431028"/>
              <a:ext cx="23400" cy="243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8" name="Google Shape;128;p15"/>
            <p:cNvCxnSpPr/>
            <p:nvPr/>
          </p:nvCxnSpPr>
          <p:spPr>
            <a:xfrm flipH="1">
              <a:off x="8319758" y="1439572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9" name="Google Shape;129;p15"/>
            <p:cNvCxnSpPr/>
            <p:nvPr/>
          </p:nvCxnSpPr>
          <p:spPr>
            <a:xfrm flipH="1">
              <a:off x="8430995" y="1397813"/>
              <a:ext cx="41700" cy="2961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0" name="Google Shape;130;p15"/>
            <p:cNvCxnSpPr/>
            <p:nvPr/>
          </p:nvCxnSpPr>
          <p:spPr>
            <a:xfrm flipH="1">
              <a:off x="8687549" y="1569304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1" name="Google Shape;131;p15"/>
            <p:cNvCxnSpPr/>
            <p:nvPr/>
          </p:nvCxnSpPr>
          <p:spPr>
            <a:xfrm>
              <a:off x="8473724" y="1402592"/>
              <a:ext cx="36600" cy="3597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2" name="Google Shape;132;p15"/>
            <p:cNvCxnSpPr/>
            <p:nvPr/>
          </p:nvCxnSpPr>
          <p:spPr>
            <a:xfrm flipH="1">
              <a:off x="8575596" y="1333204"/>
              <a:ext cx="133800" cy="4218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3" name="Google Shape;133;p15"/>
            <p:cNvCxnSpPr/>
            <p:nvPr/>
          </p:nvCxnSpPr>
          <p:spPr>
            <a:xfrm flipH="1">
              <a:off x="8412687" y="1787180"/>
              <a:ext cx="281400" cy="1140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4" name="Google Shape;134;p15"/>
            <p:cNvCxnSpPr/>
            <p:nvPr/>
          </p:nvCxnSpPr>
          <p:spPr>
            <a:xfrm flipH="1">
              <a:off x="8619319" y="1794132"/>
              <a:ext cx="75600" cy="2055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" name="Google Shape;135;p15"/>
            <p:cNvCxnSpPr/>
            <p:nvPr/>
          </p:nvCxnSpPr>
          <p:spPr>
            <a:xfrm>
              <a:off x="8756996" y="1645392"/>
              <a:ext cx="0" cy="1974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" name="Google Shape;136;p15"/>
            <p:cNvCxnSpPr/>
            <p:nvPr/>
          </p:nvCxnSpPr>
          <p:spPr>
            <a:xfrm flipH="1">
              <a:off x="8504535" y="1655682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" name="Google Shape;137;p15"/>
            <p:cNvCxnSpPr/>
            <p:nvPr/>
          </p:nvCxnSpPr>
          <p:spPr>
            <a:xfrm flipH="1">
              <a:off x="8326405" y="1743353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8" name="Google Shape;138;p15"/>
            <p:cNvCxnSpPr/>
            <p:nvPr/>
          </p:nvCxnSpPr>
          <p:spPr>
            <a:xfrm flipH="1">
              <a:off x="8214057" y="1679709"/>
              <a:ext cx="226500" cy="1212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9" name="Google Shape;139;p15"/>
            <p:cNvCxnSpPr/>
            <p:nvPr/>
          </p:nvCxnSpPr>
          <p:spPr>
            <a:xfrm flipH="1">
              <a:off x="8322805" y="1647796"/>
              <a:ext cx="10500" cy="2100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0" name="Google Shape;140;p15"/>
            <p:cNvCxnSpPr/>
            <p:nvPr/>
          </p:nvCxnSpPr>
          <p:spPr>
            <a:xfrm flipH="1">
              <a:off x="8087775" y="1662671"/>
              <a:ext cx="255300" cy="1380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15"/>
            <p:cNvCxnSpPr/>
            <p:nvPr/>
          </p:nvCxnSpPr>
          <p:spPr>
            <a:xfrm flipH="1">
              <a:off x="8225987" y="1397146"/>
              <a:ext cx="259500" cy="114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2" name="Google Shape;142;p15"/>
            <p:cNvCxnSpPr/>
            <p:nvPr/>
          </p:nvCxnSpPr>
          <p:spPr>
            <a:xfrm flipH="1">
              <a:off x="8232400" y="1460665"/>
              <a:ext cx="123300" cy="1896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3" name="Google Shape;143;p15"/>
            <p:cNvCxnSpPr/>
            <p:nvPr/>
          </p:nvCxnSpPr>
          <p:spPr>
            <a:xfrm flipH="1">
              <a:off x="8261573" y="1796279"/>
              <a:ext cx="261900" cy="78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4" name="Google Shape;144;p15"/>
            <p:cNvCxnSpPr/>
            <p:nvPr/>
          </p:nvCxnSpPr>
          <p:spPr>
            <a:xfrm flipH="1">
              <a:off x="8807715" y="1591298"/>
              <a:ext cx="60000" cy="2634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" name="Google Shape;145;p15"/>
            <p:cNvCxnSpPr/>
            <p:nvPr/>
          </p:nvCxnSpPr>
          <p:spPr>
            <a:xfrm flipH="1">
              <a:off x="8514177" y="1243600"/>
              <a:ext cx="377100" cy="174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" name="Google Shape;146;p15"/>
            <p:cNvCxnSpPr/>
            <p:nvPr/>
          </p:nvCxnSpPr>
          <p:spPr>
            <a:xfrm>
              <a:off x="8841737" y="1715433"/>
              <a:ext cx="57300" cy="237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147" name="Google Shape;147;p15"/>
          <p:cNvCxnSpPr/>
          <p:nvPr/>
        </p:nvCxnSpPr>
        <p:spPr>
          <a:xfrm flipH="1" rot="261075">
            <a:off x="7884184" y="1782370"/>
            <a:ext cx="1111103" cy="289131"/>
          </a:xfrm>
          <a:prstGeom prst="straightConnector1">
            <a:avLst/>
          </a:prstGeom>
          <a:noFill/>
          <a:ln cap="flat" cmpd="sng" w="28575">
            <a:solidFill>
              <a:srgbClr val="6955FF"/>
            </a:solidFill>
            <a:prstDash val="solid"/>
            <a:round/>
            <a:headEnd len="med" w="med" type="none"/>
            <a:tailEnd len="med" w="med" type="oval"/>
          </a:ln>
        </p:spPr>
      </p:cxnSp>
      <p:grpSp>
        <p:nvGrpSpPr>
          <p:cNvPr id="148" name="Google Shape;148;p15"/>
          <p:cNvGrpSpPr/>
          <p:nvPr/>
        </p:nvGrpSpPr>
        <p:grpSpPr>
          <a:xfrm rot="1658211">
            <a:off x="6269650" y="1826140"/>
            <a:ext cx="1422075" cy="988196"/>
            <a:chOff x="7325169" y="1219369"/>
            <a:chExt cx="1989300" cy="1476600"/>
          </a:xfrm>
        </p:grpSpPr>
        <p:sp>
          <p:nvSpPr>
            <p:cNvPr id="149" name="Google Shape;149;p15"/>
            <p:cNvSpPr/>
            <p:nvPr/>
          </p:nvSpPr>
          <p:spPr>
            <a:xfrm rot="-10442636">
              <a:off x="7916499" y="1436990"/>
              <a:ext cx="696761" cy="605953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5"/>
            <p:cNvSpPr/>
            <p:nvPr/>
          </p:nvSpPr>
          <p:spPr>
            <a:xfrm rot="-9821482">
              <a:off x="7432569" y="1448017"/>
              <a:ext cx="1774501" cy="101930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 rot="-9802628">
              <a:off x="7696002" y="1525258"/>
              <a:ext cx="1164047" cy="731042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15"/>
          <p:cNvSpPr txBox="1"/>
          <p:nvPr>
            <p:ph idx="1" type="body"/>
          </p:nvPr>
        </p:nvSpPr>
        <p:spPr>
          <a:xfrm>
            <a:off x="7904175" y="1989350"/>
            <a:ext cx="12825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6955FF"/>
                </a:solidFill>
              </a:rPr>
              <a:t>Cosmic Ray</a:t>
            </a:r>
            <a:endParaRPr sz="1500">
              <a:solidFill>
                <a:srgbClr val="6955FF"/>
              </a:solidFill>
            </a:endParaRPr>
          </a:p>
        </p:txBody>
      </p:sp>
      <p:sp>
        <p:nvSpPr>
          <p:cNvPr id="153" name="Google Shape;153;p15"/>
          <p:cNvSpPr/>
          <p:nvPr/>
        </p:nvSpPr>
        <p:spPr>
          <a:xfrm>
            <a:off x="2749563" y="877225"/>
            <a:ext cx="203400" cy="726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4" name="Google Shape;154;p15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55" name="Google Shape;155;p15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</a:t>
            </a:r>
            <a:r>
              <a:rPr lang="en"/>
              <a:t>of 14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2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RF-Scint Expectations</a:t>
            </a:r>
            <a:endParaRPr/>
          </a:p>
        </p:txBody>
      </p:sp>
      <p:sp>
        <p:nvSpPr>
          <p:cNvPr id="638" name="Google Shape;638;p42"/>
          <p:cNvSpPr txBox="1"/>
          <p:nvPr>
            <p:ph idx="1" type="body"/>
          </p:nvPr>
        </p:nvSpPr>
        <p:spPr>
          <a:xfrm>
            <a:off x="0" y="970100"/>
            <a:ext cx="4572000" cy="37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RF-Scint event overlap</a:t>
            </a:r>
            <a:r>
              <a:rPr lang="en"/>
              <a:t> population </a:t>
            </a:r>
            <a:br>
              <a:rPr lang="en"/>
            </a:br>
            <a:r>
              <a:rPr lang="en"/>
              <a:t>depend on many aspects:</a:t>
            </a:r>
            <a:br>
              <a:rPr lang="en"/>
            </a:br>
            <a:r>
              <a:rPr lang="en"/>
              <a:t>     - </a:t>
            </a:r>
            <a:r>
              <a:rPr lang="en">
                <a:solidFill>
                  <a:schemeClr val="accent4"/>
                </a:solidFill>
              </a:rPr>
              <a:t>High energy</a:t>
            </a:r>
            <a:r>
              <a:rPr lang="en"/>
              <a:t> events</a:t>
            </a:r>
            <a:br>
              <a:rPr lang="en"/>
            </a:br>
            <a:r>
              <a:rPr lang="en"/>
              <a:t>     - Detector </a:t>
            </a:r>
            <a:r>
              <a:rPr lang="en">
                <a:solidFill>
                  <a:schemeClr val="accent4"/>
                </a:solidFill>
              </a:rPr>
              <a:t>directional sensitivities</a:t>
            </a:r>
            <a:br>
              <a:rPr lang="en"/>
            </a:br>
            <a:r>
              <a:rPr lang="en"/>
              <a:t>     - RF vs Muon </a:t>
            </a:r>
            <a:r>
              <a:rPr lang="en">
                <a:solidFill>
                  <a:schemeClr val="accent4"/>
                </a:solidFill>
              </a:rPr>
              <a:t>flux distributions</a:t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42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 of 14</a:t>
            </a:r>
            <a:endParaRPr/>
          </a:p>
        </p:txBody>
      </p:sp>
      <p:pic>
        <p:nvPicPr>
          <p:cNvPr id="640" name="Google Shape;64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900800"/>
            <a:ext cx="4162751" cy="18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42"/>
          <p:cNvPicPr preferRelativeResize="0"/>
          <p:nvPr/>
        </p:nvPicPr>
        <p:blipFill rotWithShape="1">
          <a:blip r:embed="rId4">
            <a:alphaModFix/>
          </a:blip>
          <a:srcRect b="10047" l="5678" r="0" t="0"/>
          <a:stretch/>
        </p:blipFill>
        <p:spPr>
          <a:xfrm>
            <a:off x="3938510" y="783839"/>
            <a:ext cx="3354971" cy="2079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42"/>
          <p:cNvPicPr preferRelativeResize="0"/>
          <p:nvPr/>
        </p:nvPicPr>
        <p:blipFill rotWithShape="1">
          <a:blip r:embed="rId5">
            <a:alphaModFix/>
          </a:blip>
          <a:srcRect b="-618" l="0" r="9033" t="3916"/>
          <a:stretch/>
        </p:blipFill>
        <p:spPr>
          <a:xfrm>
            <a:off x="6463476" y="823100"/>
            <a:ext cx="2441400" cy="2079026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42"/>
          <p:cNvSpPr txBox="1"/>
          <p:nvPr>
            <p:ph idx="1" type="body"/>
          </p:nvPr>
        </p:nvSpPr>
        <p:spPr>
          <a:xfrm>
            <a:off x="3882100" y="446950"/>
            <a:ext cx="2783400" cy="33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Simulated RF Event Distribution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44" name="Google Shape;644;p42"/>
          <p:cNvSpPr txBox="1"/>
          <p:nvPr>
            <p:ph idx="1" type="body"/>
          </p:nvPr>
        </p:nvSpPr>
        <p:spPr>
          <a:xfrm>
            <a:off x="6696950" y="446950"/>
            <a:ext cx="2076600" cy="33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Preliminary Scintillator Event Distribution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45" name="Google Shape;645;p42"/>
          <p:cNvSpPr txBox="1"/>
          <p:nvPr>
            <p:ph idx="1" type="body"/>
          </p:nvPr>
        </p:nvSpPr>
        <p:spPr>
          <a:xfrm>
            <a:off x="4817525" y="4094550"/>
            <a:ext cx="36717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(Example Scint-RF coincidence, but not a CR)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3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RF-Scint Expectations</a:t>
            </a:r>
            <a:endParaRPr/>
          </a:p>
        </p:txBody>
      </p:sp>
      <p:sp>
        <p:nvSpPr>
          <p:cNvPr id="651" name="Google Shape;651;p43"/>
          <p:cNvSpPr txBox="1"/>
          <p:nvPr>
            <p:ph idx="1" type="body"/>
          </p:nvPr>
        </p:nvSpPr>
        <p:spPr>
          <a:xfrm>
            <a:off x="0" y="970100"/>
            <a:ext cx="4572000" cy="37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RF-Scint event overlap</a:t>
            </a:r>
            <a:r>
              <a:rPr lang="en"/>
              <a:t> population </a:t>
            </a:r>
            <a:br>
              <a:rPr lang="en"/>
            </a:br>
            <a:r>
              <a:rPr lang="en"/>
              <a:t>depend on many aspects:</a:t>
            </a:r>
            <a:br>
              <a:rPr lang="en"/>
            </a:br>
            <a:r>
              <a:rPr lang="en"/>
              <a:t>     - </a:t>
            </a:r>
            <a:r>
              <a:rPr lang="en">
                <a:solidFill>
                  <a:schemeClr val="accent4"/>
                </a:solidFill>
              </a:rPr>
              <a:t>High energy</a:t>
            </a:r>
            <a:r>
              <a:rPr lang="en"/>
              <a:t> events</a:t>
            </a:r>
            <a:br>
              <a:rPr lang="en"/>
            </a:br>
            <a:r>
              <a:rPr lang="en"/>
              <a:t>     - Detector </a:t>
            </a:r>
            <a:r>
              <a:rPr lang="en">
                <a:solidFill>
                  <a:schemeClr val="accent4"/>
                </a:solidFill>
              </a:rPr>
              <a:t>directional sensitivities</a:t>
            </a:r>
            <a:br>
              <a:rPr lang="en"/>
            </a:br>
            <a:r>
              <a:rPr lang="en"/>
              <a:t>     - RF vs Muon </a:t>
            </a:r>
            <a:r>
              <a:rPr lang="en">
                <a:solidFill>
                  <a:schemeClr val="accent4"/>
                </a:solidFill>
              </a:rPr>
              <a:t>flux distributions</a:t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Scintillator implementation into Cranberry simulations will give an expected coincident event rate in both detectors (WIP)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43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 of 14</a:t>
            </a:r>
            <a:endParaRPr/>
          </a:p>
        </p:txBody>
      </p:sp>
      <p:pic>
        <p:nvPicPr>
          <p:cNvPr id="653" name="Google Shape;65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900800"/>
            <a:ext cx="4162751" cy="18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43"/>
          <p:cNvPicPr preferRelativeResize="0"/>
          <p:nvPr/>
        </p:nvPicPr>
        <p:blipFill rotWithShape="1">
          <a:blip r:embed="rId4">
            <a:alphaModFix/>
          </a:blip>
          <a:srcRect b="10047" l="5678" r="0" t="0"/>
          <a:stretch/>
        </p:blipFill>
        <p:spPr>
          <a:xfrm>
            <a:off x="3938510" y="783839"/>
            <a:ext cx="3354971" cy="2079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3"/>
          <p:cNvPicPr preferRelativeResize="0"/>
          <p:nvPr/>
        </p:nvPicPr>
        <p:blipFill rotWithShape="1">
          <a:blip r:embed="rId5">
            <a:alphaModFix/>
          </a:blip>
          <a:srcRect b="-618" l="0" r="9033" t="3916"/>
          <a:stretch/>
        </p:blipFill>
        <p:spPr>
          <a:xfrm>
            <a:off x="6463476" y="823100"/>
            <a:ext cx="2441400" cy="2079026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3"/>
          <p:cNvSpPr txBox="1"/>
          <p:nvPr>
            <p:ph idx="1" type="body"/>
          </p:nvPr>
        </p:nvSpPr>
        <p:spPr>
          <a:xfrm>
            <a:off x="3882100" y="446950"/>
            <a:ext cx="2783400" cy="33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Simulated RF Event Distribution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57" name="Google Shape;657;p43"/>
          <p:cNvSpPr txBox="1"/>
          <p:nvPr>
            <p:ph idx="1" type="body"/>
          </p:nvPr>
        </p:nvSpPr>
        <p:spPr>
          <a:xfrm>
            <a:off x="6696950" y="446950"/>
            <a:ext cx="2076600" cy="33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Preliminary Scintillator Event Distribution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58" name="Google Shape;658;p43"/>
          <p:cNvSpPr txBox="1"/>
          <p:nvPr>
            <p:ph idx="1" type="body"/>
          </p:nvPr>
        </p:nvSpPr>
        <p:spPr>
          <a:xfrm>
            <a:off x="4817525" y="4094550"/>
            <a:ext cx="36717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(Example Scint-RF coincidence, but not a CR)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4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CR Search for RF Optimization</a:t>
            </a:r>
            <a:endParaRPr/>
          </a:p>
        </p:txBody>
      </p:sp>
      <p:sp>
        <p:nvSpPr>
          <p:cNvPr id="664" name="Google Shape;664;p44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5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CR Search for RF Optimization</a:t>
            </a:r>
            <a:endParaRPr/>
          </a:p>
        </p:txBody>
      </p:sp>
      <p:sp>
        <p:nvSpPr>
          <p:cNvPr id="670" name="Google Shape;670;p45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 of 14</a:t>
            </a:r>
            <a:endParaRPr/>
          </a:p>
        </p:txBody>
      </p:sp>
      <p:sp>
        <p:nvSpPr>
          <p:cNvPr id="671" name="Google Shape;671;p45"/>
          <p:cNvSpPr/>
          <p:nvPr/>
        </p:nvSpPr>
        <p:spPr>
          <a:xfrm>
            <a:off x="154275" y="1179213"/>
            <a:ext cx="1202100" cy="3984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Quality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72" name="Google Shape;6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09" y="2423505"/>
            <a:ext cx="1318726" cy="83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5"/>
          <p:cNvPicPr preferRelativeResize="0"/>
          <p:nvPr/>
        </p:nvPicPr>
        <p:blipFill rotWithShape="1">
          <a:blip r:embed="rId4">
            <a:alphaModFix/>
          </a:blip>
          <a:srcRect b="75394" l="25163" r="24908" t="0"/>
          <a:stretch/>
        </p:blipFill>
        <p:spPr>
          <a:xfrm>
            <a:off x="190639" y="3339388"/>
            <a:ext cx="2219238" cy="837749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45"/>
          <p:cNvSpPr/>
          <p:nvPr/>
        </p:nvSpPr>
        <p:spPr>
          <a:xfrm>
            <a:off x="164375" y="2394550"/>
            <a:ext cx="2245500" cy="18318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75" name="Google Shape;675;p45"/>
          <p:cNvSpPr/>
          <p:nvPr/>
        </p:nvSpPr>
        <p:spPr>
          <a:xfrm>
            <a:off x="897750" y="1659000"/>
            <a:ext cx="266425" cy="653050"/>
          </a:xfrm>
          <a:custGeom>
            <a:rect b="b" l="l" r="r" t="t"/>
            <a:pathLst>
              <a:path extrusionOk="0" h="26122" w="10657">
                <a:moveTo>
                  <a:pt x="0" y="0"/>
                </a:moveTo>
                <a:cubicBezTo>
                  <a:pt x="1288" y="1749"/>
                  <a:pt x="5950" y="6137"/>
                  <a:pt x="7726" y="10491"/>
                </a:cubicBezTo>
                <a:cubicBezTo>
                  <a:pt x="9502" y="14845"/>
                  <a:pt x="10169" y="23517"/>
                  <a:pt x="10657" y="26122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6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CR Search for RF Optimization</a:t>
            </a:r>
            <a:endParaRPr/>
          </a:p>
        </p:txBody>
      </p:sp>
      <p:sp>
        <p:nvSpPr>
          <p:cNvPr id="681" name="Google Shape;681;p46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 of 14</a:t>
            </a:r>
            <a:endParaRPr/>
          </a:p>
        </p:txBody>
      </p:sp>
      <p:sp>
        <p:nvSpPr>
          <p:cNvPr id="682" name="Google Shape;682;p46"/>
          <p:cNvSpPr/>
          <p:nvPr/>
        </p:nvSpPr>
        <p:spPr>
          <a:xfrm>
            <a:off x="154275" y="1179213"/>
            <a:ext cx="1202100" cy="3984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Quality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83" name="Google Shape;68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09" y="2423505"/>
            <a:ext cx="1318726" cy="83776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6"/>
          <p:cNvSpPr/>
          <p:nvPr/>
        </p:nvSpPr>
        <p:spPr>
          <a:xfrm>
            <a:off x="2518100" y="1683649"/>
            <a:ext cx="1344600" cy="1238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85" name="Google Shape;685;p46"/>
          <p:cNvPicPr preferRelativeResize="0"/>
          <p:nvPr/>
        </p:nvPicPr>
        <p:blipFill rotWithShape="1">
          <a:blip r:embed="rId4">
            <a:alphaModFix/>
          </a:blip>
          <a:srcRect b="75394" l="25163" r="24908" t="0"/>
          <a:stretch/>
        </p:blipFill>
        <p:spPr>
          <a:xfrm>
            <a:off x="190639" y="3339388"/>
            <a:ext cx="2219238" cy="837749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46"/>
          <p:cNvSpPr/>
          <p:nvPr/>
        </p:nvSpPr>
        <p:spPr>
          <a:xfrm>
            <a:off x="1613050" y="1179225"/>
            <a:ext cx="1637100" cy="398400"/>
          </a:xfrm>
          <a:prstGeom prst="roundRect">
            <a:avLst>
              <a:gd fmla="val 16667" name="adj"/>
            </a:avLst>
          </a:prstGeom>
          <a:solidFill>
            <a:srgbClr val="9CC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Characteristic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7" name="Google Shape;687;p46"/>
          <p:cNvSpPr/>
          <p:nvPr/>
        </p:nvSpPr>
        <p:spPr>
          <a:xfrm>
            <a:off x="164375" y="2394550"/>
            <a:ext cx="2245500" cy="18318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8" name="Google Shape;688;p46"/>
          <p:cNvSpPr txBox="1"/>
          <p:nvPr>
            <p:ph idx="1" type="body"/>
          </p:nvPr>
        </p:nvSpPr>
        <p:spPr>
          <a:xfrm>
            <a:off x="2479525" y="1671100"/>
            <a:ext cx="1521000" cy="11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 Max Voltage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Peaks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Temporospatial Clustering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etc.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689" name="Google Shape;689;p46"/>
          <p:cNvSpPr/>
          <p:nvPr/>
        </p:nvSpPr>
        <p:spPr>
          <a:xfrm>
            <a:off x="1377750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BAD3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90" name="Google Shape;690;p46"/>
          <p:cNvSpPr/>
          <p:nvPr/>
        </p:nvSpPr>
        <p:spPr>
          <a:xfrm>
            <a:off x="897750" y="1659000"/>
            <a:ext cx="266425" cy="653050"/>
          </a:xfrm>
          <a:custGeom>
            <a:rect b="b" l="l" r="r" t="t"/>
            <a:pathLst>
              <a:path extrusionOk="0" h="26122" w="10657">
                <a:moveTo>
                  <a:pt x="0" y="0"/>
                </a:moveTo>
                <a:cubicBezTo>
                  <a:pt x="1288" y="1749"/>
                  <a:pt x="5950" y="6137"/>
                  <a:pt x="7726" y="10491"/>
                </a:cubicBezTo>
                <a:cubicBezTo>
                  <a:pt x="9502" y="14845"/>
                  <a:pt x="10169" y="23517"/>
                  <a:pt x="10657" y="26122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691" name="Google Shape;691;p46"/>
          <p:cNvSpPr/>
          <p:nvPr/>
        </p:nvSpPr>
        <p:spPr>
          <a:xfrm>
            <a:off x="2032859" y="1665300"/>
            <a:ext cx="446675" cy="277500"/>
          </a:xfrm>
          <a:custGeom>
            <a:rect b="b" l="l" r="r" t="t"/>
            <a:pathLst>
              <a:path extrusionOk="0" h="11100" w="17867">
                <a:moveTo>
                  <a:pt x="709" y="0"/>
                </a:moveTo>
                <a:cubicBezTo>
                  <a:pt x="835" y="1220"/>
                  <a:pt x="-1394" y="5467"/>
                  <a:pt x="1466" y="7317"/>
                </a:cubicBezTo>
                <a:cubicBezTo>
                  <a:pt x="4326" y="9167"/>
                  <a:pt x="15134" y="10470"/>
                  <a:pt x="17867" y="1110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7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CR Search for RF Optimization</a:t>
            </a:r>
            <a:endParaRPr/>
          </a:p>
        </p:txBody>
      </p:sp>
      <p:sp>
        <p:nvSpPr>
          <p:cNvPr id="697" name="Google Shape;697;p47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 of 14</a:t>
            </a:r>
            <a:endParaRPr/>
          </a:p>
        </p:txBody>
      </p:sp>
      <p:sp>
        <p:nvSpPr>
          <p:cNvPr id="698" name="Google Shape;698;p47"/>
          <p:cNvSpPr/>
          <p:nvPr/>
        </p:nvSpPr>
        <p:spPr>
          <a:xfrm>
            <a:off x="154275" y="1179213"/>
            <a:ext cx="1202100" cy="3984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Quality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99" name="Google Shape;6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09" y="2423505"/>
            <a:ext cx="1318726" cy="83776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47"/>
          <p:cNvSpPr/>
          <p:nvPr/>
        </p:nvSpPr>
        <p:spPr>
          <a:xfrm>
            <a:off x="2518100" y="1683649"/>
            <a:ext cx="1344600" cy="1238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01" name="Google Shape;701;p47"/>
          <p:cNvPicPr preferRelativeResize="0"/>
          <p:nvPr/>
        </p:nvPicPr>
        <p:blipFill rotWithShape="1">
          <a:blip r:embed="rId4">
            <a:alphaModFix/>
          </a:blip>
          <a:srcRect b="75394" l="25163" r="24908" t="0"/>
          <a:stretch/>
        </p:blipFill>
        <p:spPr>
          <a:xfrm>
            <a:off x="190639" y="3339388"/>
            <a:ext cx="2219238" cy="83774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7"/>
          <p:cNvSpPr/>
          <p:nvPr/>
        </p:nvSpPr>
        <p:spPr>
          <a:xfrm>
            <a:off x="1613050" y="1179225"/>
            <a:ext cx="1637100" cy="398400"/>
          </a:xfrm>
          <a:prstGeom prst="roundRect">
            <a:avLst>
              <a:gd fmla="val 16667" name="adj"/>
            </a:avLst>
          </a:prstGeom>
          <a:solidFill>
            <a:srgbClr val="9CC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Characteristic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3" name="Google Shape;703;p47"/>
          <p:cNvSpPr/>
          <p:nvPr/>
        </p:nvSpPr>
        <p:spPr>
          <a:xfrm>
            <a:off x="3506825" y="1179225"/>
            <a:ext cx="1263900" cy="398400"/>
          </a:xfrm>
          <a:prstGeom prst="roundRect">
            <a:avLst>
              <a:gd fmla="val 16667" name="adj"/>
            </a:avLst>
          </a:prstGeom>
          <a:solidFill>
            <a:srgbClr val="74A6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Reconstruction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4" name="Google Shape;704;p47"/>
          <p:cNvSpPr/>
          <p:nvPr/>
        </p:nvSpPr>
        <p:spPr>
          <a:xfrm>
            <a:off x="5027400" y="1179225"/>
            <a:ext cx="1666800" cy="398400"/>
          </a:xfrm>
          <a:prstGeom prst="roundRect">
            <a:avLst>
              <a:gd fmla="val 16667" name="adj"/>
            </a:avLst>
          </a:prstGeom>
          <a:solidFill>
            <a:srgbClr val="5592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Zenith/Azimuth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5" name="Google Shape;705;p47"/>
          <p:cNvSpPr/>
          <p:nvPr/>
        </p:nvSpPr>
        <p:spPr>
          <a:xfrm>
            <a:off x="164375" y="2394550"/>
            <a:ext cx="2245500" cy="18318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06" name="Google Shape;706;p47"/>
          <p:cNvPicPr preferRelativeResize="0"/>
          <p:nvPr/>
        </p:nvPicPr>
        <p:blipFill rotWithShape="1">
          <a:blip r:embed="rId5">
            <a:alphaModFix/>
          </a:blip>
          <a:srcRect b="0" l="0" r="1671" t="51491"/>
          <a:stretch/>
        </p:blipFill>
        <p:spPr>
          <a:xfrm>
            <a:off x="4353250" y="1704675"/>
            <a:ext cx="2076102" cy="1184098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47"/>
          <p:cNvSpPr txBox="1"/>
          <p:nvPr>
            <p:ph idx="1" type="body"/>
          </p:nvPr>
        </p:nvSpPr>
        <p:spPr>
          <a:xfrm>
            <a:off x="2479525" y="1671100"/>
            <a:ext cx="1521000" cy="11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 Max Voltage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Peaks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Temporospatial Clustering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etc.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708" name="Google Shape;708;p47"/>
          <p:cNvSpPr/>
          <p:nvPr/>
        </p:nvSpPr>
        <p:spPr>
          <a:xfrm>
            <a:off x="4311875" y="1650001"/>
            <a:ext cx="2117400" cy="1265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9" name="Google Shape;709;p47"/>
          <p:cNvSpPr/>
          <p:nvPr/>
        </p:nvSpPr>
        <p:spPr>
          <a:xfrm>
            <a:off x="1377750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BAD3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10" name="Google Shape;710;p47"/>
          <p:cNvSpPr/>
          <p:nvPr/>
        </p:nvSpPr>
        <p:spPr>
          <a:xfrm>
            <a:off x="3271525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9CC0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11" name="Google Shape;711;p47"/>
          <p:cNvSpPr/>
          <p:nvPr/>
        </p:nvSpPr>
        <p:spPr>
          <a:xfrm>
            <a:off x="4792100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74A6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12" name="Google Shape;712;p47"/>
          <p:cNvSpPr/>
          <p:nvPr/>
        </p:nvSpPr>
        <p:spPr>
          <a:xfrm>
            <a:off x="897750" y="1659000"/>
            <a:ext cx="266425" cy="653050"/>
          </a:xfrm>
          <a:custGeom>
            <a:rect b="b" l="l" r="r" t="t"/>
            <a:pathLst>
              <a:path extrusionOk="0" h="26122" w="10657">
                <a:moveTo>
                  <a:pt x="0" y="0"/>
                </a:moveTo>
                <a:cubicBezTo>
                  <a:pt x="1288" y="1749"/>
                  <a:pt x="5950" y="6137"/>
                  <a:pt x="7726" y="10491"/>
                </a:cubicBezTo>
                <a:cubicBezTo>
                  <a:pt x="9502" y="14845"/>
                  <a:pt x="10169" y="23517"/>
                  <a:pt x="10657" y="26122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13" name="Google Shape;713;p47"/>
          <p:cNvSpPr/>
          <p:nvPr/>
        </p:nvSpPr>
        <p:spPr>
          <a:xfrm>
            <a:off x="2032859" y="1665300"/>
            <a:ext cx="446675" cy="277500"/>
          </a:xfrm>
          <a:custGeom>
            <a:rect b="b" l="l" r="r" t="t"/>
            <a:pathLst>
              <a:path extrusionOk="0" h="11100" w="17867">
                <a:moveTo>
                  <a:pt x="709" y="0"/>
                </a:moveTo>
                <a:cubicBezTo>
                  <a:pt x="835" y="1220"/>
                  <a:pt x="-1394" y="5467"/>
                  <a:pt x="1466" y="7317"/>
                </a:cubicBezTo>
                <a:cubicBezTo>
                  <a:pt x="4326" y="9167"/>
                  <a:pt x="15134" y="10470"/>
                  <a:pt x="17867" y="1110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14" name="Google Shape;714;p47"/>
          <p:cNvSpPr/>
          <p:nvPr/>
        </p:nvSpPr>
        <p:spPr>
          <a:xfrm>
            <a:off x="4181747" y="1623575"/>
            <a:ext cx="122975" cy="158750"/>
          </a:xfrm>
          <a:custGeom>
            <a:rect b="b" l="l" r="r" t="t"/>
            <a:pathLst>
              <a:path extrusionOk="0" h="6350" w="4919">
                <a:moveTo>
                  <a:pt x="12" y="0"/>
                </a:moveTo>
                <a:cubicBezTo>
                  <a:pt x="108" y="722"/>
                  <a:pt x="-229" y="3272"/>
                  <a:pt x="589" y="4330"/>
                </a:cubicBezTo>
                <a:cubicBezTo>
                  <a:pt x="1407" y="5388"/>
                  <a:pt x="4197" y="6013"/>
                  <a:pt x="4919" y="635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15" name="Google Shape;715;p47"/>
          <p:cNvSpPr/>
          <p:nvPr/>
        </p:nvSpPr>
        <p:spPr>
          <a:xfrm>
            <a:off x="6436425" y="1612750"/>
            <a:ext cx="126725" cy="180400"/>
          </a:xfrm>
          <a:custGeom>
            <a:rect b="b" l="l" r="r" t="t"/>
            <a:pathLst>
              <a:path extrusionOk="0" h="7216" w="5069">
                <a:moveTo>
                  <a:pt x="4907" y="0"/>
                </a:moveTo>
                <a:cubicBezTo>
                  <a:pt x="4859" y="818"/>
                  <a:pt x="5436" y="3704"/>
                  <a:pt x="4618" y="4907"/>
                </a:cubicBezTo>
                <a:cubicBezTo>
                  <a:pt x="3800" y="6110"/>
                  <a:pt x="770" y="6831"/>
                  <a:pt x="0" y="7216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8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CR Search for RF Optimization</a:t>
            </a:r>
            <a:endParaRPr/>
          </a:p>
        </p:txBody>
      </p:sp>
      <p:sp>
        <p:nvSpPr>
          <p:cNvPr id="721" name="Google Shape;721;p48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 of 14</a:t>
            </a:r>
            <a:endParaRPr/>
          </a:p>
        </p:txBody>
      </p:sp>
      <p:sp>
        <p:nvSpPr>
          <p:cNvPr id="722" name="Google Shape;722;p48"/>
          <p:cNvSpPr/>
          <p:nvPr/>
        </p:nvSpPr>
        <p:spPr>
          <a:xfrm>
            <a:off x="154275" y="1179213"/>
            <a:ext cx="1202100" cy="3984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Quality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23" name="Google Shape;72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09" y="2423505"/>
            <a:ext cx="1318726" cy="83776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48"/>
          <p:cNvSpPr/>
          <p:nvPr/>
        </p:nvSpPr>
        <p:spPr>
          <a:xfrm>
            <a:off x="2518100" y="1683649"/>
            <a:ext cx="1344600" cy="1238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25" name="Google Shape;725;p48"/>
          <p:cNvPicPr preferRelativeResize="0"/>
          <p:nvPr/>
        </p:nvPicPr>
        <p:blipFill rotWithShape="1">
          <a:blip r:embed="rId4">
            <a:alphaModFix/>
          </a:blip>
          <a:srcRect b="75394" l="25163" r="24908" t="0"/>
          <a:stretch/>
        </p:blipFill>
        <p:spPr>
          <a:xfrm>
            <a:off x="190639" y="3339388"/>
            <a:ext cx="2219238" cy="837749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48"/>
          <p:cNvSpPr/>
          <p:nvPr/>
        </p:nvSpPr>
        <p:spPr>
          <a:xfrm>
            <a:off x="1613050" y="1179225"/>
            <a:ext cx="1637100" cy="398400"/>
          </a:xfrm>
          <a:prstGeom prst="roundRect">
            <a:avLst>
              <a:gd fmla="val 16667" name="adj"/>
            </a:avLst>
          </a:prstGeom>
          <a:solidFill>
            <a:srgbClr val="9CC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Characteristic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27" name="Google Shape;727;p48"/>
          <p:cNvSpPr/>
          <p:nvPr/>
        </p:nvSpPr>
        <p:spPr>
          <a:xfrm>
            <a:off x="3506825" y="1179225"/>
            <a:ext cx="1263900" cy="398400"/>
          </a:xfrm>
          <a:prstGeom prst="roundRect">
            <a:avLst>
              <a:gd fmla="val 16667" name="adj"/>
            </a:avLst>
          </a:prstGeom>
          <a:solidFill>
            <a:srgbClr val="74A6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Reconstruction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28" name="Google Shape;728;p48"/>
          <p:cNvSpPr/>
          <p:nvPr/>
        </p:nvSpPr>
        <p:spPr>
          <a:xfrm>
            <a:off x="5027400" y="1179225"/>
            <a:ext cx="1666800" cy="398400"/>
          </a:xfrm>
          <a:prstGeom prst="roundRect">
            <a:avLst>
              <a:gd fmla="val 16667" name="adj"/>
            </a:avLst>
          </a:prstGeom>
          <a:solidFill>
            <a:srgbClr val="5592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Zenith/Azimuth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29" name="Google Shape;729;p48"/>
          <p:cNvSpPr/>
          <p:nvPr/>
        </p:nvSpPr>
        <p:spPr>
          <a:xfrm>
            <a:off x="7697450" y="1179225"/>
            <a:ext cx="1263900" cy="398400"/>
          </a:xfrm>
          <a:prstGeom prst="roundRect">
            <a:avLst>
              <a:gd fmla="val 16667" name="adj"/>
            </a:avLst>
          </a:prstGeom>
          <a:solidFill>
            <a:srgbClr val="006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CR Population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0" name="Google Shape;730;p48"/>
          <p:cNvSpPr/>
          <p:nvPr/>
        </p:nvSpPr>
        <p:spPr>
          <a:xfrm>
            <a:off x="164375" y="2394550"/>
            <a:ext cx="2245500" cy="18318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1" name="Google Shape;731;p48"/>
          <p:cNvSpPr/>
          <p:nvPr/>
        </p:nvSpPr>
        <p:spPr>
          <a:xfrm>
            <a:off x="6950875" y="1179225"/>
            <a:ext cx="489900" cy="398400"/>
          </a:xfrm>
          <a:prstGeom prst="roundRect">
            <a:avLst>
              <a:gd fmla="val 16667" name="adj"/>
            </a:avLst>
          </a:prstGeom>
          <a:solidFill>
            <a:srgbClr val="2476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???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32" name="Google Shape;732;p48"/>
          <p:cNvPicPr preferRelativeResize="0"/>
          <p:nvPr/>
        </p:nvPicPr>
        <p:blipFill rotWithShape="1">
          <a:blip r:embed="rId5">
            <a:alphaModFix/>
          </a:blip>
          <a:srcRect b="0" l="0" r="1671" t="51491"/>
          <a:stretch/>
        </p:blipFill>
        <p:spPr>
          <a:xfrm>
            <a:off x="4353250" y="1704675"/>
            <a:ext cx="2076102" cy="118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48"/>
          <p:cNvPicPr preferRelativeResize="0"/>
          <p:nvPr/>
        </p:nvPicPr>
        <p:blipFill rotWithShape="1">
          <a:blip r:embed="rId6">
            <a:alphaModFix/>
          </a:blip>
          <a:srcRect b="-618" l="0" r="9033" t="3916"/>
          <a:stretch/>
        </p:blipFill>
        <p:spPr>
          <a:xfrm>
            <a:off x="7840750" y="223459"/>
            <a:ext cx="977299" cy="832241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48"/>
          <p:cNvSpPr txBox="1"/>
          <p:nvPr>
            <p:ph idx="1" type="body"/>
          </p:nvPr>
        </p:nvSpPr>
        <p:spPr>
          <a:xfrm>
            <a:off x="2479525" y="1671100"/>
            <a:ext cx="1521000" cy="11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 Max Voltage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Peaks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Temporospatial Clustering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etc.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735" name="Google Shape;735;p48"/>
          <p:cNvSpPr/>
          <p:nvPr/>
        </p:nvSpPr>
        <p:spPr>
          <a:xfrm>
            <a:off x="4311875" y="1650001"/>
            <a:ext cx="2117400" cy="1265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6" name="Google Shape;736;p48"/>
          <p:cNvSpPr/>
          <p:nvPr/>
        </p:nvSpPr>
        <p:spPr>
          <a:xfrm>
            <a:off x="1377750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BAD3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7" name="Google Shape;737;p48"/>
          <p:cNvSpPr/>
          <p:nvPr/>
        </p:nvSpPr>
        <p:spPr>
          <a:xfrm>
            <a:off x="3271525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9CC0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8" name="Google Shape;738;p48"/>
          <p:cNvSpPr/>
          <p:nvPr/>
        </p:nvSpPr>
        <p:spPr>
          <a:xfrm>
            <a:off x="4792100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74A6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9" name="Google Shape;739;p48"/>
          <p:cNvSpPr/>
          <p:nvPr/>
        </p:nvSpPr>
        <p:spPr>
          <a:xfrm>
            <a:off x="6715575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5592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40" name="Google Shape;740;p48"/>
          <p:cNvSpPr/>
          <p:nvPr/>
        </p:nvSpPr>
        <p:spPr>
          <a:xfrm>
            <a:off x="7462150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2476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41" name="Google Shape;741;p48"/>
          <p:cNvSpPr/>
          <p:nvPr/>
        </p:nvSpPr>
        <p:spPr>
          <a:xfrm>
            <a:off x="897750" y="1659000"/>
            <a:ext cx="266425" cy="653050"/>
          </a:xfrm>
          <a:custGeom>
            <a:rect b="b" l="l" r="r" t="t"/>
            <a:pathLst>
              <a:path extrusionOk="0" h="26122" w="10657">
                <a:moveTo>
                  <a:pt x="0" y="0"/>
                </a:moveTo>
                <a:cubicBezTo>
                  <a:pt x="1288" y="1749"/>
                  <a:pt x="5950" y="6137"/>
                  <a:pt x="7726" y="10491"/>
                </a:cubicBezTo>
                <a:cubicBezTo>
                  <a:pt x="9502" y="14845"/>
                  <a:pt x="10169" y="23517"/>
                  <a:pt x="10657" y="26122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42" name="Google Shape;742;p48"/>
          <p:cNvSpPr/>
          <p:nvPr/>
        </p:nvSpPr>
        <p:spPr>
          <a:xfrm>
            <a:off x="2032859" y="1665300"/>
            <a:ext cx="446675" cy="277500"/>
          </a:xfrm>
          <a:custGeom>
            <a:rect b="b" l="l" r="r" t="t"/>
            <a:pathLst>
              <a:path extrusionOk="0" h="11100" w="17867">
                <a:moveTo>
                  <a:pt x="709" y="0"/>
                </a:moveTo>
                <a:cubicBezTo>
                  <a:pt x="835" y="1220"/>
                  <a:pt x="-1394" y="5467"/>
                  <a:pt x="1466" y="7317"/>
                </a:cubicBezTo>
                <a:cubicBezTo>
                  <a:pt x="4326" y="9167"/>
                  <a:pt x="15134" y="10470"/>
                  <a:pt x="17867" y="1110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43" name="Google Shape;743;p48"/>
          <p:cNvSpPr/>
          <p:nvPr/>
        </p:nvSpPr>
        <p:spPr>
          <a:xfrm>
            <a:off x="4181747" y="1623575"/>
            <a:ext cx="122975" cy="158750"/>
          </a:xfrm>
          <a:custGeom>
            <a:rect b="b" l="l" r="r" t="t"/>
            <a:pathLst>
              <a:path extrusionOk="0" h="6350" w="4919">
                <a:moveTo>
                  <a:pt x="12" y="0"/>
                </a:moveTo>
                <a:cubicBezTo>
                  <a:pt x="108" y="722"/>
                  <a:pt x="-229" y="3272"/>
                  <a:pt x="589" y="4330"/>
                </a:cubicBezTo>
                <a:cubicBezTo>
                  <a:pt x="1407" y="5388"/>
                  <a:pt x="4197" y="6013"/>
                  <a:pt x="4919" y="635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44" name="Google Shape;744;p48"/>
          <p:cNvSpPr/>
          <p:nvPr/>
        </p:nvSpPr>
        <p:spPr>
          <a:xfrm>
            <a:off x="6436425" y="1612750"/>
            <a:ext cx="126725" cy="180400"/>
          </a:xfrm>
          <a:custGeom>
            <a:rect b="b" l="l" r="r" t="t"/>
            <a:pathLst>
              <a:path extrusionOk="0" h="7216" w="5069">
                <a:moveTo>
                  <a:pt x="4907" y="0"/>
                </a:moveTo>
                <a:cubicBezTo>
                  <a:pt x="4859" y="818"/>
                  <a:pt x="5436" y="3704"/>
                  <a:pt x="4618" y="4907"/>
                </a:cubicBezTo>
                <a:cubicBezTo>
                  <a:pt x="3800" y="6110"/>
                  <a:pt x="770" y="6831"/>
                  <a:pt x="0" y="7216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CR Search for RF Optimization</a:t>
            </a:r>
            <a:endParaRPr/>
          </a:p>
        </p:txBody>
      </p:sp>
      <p:sp>
        <p:nvSpPr>
          <p:cNvPr id="750" name="Google Shape;750;p49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 of 14</a:t>
            </a:r>
            <a:endParaRPr/>
          </a:p>
        </p:txBody>
      </p:sp>
      <p:sp>
        <p:nvSpPr>
          <p:cNvPr id="751" name="Google Shape;751;p49"/>
          <p:cNvSpPr/>
          <p:nvPr/>
        </p:nvSpPr>
        <p:spPr>
          <a:xfrm>
            <a:off x="154275" y="1179213"/>
            <a:ext cx="1202100" cy="3984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Quality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52" name="Google Shape;75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09" y="2423505"/>
            <a:ext cx="1318726" cy="83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3143" y="3080925"/>
            <a:ext cx="2213389" cy="16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49"/>
          <p:cNvSpPr/>
          <p:nvPr/>
        </p:nvSpPr>
        <p:spPr>
          <a:xfrm>
            <a:off x="2518100" y="1683649"/>
            <a:ext cx="1344600" cy="1238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55" name="Google Shape;755;p49"/>
          <p:cNvPicPr preferRelativeResize="0"/>
          <p:nvPr/>
        </p:nvPicPr>
        <p:blipFill rotWithShape="1">
          <a:blip r:embed="rId5">
            <a:alphaModFix/>
          </a:blip>
          <a:srcRect b="1893" l="941" r="0" t="0"/>
          <a:stretch/>
        </p:blipFill>
        <p:spPr>
          <a:xfrm>
            <a:off x="3129760" y="3087368"/>
            <a:ext cx="2213390" cy="166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6">
            <a:alphaModFix/>
          </a:blip>
          <a:srcRect b="75394" l="25163" r="24908" t="0"/>
          <a:stretch/>
        </p:blipFill>
        <p:spPr>
          <a:xfrm>
            <a:off x="190639" y="3339388"/>
            <a:ext cx="2219238" cy="837749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49"/>
          <p:cNvSpPr/>
          <p:nvPr/>
        </p:nvSpPr>
        <p:spPr>
          <a:xfrm>
            <a:off x="1613050" y="1179225"/>
            <a:ext cx="1637100" cy="398400"/>
          </a:xfrm>
          <a:prstGeom prst="roundRect">
            <a:avLst>
              <a:gd fmla="val 16667" name="adj"/>
            </a:avLst>
          </a:prstGeom>
          <a:solidFill>
            <a:srgbClr val="9CC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Characteristic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58" name="Google Shape;758;p49"/>
          <p:cNvSpPr/>
          <p:nvPr/>
        </p:nvSpPr>
        <p:spPr>
          <a:xfrm>
            <a:off x="3506825" y="1179225"/>
            <a:ext cx="1263900" cy="398400"/>
          </a:xfrm>
          <a:prstGeom prst="roundRect">
            <a:avLst>
              <a:gd fmla="val 16667" name="adj"/>
            </a:avLst>
          </a:prstGeom>
          <a:solidFill>
            <a:srgbClr val="74A6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Reconstruction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59" name="Google Shape;759;p49"/>
          <p:cNvSpPr/>
          <p:nvPr/>
        </p:nvSpPr>
        <p:spPr>
          <a:xfrm>
            <a:off x="5027400" y="1179225"/>
            <a:ext cx="1666800" cy="398400"/>
          </a:xfrm>
          <a:prstGeom prst="roundRect">
            <a:avLst>
              <a:gd fmla="val 16667" name="adj"/>
            </a:avLst>
          </a:prstGeom>
          <a:solidFill>
            <a:srgbClr val="5592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Zenith/Azimuth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60" name="Google Shape;760;p49"/>
          <p:cNvSpPr/>
          <p:nvPr/>
        </p:nvSpPr>
        <p:spPr>
          <a:xfrm>
            <a:off x="7697450" y="1179225"/>
            <a:ext cx="1263900" cy="398400"/>
          </a:xfrm>
          <a:prstGeom prst="roundRect">
            <a:avLst>
              <a:gd fmla="val 16667" name="adj"/>
            </a:avLst>
          </a:prstGeom>
          <a:solidFill>
            <a:srgbClr val="006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 CR Population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61" name="Google Shape;761;p49"/>
          <p:cNvSpPr/>
          <p:nvPr/>
        </p:nvSpPr>
        <p:spPr>
          <a:xfrm>
            <a:off x="7697450" y="1996150"/>
            <a:ext cx="1263900" cy="398400"/>
          </a:xfrm>
          <a:prstGeom prst="roundRect">
            <a:avLst>
              <a:gd fmla="val 16667" name="adj"/>
            </a:avLst>
          </a:prstGeom>
          <a:solidFill>
            <a:srgbClr val="ADA2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Conservative RF cuts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62" name="Google Shape;762;p49"/>
          <p:cNvSpPr/>
          <p:nvPr/>
        </p:nvSpPr>
        <p:spPr>
          <a:xfrm>
            <a:off x="164375" y="2394550"/>
            <a:ext cx="2245500" cy="18318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63" name="Google Shape;763;p49"/>
          <p:cNvSpPr/>
          <p:nvPr/>
        </p:nvSpPr>
        <p:spPr>
          <a:xfrm>
            <a:off x="8051000" y="2813075"/>
            <a:ext cx="556800" cy="398400"/>
          </a:xfrm>
          <a:prstGeom prst="roundRect">
            <a:avLst>
              <a:gd fmla="val 16667" name="adj"/>
            </a:avLst>
          </a:prstGeom>
          <a:solidFill>
            <a:srgbClr val="9283FE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???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64" name="Google Shape;764;p49"/>
          <p:cNvSpPr/>
          <p:nvPr/>
        </p:nvSpPr>
        <p:spPr>
          <a:xfrm>
            <a:off x="7697450" y="3630000"/>
            <a:ext cx="1263900" cy="398400"/>
          </a:xfrm>
          <a:prstGeom prst="roundRect">
            <a:avLst>
              <a:gd fmla="val 16667" name="adj"/>
            </a:avLst>
          </a:prstGeom>
          <a:solidFill>
            <a:srgbClr val="6955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Scint-RF </a:t>
            </a:r>
            <a:b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CR Population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65" name="Google Shape;765;p49"/>
          <p:cNvSpPr/>
          <p:nvPr/>
        </p:nvSpPr>
        <p:spPr>
          <a:xfrm>
            <a:off x="6950875" y="1179225"/>
            <a:ext cx="489900" cy="398400"/>
          </a:xfrm>
          <a:prstGeom prst="roundRect">
            <a:avLst>
              <a:gd fmla="val 16667" name="adj"/>
            </a:avLst>
          </a:prstGeom>
          <a:solidFill>
            <a:srgbClr val="2476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???</a:t>
            </a: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66" name="Google Shape;766;p49"/>
          <p:cNvPicPr preferRelativeResize="0"/>
          <p:nvPr/>
        </p:nvPicPr>
        <p:blipFill rotWithShape="1">
          <a:blip r:embed="rId7">
            <a:alphaModFix/>
          </a:blip>
          <a:srcRect b="0" l="0" r="1671" t="51491"/>
          <a:stretch/>
        </p:blipFill>
        <p:spPr>
          <a:xfrm>
            <a:off x="4353250" y="1704675"/>
            <a:ext cx="2076102" cy="118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49"/>
          <p:cNvPicPr preferRelativeResize="0"/>
          <p:nvPr/>
        </p:nvPicPr>
        <p:blipFill rotWithShape="1">
          <a:blip r:embed="rId8">
            <a:alphaModFix/>
          </a:blip>
          <a:srcRect b="-618" l="0" r="9033" t="3916"/>
          <a:stretch/>
        </p:blipFill>
        <p:spPr>
          <a:xfrm>
            <a:off x="7840750" y="223459"/>
            <a:ext cx="977299" cy="832241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49"/>
          <p:cNvSpPr txBox="1"/>
          <p:nvPr>
            <p:ph idx="1" type="body"/>
          </p:nvPr>
        </p:nvSpPr>
        <p:spPr>
          <a:xfrm>
            <a:off x="2479525" y="1671100"/>
            <a:ext cx="1521000" cy="11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- Max Voltage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Peaks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Temporospatial Clustering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- etc.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769" name="Google Shape;769;p49"/>
          <p:cNvSpPr/>
          <p:nvPr/>
        </p:nvSpPr>
        <p:spPr>
          <a:xfrm>
            <a:off x="4311875" y="1650001"/>
            <a:ext cx="2117400" cy="1265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0" name="Google Shape;770;p49"/>
          <p:cNvSpPr/>
          <p:nvPr/>
        </p:nvSpPr>
        <p:spPr>
          <a:xfrm>
            <a:off x="3079337" y="3015825"/>
            <a:ext cx="4515300" cy="17385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71" name="Google Shape;771;p49"/>
          <p:cNvCxnSpPr>
            <a:stCxn id="770" idx="0"/>
          </p:cNvCxnSpPr>
          <p:nvPr/>
        </p:nvCxnSpPr>
        <p:spPr>
          <a:xfrm>
            <a:off x="5336987" y="3015825"/>
            <a:ext cx="0" cy="1738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2" name="Google Shape;772;p49"/>
          <p:cNvSpPr/>
          <p:nvPr/>
        </p:nvSpPr>
        <p:spPr>
          <a:xfrm>
            <a:off x="1377750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BAD3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3" name="Google Shape;773;p49"/>
          <p:cNvSpPr/>
          <p:nvPr/>
        </p:nvSpPr>
        <p:spPr>
          <a:xfrm>
            <a:off x="3271525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9CC0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4" name="Google Shape;774;p49"/>
          <p:cNvSpPr/>
          <p:nvPr/>
        </p:nvSpPr>
        <p:spPr>
          <a:xfrm>
            <a:off x="4792100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74A6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5" name="Google Shape;775;p49"/>
          <p:cNvSpPr/>
          <p:nvPr/>
        </p:nvSpPr>
        <p:spPr>
          <a:xfrm>
            <a:off x="6715575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5592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6" name="Google Shape;776;p49"/>
          <p:cNvSpPr/>
          <p:nvPr/>
        </p:nvSpPr>
        <p:spPr>
          <a:xfrm>
            <a:off x="7462150" y="1324875"/>
            <a:ext cx="213900" cy="1071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2476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7" name="Google Shape;777;p49"/>
          <p:cNvSpPr/>
          <p:nvPr/>
        </p:nvSpPr>
        <p:spPr>
          <a:xfrm rot="5400000">
            <a:off x="8169056" y="1706644"/>
            <a:ext cx="320700" cy="160500"/>
          </a:xfrm>
          <a:prstGeom prst="rightArrow">
            <a:avLst>
              <a:gd fmla="val 22642" name="adj1"/>
              <a:gd fmla="val 90138" name="adj2"/>
            </a:avLst>
          </a:prstGeom>
          <a:gradFill>
            <a:gsLst>
              <a:gs pos="0">
                <a:srgbClr val="0060FF"/>
              </a:gs>
              <a:gs pos="100000">
                <a:srgbClr val="ADA2FF"/>
              </a:gs>
            </a:gsLst>
            <a:lin ang="5400012" scaled="0"/>
          </a:gra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8" name="Google Shape;778;p49"/>
          <p:cNvSpPr/>
          <p:nvPr/>
        </p:nvSpPr>
        <p:spPr>
          <a:xfrm rot="5400000">
            <a:off x="8169056" y="2523556"/>
            <a:ext cx="320700" cy="1605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ADA2FF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79" name="Google Shape;779;p49"/>
          <p:cNvSpPr/>
          <p:nvPr/>
        </p:nvSpPr>
        <p:spPr>
          <a:xfrm rot="5400000">
            <a:off x="8169056" y="3340481"/>
            <a:ext cx="320700" cy="160500"/>
          </a:xfrm>
          <a:prstGeom prst="rightArrow">
            <a:avLst>
              <a:gd fmla="val 22642" name="adj1"/>
              <a:gd fmla="val 90138" name="adj2"/>
            </a:avLst>
          </a:prstGeom>
          <a:solidFill>
            <a:srgbClr val="9283FE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80" name="Google Shape;780;p49"/>
          <p:cNvSpPr/>
          <p:nvPr/>
        </p:nvSpPr>
        <p:spPr>
          <a:xfrm>
            <a:off x="897750" y="1659000"/>
            <a:ext cx="266425" cy="653050"/>
          </a:xfrm>
          <a:custGeom>
            <a:rect b="b" l="l" r="r" t="t"/>
            <a:pathLst>
              <a:path extrusionOk="0" h="26122" w="10657">
                <a:moveTo>
                  <a:pt x="0" y="0"/>
                </a:moveTo>
                <a:cubicBezTo>
                  <a:pt x="1288" y="1749"/>
                  <a:pt x="5950" y="6137"/>
                  <a:pt x="7726" y="10491"/>
                </a:cubicBezTo>
                <a:cubicBezTo>
                  <a:pt x="9502" y="14845"/>
                  <a:pt x="10169" y="23517"/>
                  <a:pt x="10657" y="26122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81" name="Google Shape;781;p49"/>
          <p:cNvSpPr/>
          <p:nvPr/>
        </p:nvSpPr>
        <p:spPr>
          <a:xfrm>
            <a:off x="2032859" y="1665300"/>
            <a:ext cx="446675" cy="277500"/>
          </a:xfrm>
          <a:custGeom>
            <a:rect b="b" l="l" r="r" t="t"/>
            <a:pathLst>
              <a:path extrusionOk="0" h="11100" w="17867">
                <a:moveTo>
                  <a:pt x="709" y="0"/>
                </a:moveTo>
                <a:cubicBezTo>
                  <a:pt x="835" y="1220"/>
                  <a:pt x="-1394" y="5467"/>
                  <a:pt x="1466" y="7317"/>
                </a:cubicBezTo>
                <a:cubicBezTo>
                  <a:pt x="4326" y="9167"/>
                  <a:pt x="15134" y="10470"/>
                  <a:pt x="17867" y="1110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82" name="Google Shape;782;p49"/>
          <p:cNvSpPr/>
          <p:nvPr/>
        </p:nvSpPr>
        <p:spPr>
          <a:xfrm>
            <a:off x="7027050" y="2233025"/>
            <a:ext cx="649725" cy="731700"/>
          </a:xfrm>
          <a:custGeom>
            <a:rect b="b" l="l" r="r" t="t"/>
            <a:pathLst>
              <a:path extrusionOk="0" h="29268" w="25989">
                <a:moveTo>
                  <a:pt x="25989" y="0"/>
                </a:moveTo>
                <a:cubicBezTo>
                  <a:pt x="23424" y="925"/>
                  <a:pt x="14929" y="673"/>
                  <a:pt x="10597" y="5551"/>
                </a:cubicBezTo>
                <a:cubicBezTo>
                  <a:pt x="6266" y="10429"/>
                  <a:pt x="1766" y="25315"/>
                  <a:pt x="0" y="29268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83" name="Google Shape;783;p49"/>
          <p:cNvSpPr/>
          <p:nvPr/>
        </p:nvSpPr>
        <p:spPr>
          <a:xfrm>
            <a:off x="4181747" y="1623575"/>
            <a:ext cx="122975" cy="158750"/>
          </a:xfrm>
          <a:custGeom>
            <a:rect b="b" l="l" r="r" t="t"/>
            <a:pathLst>
              <a:path extrusionOk="0" h="6350" w="4919">
                <a:moveTo>
                  <a:pt x="12" y="0"/>
                </a:moveTo>
                <a:cubicBezTo>
                  <a:pt x="108" y="722"/>
                  <a:pt x="-229" y="3272"/>
                  <a:pt x="589" y="4330"/>
                </a:cubicBezTo>
                <a:cubicBezTo>
                  <a:pt x="1407" y="5388"/>
                  <a:pt x="4197" y="6013"/>
                  <a:pt x="4919" y="635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84" name="Google Shape;784;p49"/>
          <p:cNvSpPr/>
          <p:nvPr/>
        </p:nvSpPr>
        <p:spPr>
          <a:xfrm>
            <a:off x="6436425" y="1612750"/>
            <a:ext cx="126725" cy="180400"/>
          </a:xfrm>
          <a:custGeom>
            <a:rect b="b" l="l" r="r" t="t"/>
            <a:pathLst>
              <a:path extrusionOk="0" h="7216" w="5069">
                <a:moveTo>
                  <a:pt x="4907" y="0"/>
                </a:moveTo>
                <a:cubicBezTo>
                  <a:pt x="4859" y="818"/>
                  <a:pt x="5436" y="3704"/>
                  <a:pt x="4618" y="4907"/>
                </a:cubicBezTo>
                <a:cubicBezTo>
                  <a:pt x="3800" y="6110"/>
                  <a:pt x="770" y="6831"/>
                  <a:pt x="0" y="7216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0"/>
          <p:cNvSpPr txBox="1"/>
          <p:nvPr>
            <p:ph idx="1" type="body"/>
          </p:nvPr>
        </p:nvSpPr>
        <p:spPr>
          <a:xfrm>
            <a:off x="76200" y="893900"/>
            <a:ext cx="4442100" cy="21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Preliminary Scint &amp; RF cuts result in a few</a:t>
            </a:r>
            <a:r>
              <a:rPr lang="en" sz="1600">
                <a:solidFill>
                  <a:schemeClr val="accent4"/>
                </a:solidFill>
              </a:rPr>
              <a:t> </a:t>
            </a:r>
            <a:r>
              <a:rPr lang="en" sz="1600"/>
              <a:t>events out of ~70 days of data</a:t>
            </a:r>
            <a:endParaRPr sz="1600"/>
          </a:p>
        </p:txBody>
      </p:sp>
      <p:sp>
        <p:nvSpPr>
          <p:cNvPr id="790" name="Google Shape;790;p50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Preliminary Results</a:t>
            </a:r>
            <a:endParaRPr/>
          </a:p>
        </p:txBody>
      </p:sp>
      <p:sp>
        <p:nvSpPr>
          <p:cNvPr id="791" name="Google Shape;791;p50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  <p:pic>
        <p:nvPicPr>
          <p:cNvPr id="792" name="Google Shape;792;p50"/>
          <p:cNvPicPr preferRelativeResize="0"/>
          <p:nvPr/>
        </p:nvPicPr>
        <p:blipFill rotWithShape="1">
          <a:blip r:embed="rId3">
            <a:alphaModFix/>
          </a:blip>
          <a:srcRect b="10" l="0" r="0" t="0"/>
          <a:stretch/>
        </p:blipFill>
        <p:spPr>
          <a:xfrm>
            <a:off x="2080125" y="3144508"/>
            <a:ext cx="2126757" cy="1619706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50"/>
          <p:cNvSpPr txBox="1"/>
          <p:nvPr>
            <p:ph idx="1" type="body"/>
          </p:nvPr>
        </p:nvSpPr>
        <p:spPr>
          <a:xfrm>
            <a:off x="2122088" y="3188770"/>
            <a:ext cx="800100" cy="25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RF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794" name="Google Shape;794;p50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1390" y="3137600"/>
            <a:ext cx="2127724" cy="1633526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50"/>
          <p:cNvSpPr txBox="1"/>
          <p:nvPr>
            <p:ph idx="1" type="body"/>
          </p:nvPr>
        </p:nvSpPr>
        <p:spPr>
          <a:xfrm>
            <a:off x="76200" y="3190345"/>
            <a:ext cx="8133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Scint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796" name="Google Shape;796;p50"/>
          <p:cNvSpPr txBox="1"/>
          <p:nvPr>
            <p:ph idx="1" type="body"/>
          </p:nvPr>
        </p:nvSpPr>
        <p:spPr>
          <a:xfrm>
            <a:off x="76200" y="2891775"/>
            <a:ext cx="40686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Event Distributions in Scint &amp; RF after only scint-based cuts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797" name="Google Shape;797;p50"/>
          <p:cNvSpPr txBox="1"/>
          <p:nvPr>
            <p:ph idx="1" type="body"/>
          </p:nvPr>
        </p:nvSpPr>
        <p:spPr>
          <a:xfrm>
            <a:off x="309075" y="4083113"/>
            <a:ext cx="368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rgbClr val="9CC0FF"/>
                </a:solidFill>
              </a:rPr>
              <a:t>Preliminary</a:t>
            </a:r>
            <a:endParaRPr sz="2200">
              <a:solidFill>
                <a:srgbClr val="9CC0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1"/>
          <p:cNvSpPr txBox="1"/>
          <p:nvPr>
            <p:ph idx="1" type="body"/>
          </p:nvPr>
        </p:nvSpPr>
        <p:spPr>
          <a:xfrm>
            <a:off x="76200" y="893900"/>
            <a:ext cx="4442100" cy="21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Preliminary Scint &amp; RF cuts result in a few</a:t>
            </a:r>
            <a:r>
              <a:rPr lang="en" sz="1600">
                <a:solidFill>
                  <a:schemeClr val="accent4"/>
                </a:solidFill>
              </a:rPr>
              <a:t> </a:t>
            </a:r>
            <a:r>
              <a:rPr lang="en" sz="1600"/>
              <a:t>events out of ~70 days of data</a:t>
            </a:r>
            <a:endParaRPr sz="16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803" name="Google Shape;803;p51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Preliminary Results</a:t>
            </a:r>
            <a:endParaRPr/>
          </a:p>
        </p:txBody>
      </p:sp>
      <p:pic>
        <p:nvPicPr>
          <p:cNvPr id="804" name="Google Shape;80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1098" y="750554"/>
            <a:ext cx="4749148" cy="3513171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51"/>
          <p:cNvSpPr txBox="1"/>
          <p:nvPr>
            <p:ph idx="1" type="body"/>
          </p:nvPr>
        </p:nvSpPr>
        <p:spPr>
          <a:xfrm>
            <a:off x="4891125" y="2320538"/>
            <a:ext cx="368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accent4"/>
                </a:solidFill>
              </a:rPr>
              <a:t>Not a confirmed CR (WIP)</a:t>
            </a:r>
            <a:endParaRPr sz="2200">
              <a:solidFill>
                <a:schemeClr val="accent4"/>
              </a:solidFill>
            </a:endParaRPr>
          </a:p>
        </p:txBody>
      </p:sp>
      <p:sp>
        <p:nvSpPr>
          <p:cNvPr id="806" name="Google Shape;806;p51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 of 14</a:t>
            </a:r>
            <a:endParaRPr/>
          </a:p>
        </p:txBody>
      </p:sp>
      <p:pic>
        <p:nvPicPr>
          <p:cNvPr id="807" name="Google Shape;807;p51"/>
          <p:cNvPicPr preferRelativeResize="0"/>
          <p:nvPr/>
        </p:nvPicPr>
        <p:blipFill rotWithShape="1">
          <a:blip r:embed="rId4">
            <a:alphaModFix/>
          </a:blip>
          <a:srcRect b="10" l="0" r="0" t="0"/>
          <a:stretch/>
        </p:blipFill>
        <p:spPr>
          <a:xfrm>
            <a:off x="2080125" y="3144508"/>
            <a:ext cx="2126757" cy="1619706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51"/>
          <p:cNvSpPr txBox="1"/>
          <p:nvPr>
            <p:ph idx="1" type="body"/>
          </p:nvPr>
        </p:nvSpPr>
        <p:spPr>
          <a:xfrm>
            <a:off x="2122088" y="3188770"/>
            <a:ext cx="800100" cy="25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RF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809" name="Google Shape;809;p51"/>
          <p:cNvPicPr preferRelativeResize="0"/>
          <p:nvPr/>
        </p:nvPicPr>
        <p:blipFill rotWithShape="1">
          <a:blip r:embed="rId5">
            <a:alphaModFix/>
          </a:blip>
          <a:srcRect b="19" l="0" r="0" t="29"/>
          <a:stretch/>
        </p:blipFill>
        <p:spPr>
          <a:xfrm>
            <a:off x="81390" y="3137600"/>
            <a:ext cx="2127724" cy="1633526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51"/>
          <p:cNvSpPr txBox="1"/>
          <p:nvPr>
            <p:ph idx="1" type="body"/>
          </p:nvPr>
        </p:nvSpPr>
        <p:spPr>
          <a:xfrm>
            <a:off x="76200" y="3190345"/>
            <a:ext cx="8133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Scint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811" name="Google Shape;811;p51"/>
          <p:cNvSpPr txBox="1"/>
          <p:nvPr>
            <p:ph idx="1" type="body"/>
          </p:nvPr>
        </p:nvSpPr>
        <p:spPr>
          <a:xfrm>
            <a:off x="76200" y="2891775"/>
            <a:ext cx="40686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Event Distributions in Scint &amp; RF after only scint-based cuts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12" name="Google Shape;812;p51"/>
          <p:cNvSpPr txBox="1"/>
          <p:nvPr>
            <p:ph idx="1" type="body"/>
          </p:nvPr>
        </p:nvSpPr>
        <p:spPr>
          <a:xfrm>
            <a:off x="309075" y="4083113"/>
            <a:ext cx="368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rgbClr val="9CC0FF"/>
                </a:solidFill>
              </a:rPr>
              <a:t>Preliminary</a:t>
            </a:r>
            <a:endParaRPr sz="2200">
              <a:solidFill>
                <a:srgbClr val="9CC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6"/>
          <p:cNvPicPr preferRelativeResize="0"/>
          <p:nvPr/>
        </p:nvPicPr>
        <p:blipFill rotWithShape="1">
          <a:blip r:embed="rId3">
            <a:alphaModFix/>
          </a:blip>
          <a:srcRect b="0" l="0" r="0" t="13043"/>
          <a:stretch/>
        </p:blipFill>
        <p:spPr>
          <a:xfrm>
            <a:off x="502069" y="642550"/>
            <a:ext cx="8641930" cy="421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6"/>
          <p:cNvSpPr/>
          <p:nvPr/>
        </p:nvSpPr>
        <p:spPr>
          <a:xfrm>
            <a:off x="7174000" y="718750"/>
            <a:ext cx="1731000" cy="155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2" name="Google Shape;162;p16"/>
          <p:cNvSpPr txBox="1"/>
          <p:nvPr>
            <p:ph idx="1" type="body"/>
          </p:nvPr>
        </p:nvSpPr>
        <p:spPr>
          <a:xfrm>
            <a:off x="92550" y="1942700"/>
            <a:ext cx="4178100" cy="28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accent4"/>
                </a:solidFill>
              </a:rPr>
              <a:t>2021 prototype</a:t>
            </a:r>
            <a:r>
              <a:rPr lang="en" sz="1400">
                <a:solidFill>
                  <a:schemeClr val="dk1"/>
                </a:solidFill>
              </a:rPr>
              <a:t> CR search demonstrates capabilities to trigger on </a:t>
            </a:r>
            <a:r>
              <a:rPr lang="en" sz="1400">
                <a:solidFill>
                  <a:schemeClr val="accent4"/>
                </a:solidFill>
              </a:rPr>
              <a:t>impulsive events</a:t>
            </a:r>
            <a:r>
              <a:rPr lang="en" sz="1400">
                <a:solidFill>
                  <a:schemeClr val="dk1"/>
                </a:solidFill>
              </a:rPr>
              <a:t> </a:t>
            </a:r>
            <a:br>
              <a:rPr lang="en" sz="1400">
                <a:solidFill>
                  <a:schemeClr val="dk1"/>
                </a:solidFill>
              </a:rPr>
            </a:br>
            <a:r>
              <a:rPr lang="en" sz="1400">
                <a:solidFill>
                  <a:schemeClr val="dk1"/>
                </a:solidFill>
              </a:rPr>
              <a:t>(D. Southall)</a:t>
            </a:r>
            <a:br>
              <a:rPr lang="en" sz="1400">
                <a:solidFill>
                  <a:schemeClr val="dk1"/>
                </a:solidFill>
              </a:rPr>
            </a:br>
            <a:endParaRPr sz="600"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RF-only CR search </a:t>
            </a:r>
            <a:r>
              <a:rPr lang="en" sz="1400">
                <a:solidFill>
                  <a:schemeClr val="accent4"/>
                </a:solidFill>
              </a:rPr>
              <a:t>improvements in progress</a:t>
            </a:r>
            <a:r>
              <a:rPr lang="en" sz="1400">
                <a:solidFill>
                  <a:schemeClr val="dk1"/>
                </a:solidFill>
              </a:rPr>
              <a:t> (A. Zeolla) </a:t>
            </a:r>
            <a:br>
              <a:rPr lang="en" sz="1400">
                <a:solidFill>
                  <a:schemeClr val="dk1"/>
                </a:solidFill>
              </a:rPr>
            </a:br>
            <a:endParaRPr sz="600"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2023 upgrades introduced </a:t>
            </a:r>
            <a:r>
              <a:rPr lang="en" sz="1400">
                <a:solidFill>
                  <a:schemeClr val="accent4"/>
                </a:solidFill>
              </a:rPr>
              <a:t>independent scintillator array</a:t>
            </a:r>
            <a:br>
              <a:rPr lang="en" sz="1400">
                <a:solidFill>
                  <a:schemeClr val="accent4"/>
                </a:solidFill>
              </a:rPr>
            </a:br>
            <a:endParaRPr sz="600">
              <a:solidFill>
                <a:schemeClr val="accent4"/>
              </a:solidFill>
            </a:endParaRPr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accent4"/>
                </a:solidFill>
              </a:rPr>
              <a:t>Coincident scintillator and RF</a:t>
            </a:r>
            <a:r>
              <a:rPr lang="en" sz="1400">
                <a:solidFill>
                  <a:schemeClr val="dk1"/>
                </a:solidFill>
              </a:rPr>
              <a:t> CR search in progress to </a:t>
            </a:r>
            <a:r>
              <a:rPr lang="en" sz="1400">
                <a:solidFill>
                  <a:schemeClr val="accent4"/>
                </a:solidFill>
              </a:rPr>
              <a:t>optimize RF-only trigger+search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</p:txBody>
      </p:sp>
      <p:sp>
        <p:nvSpPr>
          <p:cNvPr id="163" name="Google Shape;163;p16"/>
          <p:cNvSpPr/>
          <p:nvPr/>
        </p:nvSpPr>
        <p:spPr>
          <a:xfrm>
            <a:off x="135475" y="1973025"/>
            <a:ext cx="3946800" cy="2595900"/>
          </a:xfrm>
          <a:prstGeom prst="rect">
            <a:avLst/>
          </a:prstGeom>
          <a:solidFill>
            <a:srgbClr val="888888">
              <a:alpha val="1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4" name="Google Shape;164;p16"/>
          <p:cNvSpPr txBox="1"/>
          <p:nvPr/>
        </p:nvSpPr>
        <p:spPr>
          <a:xfrm>
            <a:off x="615138" y="895225"/>
            <a:ext cx="22632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800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BEACON Prototype</a:t>
            </a:r>
            <a:endParaRPr sz="1800">
              <a:solidFill>
                <a:srgbClr val="0000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5" name="Google Shape;165;p16"/>
          <p:cNvSpPr txBox="1"/>
          <p:nvPr/>
        </p:nvSpPr>
        <p:spPr>
          <a:xfrm>
            <a:off x="2902838" y="597475"/>
            <a:ext cx="6128100" cy="12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Goal</a:t>
            </a:r>
            <a:r>
              <a:rPr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→ Validate full instrument neutrino sensitivity</a:t>
            </a:r>
            <a:br>
              <a:rPr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i="1"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How</a:t>
            </a:r>
            <a:r>
              <a:rPr lang="en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→ Verify cosmic ray (CR) air shower radio flux</a:t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66" name="Google Shape;166;p16"/>
          <p:cNvGrpSpPr/>
          <p:nvPr/>
        </p:nvGrpSpPr>
        <p:grpSpPr>
          <a:xfrm rot="2829785">
            <a:off x="7039291" y="1619517"/>
            <a:ext cx="761961" cy="749771"/>
            <a:chOff x="8087775" y="939519"/>
            <a:chExt cx="996859" cy="1060113"/>
          </a:xfrm>
        </p:grpSpPr>
        <p:cxnSp>
          <p:nvCxnSpPr>
            <p:cNvPr id="167" name="Google Shape;167;p16"/>
            <p:cNvCxnSpPr/>
            <p:nvPr/>
          </p:nvCxnSpPr>
          <p:spPr>
            <a:xfrm flipH="1">
              <a:off x="8782025" y="950171"/>
              <a:ext cx="292200" cy="2757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" name="Google Shape;168;p16"/>
            <p:cNvCxnSpPr/>
            <p:nvPr/>
          </p:nvCxnSpPr>
          <p:spPr>
            <a:xfrm flipH="1">
              <a:off x="8823425" y="959155"/>
              <a:ext cx="250800" cy="3105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" name="Google Shape;169;p16"/>
            <p:cNvCxnSpPr/>
            <p:nvPr/>
          </p:nvCxnSpPr>
          <p:spPr>
            <a:xfrm flipH="1">
              <a:off x="8886816" y="939519"/>
              <a:ext cx="197700" cy="3234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0" name="Google Shape;170;p16"/>
            <p:cNvCxnSpPr/>
            <p:nvPr/>
          </p:nvCxnSpPr>
          <p:spPr>
            <a:xfrm flipH="1">
              <a:off x="8948734" y="962100"/>
              <a:ext cx="135900" cy="3165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1" name="Google Shape;171;p16"/>
            <p:cNvCxnSpPr/>
            <p:nvPr/>
          </p:nvCxnSpPr>
          <p:spPr>
            <a:xfrm flipH="1">
              <a:off x="8729787" y="1040632"/>
              <a:ext cx="243000" cy="1632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2" name="Google Shape;172;p16"/>
            <p:cNvCxnSpPr/>
            <p:nvPr/>
          </p:nvCxnSpPr>
          <p:spPr>
            <a:xfrm flipH="1">
              <a:off x="8823451" y="1100377"/>
              <a:ext cx="201600" cy="2754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3" name="Google Shape;173;p16"/>
            <p:cNvCxnSpPr/>
            <p:nvPr/>
          </p:nvCxnSpPr>
          <p:spPr>
            <a:xfrm flipH="1">
              <a:off x="8729610" y="1126364"/>
              <a:ext cx="167100" cy="2586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16"/>
            <p:cNvCxnSpPr/>
            <p:nvPr/>
          </p:nvCxnSpPr>
          <p:spPr>
            <a:xfrm flipH="1">
              <a:off x="8697920" y="1189902"/>
              <a:ext cx="230100" cy="153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5" name="Google Shape;175;p16"/>
            <p:cNvCxnSpPr/>
            <p:nvPr/>
          </p:nvCxnSpPr>
          <p:spPr>
            <a:xfrm flipH="1">
              <a:off x="8645497" y="1147056"/>
              <a:ext cx="174900" cy="2082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6" name="Google Shape;176;p16"/>
            <p:cNvCxnSpPr/>
            <p:nvPr/>
          </p:nvCxnSpPr>
          <p:spPr>
            <a:xfrm flipH="1">
              <a:off x="8980193" y="1171993"/>
              <a:ext cx="12600" cy="2352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7" name="Google Shape;177;p16"/>
            <p:cNvCxnSpPr/>
            <p:nvPr/>
          </p:nvCxnSpPr>
          <p:spPr>
            <a:xfrm flipH="1">
              <a:off x="8489114" y="1372826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8" name="Google Shape;178;p16"/>
            <p:cNvCxnSpPr/>
            <p:nvPr/>
          </p:nvCxnSpPr>
          <p:spPr>
            <a:xfrm flipH="1">
              <a:off x="8732050" y="1301314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9" name="Google Shape;179;p16"/>
            <p:cNvCxnSpPr/>
            <p:nvPr/>
          </p:nvCxnSpPr>
          <p:spPr>
            <a:xfrm>
              <a:off x="8656818" y="1335846"/>
              <a:ext cx="15600" cy="3597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0" name="Google Shape;180;p16"/>
            <p:cNvCxnSpPr/>
            <p:nvPr/>
          </p:nvCxnSpPr>
          <p:spPr>
            <a:xfrm flipH="1">
              <a:off x="8583577" y="1359516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1" name="Google Shape;181;p16"/>
            <p:cNvCxnSpPr/>
            <p:nvPr/>
          </p:nvCxnSpPr>
          <p:spPr>
            <a:xfrm flipH="1">
              <a:off x="8614514" y="1450325"/>
              <a:ext cx="125400" cy="2175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2" name="Google Shape;182;p16"/>
            <p:cNvCxnSpPr/>
            <p:nvPr/>
          </p:nvCxnSpPr>
          <p:spPr>
            <a:xfrm flipH="1">
              <a:off x="8823425" y="950171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3" name="Google Shape;183;p16"/>
            <p:cNvCxnSpPr/>
            <p:nvPr/>
          </p:nvCxnSpPr>
          <p:spPr>
            <a:xfrm flipH="1">
              <a:off x="8785332" y="1393594"/>
              <a:ext cx="103500" cy="180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4" name="Google Shape;184;p16"/>
            <p:cNvCxnSpPr/>
            <p:nvPr/>
          </p:nvCxnSpPr>
          <p:spPr>
            <a:xfrm>
              <a:off x="8834377" y="1359516"/>
              <a:ext cx="31200" cy="2421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5" name="Google Shape;185;p16"/>
            <p:cNvCxnSpPr/>
            <p:nvPr/>
          </p:nvCxnSpPr>
          <p:spPr>
            <a:xfrm flipH="1">
              <a:off x="8745849" y="1384995"/>
              <a:ext cx="237000" cy="2748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6" name="Google Shape;186;p16"/>
            <p:cNvCxnSpPr/>
            <p:nvPr/>
          </p:nvCxnSpPr>
          <p:spPr>
            <a:xfrm>
              <a:off x="8934876" y="1350351"/>
              <a:ext cx="0" cy="228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7" name="Google Shape;187;p16"/>
            <p:cNvCxnSpPr/>
            <p:nvPr/>
          </p:nvCxnSpPr>
          <p:spPr>
            <a:xfrm flipH="1">
              <a:off x="8707737" y="1269746"/>
              <a:ext cx="243000" cy="3681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8" name="Google Shape;188;p16"/>
            <p:cNvCxnSpPr/>
            <p:nvPr/>
          </p:nvCxnSpPr>
          <p:spPr>
            <a:xfrm flipH="1">
              <a:off x="8551287" y="1191297"/>
              <a:ext cx="194100" cy="270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9" name="Google Shape;189;p16"/>
            <p:cNvCxnSpPr/>
            <p:nvPr/>
          </p:nvCxnSpPr>
          <p:spPr>
            <a:xfrm flipH="1">
              <a:off x="8473101" y="1187952"/>
              <a:ext cx="273300" cy="2262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0" name="Google Shape;190;p16"/>
            <p:cNvCxnSpPr/>
            <p:nvPr/>
          </p:nvCxnSpPr>
          <p:spPr>
            <a:xfrm flipH="1">
              <a:off x="8549837" y="1431028"/>
              <a:ext cx="23400" cy="243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1" name="Google Shape;191;p16"/>
            <p:cNvCxnSpPr/>
            <p:nvPr/>
          </p:nvCxnSpPr>
          <p:spPr>
            <a:xfrm flipH="1">
              <a:off x="8319758" y="1439572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2" name="Google Shape;192;p16"/>
            <p:cNvCxnSpPr/>
            <p:nvPr/>
          </p:nvCxnSpPr>
          <p:spPr>
            <a:xfrm flipH="1">
              <a:off x="8430995" y="1397813"/>
              <a:ext cx="41700" cy="2961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3" name="Google Shape;193;p16"/>
            <p:cNvCxnSpPr/>
            <p:nvPr/>
          </p:nvCxnSpPr>
          <p:spPr>
            <a:xfrm flipH="1">
              <a:off x="8687549" y="1569304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4" name="Google Shape;194;p16"/>
            <p:cNvCxnSpPr/>
            <p:nvPr/>
          </p:nvCxnSpPr>
          <p:spPr>
            <a:xfrm>
              <a:off x="8473724" y="1402592"/>
              <a:ext cx="36600" cy="3597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5" name="Google Shape;195;p16"/>
            <p:cNvCxnSpPr/>
            <p:nvPr/>
          </p:nvCxnSpPr>
          <p:spPr>
            <a:xfrm flipH="1">
              <a:off x="8575596" y="1333204"/>
              <a:ext cx="133800" cy="4218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6" name="Google Shape;196;p16"/>
            <p:cNvCxnSpPr/>
            <p:nvPr/>
          </p:nvCxnSpPr>
          <p:spPr>
            <a:xfrm flipH="1">
              <a:off x="8412687" y="1787180"/>
              <a:ext cx="281400" cy="1140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7" name="Google Shape;197;p16"/>
            <p:cNvCxnSpPr/>
            <p:nvPr/>
          </p:nvCxnSpPr>
          <p:spPr>
            <a:xfrm flipH="1">
              <a:off x="8619319" y="1794132"/>
              <a:ext cx="75600" cy="2055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8" name="Google Shape;198;p16"/>
            <p:cNvCxnSpPr/>
            <p:nvPr/>
          </p:nvCxnSpPr>
          <p:spPr>
            <a:xfrm>
              <a:off x="8756996" y="1645392"/>
              <a:ext cx="0" cy="1974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9" name="Google Shape;199;p16"/>
            <p:cNvCxnSpPr/>
            <p:nvPr/>
          </p:nvCxnSpPr>
          <p:spPr>
            <a:xfrm flipH="1">
              <a:off x="8504535" y="1655682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0" name="Google Shape;200;p16"/>
            <p:cNvCxnSpPr/>
            <p:nvPr/>
          </p:nvCxnSpPr>
          <p:spPr>
            <a:xfrm flipH="1">
              <a:off x="8326405" y="1743353"/>
              <a:ext cx="250800" cy="228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1" name="Google Shape;201;p16"/>
            <p:cNvCxnSpPr/>
            <p:nvPr/>
          </p:nvCxnSpPr>
          <p:spPr>
            <a:xfrm flipH="1">
              <a:off x="8214057" y="1679709"/>
              <a:ext cx="226500" cy="1212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2" name="Google Shape;202;p16"/>
            <p:cNvCxnSpPr/>
            <p:nvPr/>
          </p:nvCxnSpPr>
          <p:spPr>
            <a:xfrm flipH="1">
              <a:off x="8322805" y="1647796"/>
              <a:ext cx="10500" cy="2100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3" name="Google Shape;203;p16"/>
            <p:cNvCxnSpPr/>
            <p:nvPr/>
          </p:nvCxnSpPr>
          <p:spPr>
            <a:xfrm flipH="1">
              <a:off x="8087775" y="1662671"/>
              <a:ext cx="255300" cy="1380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4" name="Google Shape;204;p16"/>
            <p:cNvCxnSpPr/>
            <p:nvPr/>
          </p:nvCxnSpPr>
          <p:spPr>
            <a:xfrm flipH="1">
              <a:off x="8225987" y="1397146"/>
              <a:ext cx="259500" cy="114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5" name="Google Shape;205;p16"/>
            <p:cNvCxnSpPr/>
            <p:nvPr/>
          </p:nvCxnSpPr>
          <p:spPr>
            <a:xfrm flipH="1">
              <a:off x="8232400" y="1460665"/>
              <a:ext cx="123300" cy="1896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6" name="Google Shape;206;p16"/>
            <p:cNvCxnSpPr/>
            <p:nvPr/>
          </p:nvCxnSpPr>
          <p:spPr>
            <a:xfrm flipH="1">
              <a:off x="8261573" y="1796279"/>
              <a:ext cx="261900" cy="78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7" name="Google Shape;207;p16"/>
            <p:cNvCxnSpPr/>
            <p:nvPr/>
          </p:nvCxnSpPr>
          <p:spPr>
            <a:xfrm flipH="1">
              <a:off x="8807715" y="1591298"/>
              <a:ext cx="60000" cy="2634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8" name="Google Shape;208;p16"/>
            <p:cNvCxnSpPr/>
            <p:nvPr/>
          </p:nvCxnSpPr>
          <p:spPr>
            <a:xfrm flipH="1">
              <a:off x="8514177" y="1243600"/>
              <a:ext cx="377100" cy="1743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9" name="Google Shape;209;p16"/>
            <p:cNvCxnSpPr/>
            <p:nvPr/>
          </p:nvCxnSpPr>
          <p:spPr>
            <a:xfrm>
              <a:off x="8841737" y="1715433"/>
              <a:ext cx="57300" cy="237900"/>
            </a:xfrm>
            <a:prstGeom prst="straightConnector1">
              <a:avLst/>
            </a:prstGeom>
            <a:noFill/>
            <a:ln cap="flat" cmpd="sng" w="1587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10" name="Google Shape;210;p16"/>
          <p:cNvCxnSpPr/>
          <p:nvPr/>
        </p:nvCxnSpPr>
        <p:spPr>
          <a:xfrm flipH="1" rot="261075">
            <a:off x="7884184" y="1782370"/>
            <a:ext cx="1111103" cy="289131"/>
          </a:xfrm>
          <a:prstGeom prst="straightConnector1">
            <a:avLst/>
          </a:prstGeom>
          <a:noFill/>
          <a:ln cap="flat" cmpd="sng" w="28575">
            <a:solidFill>
              <a:srgbClr val="6955FF"/>
            </a:solidFill>
            <a:prstDash val="solid"/>
            <a:round/>
            <a:headEnd len="med" w="med" type="none"/>
            <a:tailEnd len="med" w="med" type="oval"/>
          </a:ln>
        </p:spPr>
      </p:cxnSp>
      <p:grpSp>
        <p:nvGrpSpPr>
          <p:cNvPr id="211" name="Google Shape;211;p16"/>
          <p:cNvGrpSpPr/>
          <p:nvPr/>
        </p:nvGrpSpPr>
        <p:grpSpPr>
          <a:xfrm rot="1658211">
            <a:off x="6269650" y="1826140"/>
            <a:ext cx="1422075" cy="988196"/>
            <a:chOff x="7325169" y="1219369"/>
            <a:chExt cx="1989300" cy="1476600"/>
          </a:xfrm>
        </p:grpSpPr>
        <p:sp>
          <p:nvSpPr>
            <p:cNvPr id="212" name="Google Shape;212;p16"/>
            <p:cNvSpPr/>
            <p:nvPr/>
          </p:nvSpPr>
          <p:spPr>
            <a:xfrm rot="-10442636">
              <a:off x="7916499" y="1436990"/>
              <a:ext cx="696761" cy="605953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-9821482">
              <a:off x="7432569" y="1448017"/>
              <a:ext cx="1774501" cy="101930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-9802628">
              <a:off x="7696002" y="1525258"/>
              <a:ext cx="1164047" cy="731042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7904175" y="1989350"/>
            <a:ext cx="12825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6955FF"/>
                </a:solidFill>
              </a:rPr>
              <a:t>Cosmic Ray</a:t>
            </a:r>
            <a:endParaRPr sz="1500">
              <a:solidFill>
                <a:srgbClr val="6955FF"/>
              </a:solidFill>
            </a:endParaRPr>
          </a:p>
        </p:txBody>
      </p:sp>
      <p:sp>
        <p:nvSpPr>
          <p:cNvPr id="216" name="Google Shape;216;p16"/>
          <p:cNvSpPr/>
          <p:nvPr/>
        </p:nvSpPr>
        <p:spPr>
          <a:xfrm>
            <a:off x="2749563" y="877225"/>
            <a:ext cx="203400" cy="726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17" name="Google Shape;217;p16"/>
          <p:cNvSpPr txBox="1"/>
          <p:nvPr/>
        </p:nvSpPr>
        <p:spPr>
          <a:xfrm>
            <a:off x="168750" y="1530725"/>
            <a:ext cx="25809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Presenting</a:t>
            </a:r>
            <a:endParaRPr/>
          </a:p>
        </p:txBody>
      </p:sp>
      <p:sp>
        <p:nvSpPr>
          <p:cNvPr id="218" name="Google Shape;218;p16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219" name="Google Shape;219;p16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</a:t>
            </a:r>
            <a:r>
              <a:rPr lang="en"/>
              <a:t>of 14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2"/>
          <p:cNvSpPr txBox="1"/>
          <p:nvPr>
            <p:ph idx="1" type="body"/>
          </p:nvPr>
        </p:nvSpPr>
        <p:spPr>
          <a:xfrm>
            <a:off x="76200" y="893900"/>
            <a:ext cx="4442100" cy="21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Preliminary Scint &amp; RF cuts result in a few</a:t>
            </a:r>
            <a:r>
              <a:rPr lang="en" sz="1600">
                <a:solidFill>
                  <a:schemeClr val="accent4"/>
                </a:solidFill>
              </a:rPr>
              <a:t> </a:t>
            </a:r>
            <a:r>
              <a:rPr lang="en" sz="1600"/>
              <a:t>events out of ~70 days of data</a:t>
            </a:r>
            <a:endParaRPr sz="16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Future:</a:t>
            </a:r>
            <a:br>
              <a:rPr lang="en" sz="1600"/>
            </a:br>
            <a:r>
              <a:rPr lang="en" sz="1600"/>
              <a:t>- Confirm CR in RF using sims</a:t>
            </a:r>
            <a:br>
              <a:rPr lang="en" sz="1600"/>
            </a:br>
            <a:r>
              <a:rPr lang="en" sz="1600"/>
              <a:t>- Iterate on analysis accuracy (backgrounds)</a:t>
            </a:r>
            <a:br>
              <a:rPr lang="en" sz="1600"/>
            </a:br>
            <a:r>
              <a:rPr lang="en" sz="1600"/>
              <a:t>- Optimize RF search w/ RF-Scint CRs</a:t>
            </a:r>
            <a:endParaRPr sz="1600"/>
          </a:p>
        </p:txBody>
      </p:sp>
      <p:sp>
        <p:nvSpPr>
          <p:cNvPr id="818" name="Google Shape;818;p52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Preliminary Results</a:t>
            </a:r>
            <a:endParaRPr/>
          </a:p>
        </p:txBody>
      </p:sp>
      <p:pic>
        <p:nvPicPr>
          <p:cNvPr id="819" name="Google Shape;81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1098" y="750554"/>
            <a:ext cx="4749148" cy="3513171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52"/>
          <p:cNvSpPr txBox="1"/>
          <p:nvPr>
            <p:ph idx="1" type="body"/>
          </p:nvPr>
        </p:nvSpPr>
        <p:spPr>
          <a:xfrm>
            <a:off x="4891125" y="2320538"/>
            <a:ext cx="368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accent4"/>
                </a:solidFill>
              </a:rPr>
              <a:t>Not a confirmed CR (WIP)</a:t>
            </a:r>
            <a:endParaRPr sz="2200">
              <a:solidFill>
                <a:schemeClr val="accent4"/>
              </a:solidFill>
            </a:endParaRPr>
          </a:p>
        </p:txBody>
      </p:sp>
      <p:sp>
        <p:nvSpPr>
          <p:cNvPr id="821" name="Google Shape;821;p52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 of 14</a:t>
            </a:r>
            <a:endParaRPr/>
          </a:p>
        </p:txBody>
      </p:sp>
      <p:pic>
        <p:nvPicPr>
          <p:cNvPr id="822" name="Google Shape;822;p52"/>
          <p:cNvPicPr preferRelativeResize="0"/>
          <p:nvPr/>
        </p:nvPicPr>
        <p:blipFill rotWithShape="1">
          <a:blip r:embed="rId4">
            <a:alphaModFix/>
          </a:blip>
          <a:srcRect b="10" l="0" r="0" t="0"/>
          <a:stretch/>
        </p:blipFill>
        <p:spPr>
          <a:xfrm>
            <a:off x="2080125" y="3144508"/>
            <a:ext cx="2126757" cy="1619706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52"/>
          <p:cNvSpPr txBox="1"/>
          <p:nvPr>
            <p:ph idx="1" type="body"/>
          </p:nvPr>
        </p:nvSpPr>
        <p:spPr>
          <a:xfrm>
            <a:off x="2122088" y="3188770"/>
            <a:ext cx="800100" cy="25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RF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824" name="Google Shape;824;p52"/>
          <p:cNvPicPr preferRelativeResize="0"/>
          <p:nvPr/>
        </p:nvPicPr>
        <p:blipFill rotWithShape="1">
          <a:blip r:embed="rId5">
            <a:alphaModFix/>
          </a:blip>
          <a:srcRect b="19" l="0" r="0" t="29"/>
          <a:stretch/>
        </p:blipFill>
        <p:spPr>
          <a:xfrm>
            <a:off x="81390" y="3137600"/>
            <a:ext cx="2127724" cy="1633526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52"/>
          <p:cNvSpPr txBox="1"/>
          <p:nvPr>
            <p:ph idx="1" type="body"/>
          </p:nvPr>
        </p:nvSpPr>
        <p:spPr>
          <a:xfrm>
            <a:off x="76200" y="3190345"/>
            <a:ext cx="8133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Scint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826" name="Google Shape;826;p52"/>
          <p:cNvSpPr txBox="1"/>
          <p:nvPr>
            <p:ph idx="1" type="body"/>
          </p:nvPr>
        </p:nvSpPr>
        <p:spPr>
          <a:xfrm>
            <a:off x="76200" y="2891775"/>
            <a:ext cx="40686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Event Distributions in Scint &amp; RF after only scint-based cuts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27" name="Google Shape;827;p52"/>
          <p:cNvSpPr txBox="1"/>
          <p:nvPr>
            <p:ph idx="1" type="body"/>
          </p:nvPr>
        </p:nvSpPr>
        <p:spPr>
          <a:xfrm>
            <a:off x="309075" y="4083113"/>
            <a:ext cx="368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rgbClr val="9CC0FF"/>
                </a:solidFill>
              </a:rPr>
              <a:t>Preliminary</a:t>
            </a:r>
            <a:endParaRPr sz="2200">
              <a:solidFill>
                <a:srgbClr val="9CC0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p53"/>
          <p:cNvPicPr preferRelativeResize="0"/>
          <p:nvPr/>
        </p:nvPicPr>
        <p:blipFill rotWithShape="1">
          <a:blip r:embed="rId3">
            <a:alphaModFix/>
          </a:blip>
          <a:srcRect b="28562" l="0" r="0" t="20894"/>
          <a:stretch/>
        </p:blipFill>
        <p:spPr>
          <a:xfrm>
            <a:off x="0" y="0"/>
            <a:ext cx="9144003" cy="367685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833" name="Google Shape;833;p53"/>
          <p:cNvGrpSpPr/>
          <p:nvPr/>
        </p:nvGrpSpPr>
        <p:grpSpPr>
          <a:xfrm>
            <a:off x="421925" y="3823600"/>
            <a:ext cx="1174175" cy="924176"/>
            <a:chOff x="349575" y="3860437"/>
            <a:chExt cx="1174175" cy="924176"/>
          </a:xfrm>
        </p:grpSpPr>
        <p:sp>
          <p:nvSpPr>
            <p:cNvPr id="834" name="Google Shape;834;p53"/>
            <p:cNvSpPr/>
            <p:nvPr/>
          </p:nvSpPr>
          <p:spPr>
            <a:xfrm>
              <a:off x="387043" y="3861705"/>
              <a:ext cx="1053900" cy="886500"/>
            </a:xfrm>
            <a:prstGeom prst="rect">
              <a:avLst/>
            </a:prstGeom>
            <a:gradFill>
              <a:gsLst>
                <a:gs pos="0">
                  <a:srgbClr val="DFEAFB"/>
                </a:gs>
                <a:gs pos="100000">
                  <a:schemeClr val="accent1"/>
                </a:gs>
              </a:gsLst>
              <a:lin ang="8100019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pic>
          <p:nvPicPr>
            <p:cNvPr id="835" name="Google Shape;835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9575" y="3860437"/>
              <a:ext cx="1174175" cy="924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6" name="Google Shape;836;p53"/>
          <p:cNvPicPr preferRelativeResize="0"/>
          <p:nvPr/>
        </p:nvPicPr>
        <p:blipFill rotWithShape="1">
          <a:blip r:embed="rId5">
            <a:alphaModFix/>
          </a:blip>
          <a:srcRect b="0" l="61156" r="0" t="0"/>
          <a:stretch/>
        </p:blipFill>
        <p:spPr>
          <a:xfrm>
            <a:off x="2679775" y="3753263"/>
            <a:ext cx="765613" cy="5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7550" y="4332475"/>
            <a:ext cx="656030" cy="4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53"/>
          <p:cNvSpPr txBox="1"/>
          <p:nvPr/>
        </p:nvSpPr>
        <p:spPr>
          <a:xfrm>
            <a:off x="126450" y="4894525"/>
            <a:ext cx="8742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ARENA 2024</a:t>
            </a:r>
            <a:endParaRPr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839" name="Google Shape;839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36251" y="3756600"/>
            <a:ext cx="1682774" cy="10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3"/>
          <p:cNvPicPr preferRelativeResize="0"/>
          <p:nvPr/>
        </p:nvPicPr>
        <p:blipFill rotWithShape="1">
          <a:blip r:embed="rId8">
            <a:alphaModFix/>
          </a:blip>
          <a:srcRect b="20777" l="10215" r="9533" t="18820"/>
          <a:stretch/>
        </p:blipFill>
        <p:spPr>
          <a:xfrm>
            <a:off x="3033950" y="4307025"/>
            <a:ext cx="909842" cy="50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A Jet Propulsion Laboratory - YouTube" id="841" name="Google Shape;841;p53"/>
          <p:cNvPicPr preferRelativeResize="0"/>
          <p:nvPr/>
        </p:nvPicPr>
        <p:blipFill rotWithShape="1">
          <a:blip r:embed="rId9">
            <a:alphaModFix/>
          </a:blip>
          <a:srcRect b="25620" l="0" r="0" t="27274"/>
          <a:stretch/>
        </p:blipFill>
        <p:spPr>
          <a:xfrm>
            <a:off x="4719988" y="4345924"/>
            <a:ext cx="1005849" cy="473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Ohio State University" id="842" name="Google Shape;842;p53"/>
          <p:cNvPicPr preferRelativeResize="0"/>
          <p:nvPr/>
        </p:nvPicPr>
        <p:blipFill rotWithShape="1">
          <a:blip r:embed="rId10">
            <a:alphaModFix/>
          </a:blip>
          <a:srcRect b="13636" l="15731" r="15840" t="0"/>
          <a:stretch/>
        </p:blipFill>
        <p:spPr>
          <a:xfrm>
            <a:off x="3564100" y="3752450"/>
            <a:ext cx="715101" cy="473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versity of Santiago de Compostela (USC) | AgriDemo-F2F" id="843" name="Google Shape;843;p53"/>
          <p:cNvPicPr preferRelativeResize="0"/>
          <p:nvPr/>
        </p:nvPicPr>
        <p:blipFill rotWithShape="1">
          <a:blip r:embed="rId11">
            <a:alphaModFix/>
          </a:blip>
          <a:srcRect b="22176" l="12894" r="11341" t="13320"/>
          <a:stretch/>
        </p:blipFill>
        <p:spPr>
          <a:xfrm>
            <a:off x="4428300" y="3759437"/>
            <a:ext cx="642829" cy="4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5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080512" y="4301874"/>
            <a:ext cx="502776" cy="50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5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220222" y="3828509"/>
            <a:ext cx="953462" cy="365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6" name="Google Shape;846;p53"/>
          <p:cNvGrpSpPr/>
          <p:nvPr/>
        </p:nvGrpSpPr>
        <p:grpSpPr>
          <a:xfrm>
            <a:off x="5725825" y="4294025"/>
            <a:ext cx="1256926" cy="500744"/>
            <a:chOff x="6750488" y="3870688"/>
            <a:chExt cx="1377000" cy="548640"/>
          </a:xfrm>
        </p:grpSpPr>
        <p:pic>
          <p:nvPicPr>
            <p:cNvPr id="847" name="Google Shape;847;p5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6836401" y="3870688"/>
              <a:ext cx="1205172" cy="548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8" name="Google Shape;848;p53"/>
            <p:cNvSpPr txBox="1"/>
            <p:nvPr/>
          </p:nvSpPr>
          <p:spPr>
            <a:xfrm>
              <a:off x="6750488" y="3925868"/>
              <a:ext cx="1377000" cy="4383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White Mountain Research Ce</a:t>
              </a:r>
              <a:r>
                <a:rPr b="1" lang="en" sz="1000">
                  <a:solidFill>
                    <a:srgbClr val="FFFFFF"/>
                  </a:solidFill>
                </a:rPr>
                <a:t>nt</a:t>
              </a:r>
              <a:r>
                <a:rPr b="1" i="0" lang="en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sz="1200"/>
            </a:p>
          </p:txBody>
        </p:sp>
      </p:grpSp>
      <p:pic>
        <p:nvPicPr>
          <p:cNvPr id="849" name="Google Shape;849;p53"/>
          <p:cNvPicPr preferRelativeResize="0"/>
          <p:nvPr/>
        </p:nvPicPr>
        <p:blipFill rotWithShape="1">
          <a:blip r:embed="rId15">
            <a:alphaModFix/>
          </a:blip>
          <a:srcRect b="18520" l="0" r="0" t="0"/>
          <a:stretch/>
        </p:blipFill>
        <p:spPr>
          <a:xfrm>
            <a:off x="479624" y="467050"/>
            <a:ext cx="803000" cy="7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53"/>
          <p:cNvSpPr txBox="1"/>
          <p:nvPr>
            <p:ph idx="4294967295" type="title"/>
          </p:nvPr>
        </p:nvSpPr>
        <p:spPr>
          <a:xfrm>
            <a:off x="3162975" y="45925"/>
            <a:ext cx="3529800" cy="658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Summary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51" name="Google Shape;851;p53"/>
          <p:cNvSpPr txBox="1"/>
          <p:nvPr>
            <p:ph idx="4294967295" type="title"/>
          </p:nvPr>
        </p:nvSpPr>
        <p:spPr>
          <a:xfrm>
            <a:off x="2940600" y="569800"/>
            <a:ext cx="6203400" cy="2064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>
                <a:solidFill>
                  <a:schemeClr val="lt1"/>
                </a:solidFill>
              </a:rPr>
              <a:t>BEACON prototype sensitive to impulse events / CRs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>
                <a:solidFill>
                  <a:schemeClr val="lt1"/>
                </a:solidFill>
              </a:rPr>
              <a:t>CR search will verify full BEACON sensitivity to </a:t>
            </a:r>
            <a:r>
              <a:rPr lang="en" sz="2500">
                <a:solidFill>
                  <a:schemeClr val="lt1"/>
                </a:solidFill>
              </a:rPr>
              <a:t>𝜈</a:t>
            </a:r>
            <a:r>
              <a:rPr lang="en" sz="1600">
                <a:solidFill>
                  <a:schemeClr val="lt1"/>
                </a:solidFill>
              </a:rPr>
              <a:t>’s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en" sz="1800">
                <a:solidFill>
                  <a:schemeClr val="lt1"/>
                </a:solidFill>
              </a:rPr>
              <a:t>WIP for search improvements using RF</a:t>
            </a:r>
            <a:endParaRPr sz="16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>
                <a:solidFill>
                  <a:schemeClr val="lt1"/>
                </a:solidFill>
              </a:rPr>
              <a:t>WIP using independent scintillator array CR search to </a:t>
            </a:r>
            <a:r>
              <a:rPr lang="en" sz="1800">
                <a:solidFill>
                  <a:schemeClr val="lt1"/>
                </a:solidFill>
              </a:rPr>
              <a:t>optimize RF-only search &amp; trigger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852" name="Google Shape;852;p53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 </a:t>
            </a:r>
            <a:r>
              <a:rPr lang="en"/>
              <a:t>of 14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54"/>
          <p:cNvPicPr preferRelativeResize="0"/>
          <p:nvPr/>
        </p:nvPicPr>
        <p:blipFill rotWithShape="1">
          <a:blip r:embed="rId3">
            <a:alphaModFix/>
          </a:blip>
          <a:srcRect b="28562" l="0" r="0" t="20894"/>
          <a:stretch/>
        </p:blipFill>
        <p:spPr>
          <a:xfrm>
            <a:off x="0" y="0"/>
            <a:ext cx="9144003" cy="367685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858" name="Google Shape;858;p54"/>
          <p:cNvGrpSpPr/>
          <p:nvPr/>
        </p:nvGrpSpPr>
        <p:grpSpPr>
          <a:xfrm>
            <a:off x="421925" y="3823600"/>
            <a:ext cx="1174175" cy="924176"/>
            <a:chOff x="349575" y="3860437"/>
            <a:chExt cx="1174175" cy="924176"/>
          </a:xfrm>
        </p:grpSpPr>
        <p:sp>
          <p:nvSpPr>
            <p:cNvPr id="859" name="Google Shape;859;p54"/>
            <p:cNvSpPr/>
            <p:nvPr/>
          </p:nvSpPr>
          <p:spPr>
            <a:xfrm>
              <a:off x="387043" y="3861705"/>
              <a:ext cx="1053900" cy="886500"/>
            </a:xfrm>
            <a:prstGeom prst="rect">
              <a:avLst/>
            </a:prstGeom>
            <a:gradFill>
              <a:gsLst>
                <a:gs pos="0">
                  <a:srgbClr val="DFEAFB"/>
                </a:gs>
                <a:gs pos="100000">
                  <a:schemeClr val="accent1"/>
                </a:gs>
              </a:gsLst>
              <a:lin ang="8100019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pic>
          <p:nvPicPr>
            <p:cNvPr id="860" name="Google Shape;860;p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9575" y="3860437"/>
              <a:ext cx="1174175" cy="924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61" name="Google Shape;861;p54"/>
          <p:cNvPicPr preferRelativeResize="0"/>
          <p:nvPr/>
        </p:nvPicPr>
        <p:blipFill rotWithShape="1">
          <a:blip r:embed="rId5">
            <a:alphaModFix/>
          </a:blip>
          <a:srcRect b="0" l="61156" r="0" t="0"/>
          <a:stretch/>
        </p:blipFill>
        <p:spPr>
          <a:xfrm>
            <a:off x="2679775" y="3753263"/>
            <a:ext cx="765613" cy="5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7550" y="4332475"/>
            <a:ext cx="656030" cy="4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54"/>
          <p:cNvSpPr txBox="1"/>
          <p:nvPr>
            <p:ph type="ctrTitle"/>
          </p:nvPr>
        </p:nvSpPr>
        <p:spPr>
          <a:xfrm>
            <a:off x="1692550" y="775925"/>
            <a:ext cx="6196200" cy="1645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</a:rPr>
              <a:t>Thank you!</a:t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864" name="Google Shape;864;p54"/>
          <p:cNvSpPr txBox="1"/>
          <p:nvPr/>
        </p:nvSpPr>
        <p:spPr>
          <a:xfrm>
            <a:off x="126450" y="4894525"/>
            <a:ext cx="8742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ARENA 2024</a:t>
            </a:r>
            <a:endParaRPr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865" name="Google Shape;865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36251" y="3756600"/>
            <a:ext cx="1682774" cy="10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54"/>
          <p:cNvPicPr preferRelativeResize="0"/>
          <p:nvPr/>
        </p:nvPicPr>
        <p:blipFill rotWithShape="1">
          <a:blip r:embed="rId8">
            <a:alphaModFix/>
          </a:blip>
          <a:srcRect b="20777" l="10215" r="9533" t="18820"/>
          <a:stretch/>
        </p:blipFill>
        <p:spPr>
          <a:xfrm>
            <a:off x="3033950" y="4307025"/>
            <a:ext cx="909842" cy="50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A Jet Propulsion Laboratory - YouTube" id="867" name="Google Shape;867;p54"/>
          <p:cNvPicPr preferRelativeResize="0"/>
          <p:nvPr/>
        </p:nvPicPr>
        <p:blipFill rotWithShape="1">
          <a:blip r:embed="rId9">
            <a:alphaModFix/>
          </a:blip>
          <a:srcRect b="25620" l="0" r="0" t="27274"/>
          <a:stretch/>
        </p:blipFill>
        <p:spPr>
          <a:xfrm>
            <a:off x="4719988" y="4345924"/>
            <a:ext cx="1005849" cy="473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Ohio State University" id="868" name="Google Shape;868;p54"/>
          <p:cNvPicPr preferRelativeResize="0"/>
          <p:nvPr/>
        </p:nvPicPr>
        <p:blipFill rotWithShape="1">
          <a:blip r:embed="rId10">
            <a:alphaModFix/>
          </a:blip>
          <a:srcRect b="13636" l="15731" r="15840" t="0"/>
          <a:stretch/>
        </p:blipFill>
        <p:spPr>
          <a:xfrm>
            <a:off x="3564100" y="3752450"/>
            <a:ext cx="715101" cy="473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versity of Santiago de Compostela (USC) | AgriDemo-F2F" id="869" name="Google Shape;869;p54"/>
          <p:cNvPicPr preferRelativeResize="0"/>
          <p:nvPr/>
        </p:nvPicPr>
        <p:blipFill rotWithShape="1">
          <a:blip r:embed="rId11">
            <a:alphaModFix/>
          </a:blip>
          <a:srcRect b="22176" l="12894" r="11341" t="13320"/>
          <a:stretch/>
        </p:blipFill>
        <p:spPr>
          <a:xfrm>
            <a:off x="4428300" y="3759437"/>
            <a:ext cx="642829" cy="4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5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080512" y="4301874"/>
            <a:ext cx="502776" cy="50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5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220222" y="3828509"/>
            <a:ext cx="953462" cy="365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2" name="Google Shape;872;p54"/>
          <p:cNvGrpSpPr/>
          <p:nvPr/>
        </p:nvGrpSpPr>
        <p:grpSpPr>
          <a:xfrm>
            <a:off x="5725825" y="4294025"/>
            <a:ext cx="1256926" cy="500744"/>
            <a:chOff x="6750488" y="3870688"/>
            <a:chExt cx="1377000" cy="548640"/>
          </a:xfrm>
        </p:grpSpPr>
        <p:pic>
          <p:nvPicPr>
            <p:cNvPr id="873" name="Google Shape;873;p5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6836401" y="3870688"/>
              <a:ext cx="1205172" cy="548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4" name="Google Shape;874;p54"/>
            <p:cNvSpPr txBox="1"/>
            <p:nvPr/>
          </p:nvSpPr>
          <p:spPr>
            <a:xfrm>
              <a:off x="6750488" y="3925868"/>
              <a:ext cx="1377000" cy="4383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White Mountain Research Ce</a:t>
              </a:r>
              <a:r>
                <a:rPr b="1" lang="en" sz="1000">
                  <a:solidFill>
                    <a:srgbClr val="FFFFFF"/>
                  </a:solidFill>
                </a:rPr>
                <a:t>nt</a:t>
              </a:r>
              <a:r>
                <a:rPr b="1" i="0" lang="en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sz="1200"/>
            </a:p>
          </p:txBody>
        </p:sp>
      </p:grpSp>
      <p:pic>
        <p:nvPicPr>
          <p:cNvPr id="875" name="Google Shape;875;p54"/>
          <p:cNvPicPr preferRelativeResize="0"/>
          <p:nvPr/>
        </p:nvPicPr>
        <p:blipFill rotWithShape="1">
          <a:blip r:embed="rId15">
            <a:alphaModFix/>
          </a:blip>
          <a:srcRect b="18520" l="0" r="0" t="0"/>
          <a:stretch/>
        </p:blipFill>
        <p:spPr>
          <a:xfrm>
            <a:off x="479624" y="467050"/>
            <a:ext cx="803000" cy="7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Backup/Extra Slides</a:t>
            </a:r>
            <a:endParaRPr/>
          </a:p>
        </p:txBody>
      </p:sp>
      <p:pic>
        <p:nvPicPr>
          <p:cNvPr id="881" name="Google Shape;881;p55"/>
          <p:cNvPicPr preferRelativeResize="0"/>
          <p:nvPr/>
        </p:nvPicPr>
        <p:blipFill rotWithShape="1">
          <a:blip r:embed="rId3">
            <a:alphaModFix/>
          </a:blip>
          <a:srcRect b="18520" l="0" r="0" t="0"/>
          <a:stretch/>
        </p:blipFill>
        <p:spPr>
          <a:xfrm>
            <a:off x="8418161" y="0"/>
            <a:ext cx="451189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56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Orientation</a:t>
            </a:r>
            <a:endParaRPr/>
          </a:p>
        </p:txBody>
      </p:sp>
      <p:pic>
        <p:nvPicPr>
          <p:cNvPr id="887" name="Google Shape;88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275" y="419187"/>
            <a:ext cx="6295400" cy="4305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8" name="Google Shape;888;p56"/>
          <p:cNvCxnSpPr/>
          <p:nvPr/>
        </p:nvCxnSpPr>
        <p:spPr>
          <a:xfrm flipH="1" rot="10800000">
            <a:off x="5510950" y="2217200"/>
            <a:ext cx="1753800" cy="6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9" name="Google Shape;889;p56"/>
          <p:cNvSpPr txBox="1"/>
          <p:nvPr/>
        </p:nvSpPr>
        <p:spPr>
          <a:xfrm>
            <a:off x="6282950" y="2212800"/>
            <a:ext cx="2352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East (0° Az)</a:t>
            </a:r>
            <a:endParaRPr sz="1800">
              <a:solidFill>
                <a:srgbClr val="FF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90" name="Google Shape;890;p56"/>
          <p:cNvSpPr/>
          <p:nvPr/>
        </p:nvSpPr>
        <p:spPr>
          <a:xfrm flipH="1" rot="-139788">
            <a:off x="6780147" y="1694614"/>
            <a:ext cx="420648" cy="441667"/>
          </a:xfrm>
          <a:prstGeom prst="bentArrow">
            <a:avLst>
              <a:gd fmla="val 8141" name="adj1"/>
              <a:gd fmla="val 25000" name="adj2"/>
              <a:gd fmla="val 25000" name="adj3"/>
              <a:gd fmla="val 43750" name="adj4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91" name="Google Shape;891;p56"/>
          <p:cNvSpPr txBox="1"/>
          <p:nvPr/>
        </p:nvSpPr>
        <p:spPr>
          <a:xfrm>
            <a:off x="6026850" y="1537150"/>
            <a:ext cx="2352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(+ Az)</a:t>
            </a:r>
            <a:endParaRPr sz="1800">
              <a:solidFill>
                <a:srgbClr val="FF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92" name="Google Shape;892;p56"/>
          <p:cNvSpPr txBox="1"/>
          <p:nvPr/>
        </p:nvSpPr>
        <p:spPr>
          <a:xfrm>
            <a:off x="4883850" y="1765750"/>
            <a:ext cx="2352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(0,0,0)</a:t>
            </a:r>
            <a:endParaRPr sz="1800">
              <a:solidFill>
                <a:srgbClr val="FF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7"/>
          <p:cNvSpPr txBox="1"/>
          <p:nvPr>
            <p:ph type="title"/>
          </p:nvPr>
        </p:nvSpPr>
        <p:spPr>
          <a:xfrm>
            <a:off x="0" y="930800"/>
            <a:ext cx="2963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CNN Classifier</a:t>
            </a:r>
            <a:endParaRPr sz="2200"/>
          </a:p>
        </p:txBody>
      </p:sp>
      <p:pic>
        <p:nvPicPr>
          <p:cNvPr id="898" name="Google Shape;89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174" y="1117137"/>
            <a:ext cx="6163748" cy="35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57"/>
          <p:cNvSpPr txBox="1"/>
          <p:nvPr>
            <p:ph idx="2" type="body"/>
          </p:nvPr>
        </p:nvSpPr>
        <p:spPr>
          <a:xfrm>
            <a:off x="1787125" y="4216900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Andrew Zeolla</a:t>
            </a:r>
            <a:endParaRPr/>
          </a:p>
        </p:txBody>
      </p:sp>
      <p:sp>
        <p:nvSpPr>
          <p:cNvPr id="900" name="Google Shape;900;p57"/>
          <p:cNvSpPr txBox="1"/>
          <p:nvPr>
            <p:ph type="title"/>
          </p:nvPr>
        </p:nvSpPr>
        <p:spPr>
          <a:xfrm>
            <a:off x="76200" y="358100"/>
            <a:ext cx="2963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CNN Structures</a:t>
            </a:r>
            <a:endParaRPr i="1"/>
          </a:p>
        </p:txBody>
      </p:sp>
      <p:pic>
        <p:nvPicPr>
          <p:cNvPr id="901" name="Google Shape;90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638" y="1370975"/>
            <a:ext cx="1678127" cy="342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58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CNN Classification Cut</a:t>
            </a:r>
            <a:endParaRPr/>
          </a:p>
        </p:txBody>
      </p:sp>
      <p:sp>
        <p:nvSpPr>
          <p:cNvPr id="907" name="Google Shape;907;p58"/>
          <p:cNvSpPr txBox="1"/>
          <p:nvPr>
            <p:ph idx="2" type="body"/>
          </p:nvPr>
        </p:nvSpPr>
        <p:spPr>
          <a:xfrm>
            <a:off x="126450" y="455707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Andrew Zeolla</a:t>
            </a:r>
            <a:endParaRPr/>
          </a:p>
        </p:txBody>
      </p:sp>
      <p:pic>
        <p:nvPicPr>
          <p:cNvPr id="908" name="Google Shape;90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250" y="1491798"/>
            <a:ext cx="6357551" cy="2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59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 (Simulated) 1D Distributions</a:t>
            </a:r>
            <a:endParaRPr/>
          </a:p>
        </p:txBody>
      </p:sp>
      <p:sp>
        <p:nvSpPr>
          <p:cNvPr id="914" name="Google Shape;914;p59"/>
          <p:cNvSpPr txBox="1"/>
          <p:nvPr>
            <p:ph idx="2" type="body"/>
          </p:nvPr>
        </p:nvSpPr>
        <p:spPr>
          <a:xfrm>
            <a:off x="126450" y="455707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Andrew Zeolla</a:t>
            </a:r>
            <a:endParaRPr/>
          </a:p>
        </p:txBody>
      </p:sp>
      <p:pic>
        <p:nvPicPr>
          <p:cNvPr id="915" name="Google Shape;91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225" y="1220425"/>
            <a:ext cx="4689525" cy="34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91920"/>
            <a:ext cx="4650800" cy="3383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60"/>
          <p:cNvGrpSpPr/>
          <p:nvPr/>
        </p:nvGrpSpPr>
        <p:grpSpPr>
          <a:xfrm>
            <a:off x="4397328" y="2627414"/>
            <a:ext cx="3844683" cy="2213230"/>
            <a:chOff x="6337618" y="3510789"/>
            <a:chExt cx="5730635" cy="3298897"/>
          </a:xfrm>
        </p:grpSpPr>
        <p:pic>
          <p:nvPicPr>
            <p:cNvPr descr="Picture 7" id="922" name="Google Shape;922;p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337618" y="3510789"/>
              <a:ext cx="5730635" cy="32988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3" name="Google Shape;923;p60"/>
            <p:cNvSpPr/>
            <p:nvPr/>
          </p:nvSpPr>
          <p:spPr>
            <a:xfrm>
              <a:off x="7106195" y="4892492"/>
              <a:ext cx="3447306" cy="1188743"/>
            </a:xfrm>
            <a:custGeom>
              <a:rect b="b" l="l" r="r" t="t"/>
              <a:pathLst>
                <a:path extrusionOk="0" h="21505" w="21600">
                  <a:moveTo>
                    <a:pt x="0" y="8945"/>
                  </a:moveTo>
                  <a:lnTo>
                    <a:pt x="1489" y="9199"/>
                  </a:lnTo>
                  <a:cubicBezTo>
                    <a:pt x="1791" y="9077"/>
                    <a:pt x="2094" y="8962"/>
                    <a:pt x="2397" y="8854"/>
                  </a:cubicBezTo>
                  <a:cubicBezTo>
                    <a:pt x="2700" y="8746"/>
                    <a:pt x="3003" y="8646"/>
                    <a:pt x="3306" y="8554"/>
                  </a:cubicBezTo>
                  <a:cubicBezTo>
                    <a:pt x="3578" y="8196"/>
                    <a:pt x="3854" y="7865"/>
                    <a:pt x="4134" y="7561"/>
                  </a:cubicBezTo>
                  <a:cubicBezTo>
                    <a:pt x="4407" y="7264"/>
                    <a:pt x="4683" y="6994"/>
                    <a:pt x="4961" y="6750"/>
                  </a:cubicBezTo>
                  <a:lnTo>
                    <a:pt x="7098" y="3705"/>
                  </a:lnTo>
                  <a:lnTo>
                    <a:pt x="9083" y="1497"/>
                  </a:lnTo>
                  <a:cubicBezTo>
                    <a:pt x="9497" y="996"/>
                    <a:pt x="9927" y="620"/>
                    <a:pt x="10365" y="375"/>
                  </a:cubicBezTo>
                  <a:cubicBezTo>
                    <a:pt x="10793" y="135"/>
                    <a:pt x="11227" y="21"/>
                    <a:pt x="11662" y="34"/>
                  </a:cubicBezTo>
                  <a:cubicBezTo>
                    <a:pt x="12069" y="-31"/>
                    <a:pt x="12477" y="-2"/>
                    <a:pt x="12882" y="120"/>
                  </a:cubicBezTo>
                  <a:cubicBezTo>
                    <a:pt x="13278" y="239"/>
                    <a:pt x="13671" y="448"/>
                    <a:pt x="14058" y="744"/>
                  </a:cubicBezTo>
                  <a:cubicBezTo>
                    <a:pt x="14447" y="966"/>
                    <a:pt x="14831" y="1268"/>
                    <a:pt x="15207" y="1647"/>
                  </a:cubicBezTo>
                  <a:cubicBezTo>
                    <a:pt x="15585" y="2028"/>
                    <a:pt x="15955" y="2486"/>
                    <a:pt x="16313" y="3018"/>
                  </a:cubicBezTo>
                  <a:lnTo>
                    <a:pt x="17928" y="5049"/>
                  </a:lnTo>
                  <a:lnTo>
                    <a:pt x="19778" y="7519"/>
                  </a:lnTo>
                  <a:cubicBezTo>
                    <a:pt x="20091" y="7813"/>
                    <a:pt x="20407" y="8080"/>
                    <a:pt x="20725" y="8319"/>
                  </a:cubicBezTo>
                  <a:cubicBezTo>
                    <a:pt x="21015" y="8537"/>
                    <a:pt x="21307" y="8732"/>
                    <a:pt x="21600" y="8904"/>
                  </a:cubicBezTo>
                  <a:cubicBezTo>
                    <a:pt x="21186" y="11007"/>
                    <a:pt x="20644" y="12832"/>
                    <a:pt x="20008" y="14290"/>
                  </a:cubicBezTo>
                  <a:cubicBezTo>
                    <a:pt x="19251" y="16027"/>
                    <a:pt x="18378" y="17207"/>
                    <a:pt x="17483" y="18163"/>
                  </a:cubicBezTo>
                  <a:cubicBezTo>
                    <a:pt x="15447" y="20338"/>
                    <a:pt x="13288" y="21372"/>
                    <a:pt x="11103" y="21494"/>
                  </a:cubicBezTo>
                  <a:cubicBezTo>
                    <a:pt x="9750" y="21569"/>
                    <a:pt x="8396" y="21285"/>
                    <a:pt x="7084" y="20612"/>
                  </a:cubicBezTo>
                  <a:cubicBezTo>
                    <a:pt x="5712" y="19908"/>
                    <a:pt x="4377" y="18772"/>
                    <a:pt x="3107" y="16994"/>
                  </a:cubicBezTo>
                  <a:cubicBezTo>
                    <a:pt x="2447" y="16071"/>
                    <a:pt x="1812" y="14980"/>
                    <a:pt x="1260" y="13553"/>
                  </a:cubicBezTo>
                  <a:cubicBezTo>
                    <a:pt x="758" y="12257"/>
                    <a:pt x="331" y="10700"/>
                    <a:pt x="0" y="8945"/>
                  </a:cubicBezTo>
                  <a:close/>
                </a:path>
              </a:pathLst>
            </a:custGeom>
            <a:solidFill>
              <a:srgbClr val="8C869B"/>
            </a:solidFill>
            <a:ln cap="flat" cmpd="sng" w="25400">
              <a:solidFill>
                <a:srgbClr val="747676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71425" lIns="71425" spcFirstLastPara="1" rIns="71425" wrap="square" tIns="7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5C5C"/>
                </a:buClr>
                <a:buSzPts val="3200"/>
                <a:buFont typeface="Avenir"/>
                <a:buNone/>
              </a:pPr>
              <a:r>
                <a:t/>
              </a:r>
              <a:endParaRPr b="0" i="0" sz="3200" u="none" cap="none" strike="noStrike">
                <a:solidFill>
                  <a:srgbClr val="5C5C5C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924" name="Google Shape;924;p60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 Pointing</a:t>
            </a:r>
            <a:endParaRPr/>
          </a:p>
        </p:txBody>
      </p:sp>
      <p:pic>
        <p:nvPicPr>
          <p:cNvPr id="925" name="Google Shape;925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4696" y="2721776"/>
            <a:ext cx="2024517" cy="202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9463" y="712497"/>
            <a:ext cx="2024517" cy="20245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7" name="Google Shape;927;p60"/>
          <p:cNvGrpSpPr/>
          <p:nvPr/>
        </p:nvGrpSpPr>
        <p:grpSpPr>
          <a:xfrm>
            <a:off x="644968" y="1609689"/>
            <a:ext cx="106585" cy="105790"/>
            <a:chOff x="1375954" y="2244282"/>
            <a:chExt cx="176700" cy="176700"/>
          </a:xfrm>
        </p:grpSpPr>
        <p:cxnSp>
          <p:nvCxnSpPr>
            <p:cNvPr id="928" name="Google Shape;928;p60"/>
            <p:cNvCxnSpPr/>
            <p:nvPr/>
          </p:nvCxnSpPr>
          <p:spPr>
            <a:xfrm>
              <a:off x="1375954" y="2255520"/>
              <a:ext cx="176700" cy="154200"/>
            </a:xfrm>
            <a:prstGeom prst="straightConnector1">
              <a:avLst/>
            </a:prstGeom>
            <a:noFill/>
            <a:ln cap="flat" cmpd="sng" w="539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29" name="Google Shape;929;p60"/>
            <p:cNvCxnSpPr/>
            <p:nvPr/>
          </p:nvCxnSpPr>
          <p:spPr>
            <a:xfrm rot="-5400000">
              <a:off x="1375861" y="2255532"/>
              <a:ext cx="176700" cy="154200"/>
            </a:xfrm>
            <a:prstGeom prst="straightConnector1">
              <a:avLst/>
            </a:prstGeom>
            <a:noFill/>
            <a:ln cap="flat" cmpd="sng" w="539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30" name="Google Shape;930;p60"/>
          <p:cNvSpPr/>
          <p:nvPr/>
        </p:nvSpPr>
        <p:spPr>
          <a:xfrm rot="-4838218">
            <a:off x="1722833" y="2116005"/>
            <a:ext cx="853775" cy="69200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1" name="Google Shape;931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95578" y="793492"/>
            <a:ext cx="2024517" cy="2024510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60"/>
          <p:cNvSpPr/>
          <p:nvPr/>
        </p:nvSpPr>
        <p:spPr>
          <a:xfrm rot="-4946602">
            <a:off x="1878908" y="2162738"/>
            <a:ext cx="597691" cy="54172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60"/>
          <p:cNvSpPr/>
          <p:nvPr/>
        </p:nvSpPr>
        <p:spPr>
          <a:xfrm rot="-5108466">
            <a:off x="1662673" y="2004618"/>
            <a:ext cx="974000" cy="857778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4" name="Google Shape;934;p60"/>
          <p:cNvCxnSpPr>
            <a:endCxn id="935" idx="5"/>
          </p:cNvCxnSpPr>
          <p:nvPr/>
        </p:nvCxnSpPr>
        <p:spPr>
          <a:xfrm>
            <a:off x="1336472" y="1691779"/>
            <a:ext cx="808200" cy="627300"/>
          </a:xfrm>
          <a:prstGeom prst="straightConnector1">
            <a:avLst/>
          </a:prstGeom>
          <a:noFill/>
          <a:ln cap="flat" cmpd="sng" w="1587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6" name="Google Shape;936;p60"/>
          <p:cNvCxnSpPr/>
          <p:nvPr/>
        </p:nvCxnSpPr>
        <p:spPr>
          <a:xfrm rot="10800000">
            <a:off x="867067" y="1934143"/>
            <a:ext cx="1254900" cy="370200"/>
          </a:xfrm>
          <a:prstGeom prst="straightConnector1">
            <a:avLst/>
          </a:prstGeom>
          <a:noFill/>
          <a:ln cap="flat" cmpd="sng" w="1587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7" name="Google Shape;937;p60"/>
          <p:cNvCxnSpPr/>
          <p:nvPr/>
        </p:nvCxnSpPr>
        <p:spPr>
          <a:xfrm flipH="1" rot="10800000">
            <a:off x="866961" y="1694196"/>
            <a:ext cx="469500" cy="22710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8" name="Google Shape;938;p60"/>
          <p:cNvCxnSpPr/>
          <p:nvPr/>
        </p:nvCxnSpPr>
        <p:spPr>
          <a:xfrm flipH="1">
            <a:off x="1144922" y="1641770"/>
            <a:ext cx="208800" cy="37740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39" name="Google Shape;939;p60"/>
          <p:cNvSpPr/>
          <p:nvPr/>
        </p:nvSpPr>
        <p:spPr>
          <a:xfrm rot="-4293903">
            <a:off x="914614" y="1930354"/>
            <a:ext cx="78741" cy="306994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60"/>
          <p:cNvSpPr txBox="1"/>
          <p:nvPr/>
        </p:nvSpPr>
        <p:spPr>
          <a:xfrm>
            <a:off x="555650" y="2137375"/>
            <a:ext cx="111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Calibri"/>
              <a:buNone/>
            </a:pPr>
            <a:r>
              <a:rPr b="1" i="0" lang="en" sz="12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Path Length Difference</a:t>
            </a:r>
            <a:endParaRPr/>
          </a:p>
        </p:txBody>
      </p:sp>
      <p:cxnSp>
        <p:nvCxnSpPr>
          <p:cNvPr id="941" name="Google Shape;941;p60"/>
          <p:cNvCxnSpPr/>
          <p:nvPr/>
        </p:nvCxnSpPr>
        <p:spPr>
          <a:xfrm rot="-5400000">
            <a:off x="998680" y="1460945"/>
            <a:ext cx="105600" cy="93000"/>
          </a:xfrm>
          <a:prstGeom prst="straightConnector1">
            <a:avLst/>
          </a:prstGeom>
          <a:noFill/>
          <a:ln cap="flat" cmpd="sng" w="539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60"/>
          <p:cNvCxnSpPr/>
          <p:nvPr/>
        </p:nvCxnSpPr>
        <p:spPr>
          <a:xfrm rot="10800000">
            <a:off x="995947" y="1465722"/>
            <a:ext cx="105600" cy="93000"/>
          </a:xfrm>
          <a:prstGeom prst="straightConnector1">
            <a:avLst/>
          </a:prstGeom>
          <a:noFill/>
          <a:ln cap="flat" cmpd="sng" w="539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60"/>
          <p:cNvCxnSpPr/>
          <p:nvPr/>
        </p:nvCxnSpPr>
        <p:spPr>
          <a:xfrm rot="-5400000">
            <a:off x="1278080" y="1639731"/>
            <a:ext cx="105600" cy="93000"/>
          </a:xfrm>
          <a:prstGeom prst="straightConnector1">
            <a:avLst/>
          </a:prstGeom>
          <a:noFill/>
          <a:ln cap="flat" cmpd="sng" w="539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60"/>
          <p:cNvCxnSpPr/>
          <p:nvPr/>
        </p:nvCxnSpPr>
        <p:spPr>
          <a:xfrm rot="10800000">
            <a:off x="1278186" y="1639697"/>
            <a:ext cx="105600" cy="93000"/>
          </a:xfrm>
          <a:prstGeom prst="straightConnector1">
            <a:avLst/>
          </a:prstGeom>
          <a:noFill/>
          <a:ln cap="flat" cmpd="sng" w="539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945" name="Google Shape;945;p60"/>
          <p:cNvGrpSpPr/>
          <p:nvPr/>
        </p:nvGrpSpPr>
        <p:grpSpPr>
          <a:xfrm>
            <a:off x="813713" y="1869167"/>
            <a:ext cx="106585" cy="105790"/>
            <a:chOff x="1375954" y="2244282"/>
            <a:chExt cx="176700" cy="176700"/>
          </a:xfrm>
        </p:grpSpPr>
        <p:cxnSp>
          <p:nvCxnSpPr>
            <p:cNvPr id="946" name="Google Shape;946;p60"/>
            <p:cNvCxnSpPr/>
            <p:nvPr/>
          </p:nvCxnSpPr>
          <p:spPr>
            <a:xfrm>
              <a:off x="1375954" y="2255520"/>
              <a:ext cx="176700" cy="154200"/>
            </a:xfrm>
            <a:prstGeom prst="straightConnector1">
              <a:avLst/>
            </a:prstGeom>
            <a:noFill/>
            <a:ln cap="flat" cmpd="sng" w="539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47" name="Google Shape;947;p60"/>
            <p:cNvCxnSpPr/>
            <p:nvPr/>
          </p:nvCxnSpPr>
          <p:spPr>
            <a:xfrm rot="-5400000">
              <a:off x="1375861" y="2255532"/>
              <a:ext cx="176700" cy="154200"/>
            </a:xfrm>
            <a:prstGeom prst="straightConnector1">
              <a:avLst/>
            </a:prstGeom>
            <a:noFill/>
            <a:ln cap="flat" cmpd="sng" w="539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48" name="Google Shape;948;p60"/>
          <p:cNvSpPr txBox="1"/>
          <p:nvPr/>
        </p:nvSpPr>
        <p:spPr>
          <a:xfrm>
            <a:off x="555650" y="984950"/>
            <a:ext cx="1353600" cy="369300"/>
          </a:xfrm>
          <a:prstGeom prst="rect">
            <a:avLst/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Geometry</a:t>
            </a:r>
            <a:endParaRPr/>
          </a:p>
        </p:txBody>
      </p:sp>
      <p:sp>
        <p:nvSpPr>
          <p:cNvPr id="949" name="Google Shape;949;p60"/>
          <p:cNvSpPr txBox="1"/>
          <p:nvPr/>
        </p:nvSpPr>
        <p:spPr>
          <a:xfrm>
            <a:off x="754550" y="2645100"/>
            <a:ext cx="2231400" cy="369300"/>
          </a:xfrm>
          <a:prstGeom prst="rect">
            <a:avLst/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Coherently Summed</a:t>
            </a:r>
            <a:endParaRPr/>
          </a:p>
        </p:txBody>
      </p:sp>
      <p:sp>
        <p:nvSpPr>
          <p:cNvPr id="950" name="Google Shape;950;p60"/>
          <p:cNvSpPr/>
          <p:nvPr/>
        </p:nvSpPr>
        <p:spPr>
          <a:xfrm rot="-10495923">
            <a:off x="1983140" y="4103719"/>
            <a:ext cx="750534" cy="16655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60"/>
          <p:cNvSpPr/>
          <p:nvPr/>
        </p:nvSpPr>
        <p:spPr>
          <a:xfrm>
            <a:off x="2362546" y="3971649"/>
            <a:ext cx="753900" cy="471900"/>
          </a:xfrm>
          <a:prstGeom prst="roundRect">
            <a:avLst>
              <a:gd fmla="val 16667" name="adj"/>
            </a:avLst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935" name="Google Shape;935;p60"/>
          <p:cNvSpPr/>
          <p:nvPr/>
        </p:nvSpPr>
        <p:spPr>
          <a:xfrm>
            <a:off x="2089874" y="2280157"/>
            <a:ext cx="64200" cy="45600"/>
          </a:xfrm>
          <a:prstGeom prst="ellipse">
            <a:avLst/>
          </a:prstGeom>
          <a:solidFill>
            <a:srgbClr val="4472C4"/>
          </a:solidFill>
          <a:ln cap="flat" cmpd="sng" w="1270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60"/>
          <p:cNvSpPr txBox="1"/>
          <p:nvPr/>
        </p:nvSpPr>
        <p:spPr>
          <a:xfrm>
            <a:off x="6339700" y="636375"/>
            <a:ext cx="1648200" cy="369300"/>
          </a:xfrm>
          <a:prstGeom prst="rect">
            <a:avLst/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Aligned Signals</a:t>
            </a:r>
            <a:endParaRPr/>
          </a:p>
        </p:txBody>
      </p:sp>
      <p:sp>
        <p:nvSpPr>
          <p:cNvPr id="953" name="Google Shape;953;p60"/>
          <p:cNvSpPr txBox="1"/>
          <p:nvPr/>
        </p:nvSpPr>
        <p:spPr>
          <a:xfrm>
            <a:off x="3279227" y="644025"/>
            <a:ext cx="1995300" cy="369300"/>
          </a:xfrm>
          <a:prstGeom prst="rect">
            <a:avLst/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Received Signals</a:t>
            </a:r>
            <a:endParaRPr/>
          </a:p>
        </p:txBody>
      </p:sp>
      <p:sp>
        <p:nvSpPr>
          <p:cNvPr id="954" name="Google Shape;954;p60"/>
          <p:cNvSpPr txBox="1"/>
          <p:nvPr/>
        </p:nvSpPr>
        <p:spPr>
          <a:xfrm>
            <a:off x="1923397" y="2316000"/>
            <a:ext cx="615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Calibri"/>
              <a:buNone/>
            </a:pPr>
            <a:r>
              <a:rPr b="1" i="0" lang="en" sz="12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/>
          </a:p>
        </p:txBody>
      </p:sp>
      <p:sp>
        <p:nvSpPr>
          <p:cNvPr id="955" name="Google Shape;955;p60"/>
          <p:cNvSpPr txBox="1"/>
          <p:nvPr/>
        </p:nvSpPr>
        <p:spPr>
          <a:xfrm>
            <a:off x="1141292" y="1316700"/>
            <a:ext cx="89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b="1" i="0" lang="en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Antenna Array</a:t>
            </a:r>
            <a:endParaRPr/>
          </a:p>
        </p:txBody>
      </p:sp>
      <p:sp>
        <p:nvSpPr>
          <p:cNvPr id="956" name="Google Shape;956;p60"/>
          <p:cNvSpPr txBox="1"/>
          <p:nvPr/>
        </p:nvSpPr>
        <p:spPr>
          <a:xfrm>
            <a:off x="5267840" y="2660800"/>
            <a:ext cx="1479600" cy="369300"/>
          </a:xfrm>
          <a:prstGeom prst="rect">
            <a:avLst/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Pointing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61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 Pointing</a:t>
            </a:r>
            <a:endParaRPr/>
          </a:p>
        </p:txBody>
      </p:sp>
      <p:sp>
        <p:nvSpPr>
          <p:cNvPr id="962" name="Google Shape;962;p61"/>
          <p:cNvSpPr txBox="1"/>
          <p:nvPr>
            <p:ph idx="1" type="body"/>
          </p:nvPr>
        </p:nvSpPr>
        <p:spPr>
          <a:xfrm>
            <a:off x="0" y="970100"/>
            <a:ext cx="9144000" cy="38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Minimizes 3 or 4 scints fitted to a plane wave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Method: </a:t>
            </a:r>
            <a:r>
              <a:rPr lang="en" sz="2100">
                <a:solidFill>
                  <a:srgbClr val="0000FF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t</a:t>
            </a:r>
            <a:r>
              <a:rPr baseline="-25000" lang="en" sz="2100">
                <a:solidFill>
                  <a:srgbClr val="0000FF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meas,ij</a:t>
            </a:r>
            <a:r>
              <a:rPr lang="en" sz="2100">
                <a:solidFill>
                  <a:srgbClr val="0000FF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(θ, φ) </a:t>
            </a:r>
            <a:r>
              <a:rPr lang="en"/>
              <a:t>= 50% rise time</a:t>
            </a:r>
            <a:endParaRPr/>
          </a:p>
        </p:txBody>
      </p:sp>
      <p:pic>
        <p:nvPicPr>
          <p:cNvPr id="963" name="Google Shape;96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625" y="1435452"/>
            <a:ext cx="4572001" cy="4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100" y="2840275"/>
            <a:ext cx="2641254" cy="191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61"/>
          <p:cNvPicPr preferRelativeResize="0"/>
          <p:nvPr/>
        </p:nvPicPr>
        <p:blipFill rotWithShape="1">
          <a:blip r:embed="rId5">
            <a:alphaModFix/>
          </a:blip>
          <a:srcRect b="0" l="0" r="0" t="51276"/>
          <a:stretch/>
        </p:blipFill>
        <p:spPr>
          <a:xfrm>
            <a:off x="3811050" y="2369050"/>
            <a:ext cx="4301401" cy="242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3775" y="879925"/>
            <a:ext cx="3292450" cy="19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61"/>
          <p:cNvSpPr txBox="1"/>
          <p:nvPr>
            <p:ph idx="1" type="body"/>
          </p:nvPr>
        </p:nvSpPr>
        <p:spPr>
          <a:xfrm>
            <a:off x="6111550" y="497150"/>
            <a:ext cx="26769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Likelihood curves give confidence intervals: exp(-ꭓ</a:t>
            </a:r>
            <a:r>
              <a:rPr baseline="30000" lang="en" sz="1300">
                <a:solidFill>
                  <a:schemeClr val="dk1"/>
                </a:solidFill>
              </a:rPr>
              <a:t>2</a:t>
            </a:r>
            <a:r>
              <a:rPr lang="en" sz="1300">
                <a:solidFill>
                  <a:schemeClr val="dk1"/>
                </a:solidFill>
              </a:rPr>
              <a:t>/2)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968" name="Google Shape;968;p61"/>
          <p:cNvSpPr txBox="1"/>
          <p:nvPr>
            <p:ph idx="1" type="body"/>
          </p:nvPr>
        </p:nvSpPr>
        <p:spPr>
          <a:xfrm>
            <a:off x="1130250" y="3109750"/>
            <a:ext cx="26769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x</a:t>
            </a:r>
            <a:r>
              <a:rPr lang="en" sz="1100">
                <a:solidFill>
                  <a:schemeClr val="dk1"/>
                </a:solidFill>
              </a:rPr>
              <a:t>3 or x4 waveforms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BEACON 2021 Prototype</a:t>
            </a:r>
            <a:endParaRPr/>
          </a:p>
        </p:txBody>
      </p:sp>
      <p:sp>
        <p:nvSpPr>
          <p:cNvPr id="225" name="Google Shape;225;p17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  <p:sp>
        <p:nvSpPr>
          <p:cNvPr id="226" name="Google Shape;226;p17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What are we working with?</a:t>
            </a:r>
            <a:endParaRPr i="1"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62"/>
          <p:cNvSpPr txBox="1"/>
          <p:nvPr>
            <p:ph type="title"/>
          </p:nvPr>
        </p:nvSpPr>
        <p:spPr>
          <a:xfrm>
            <a:off x="0" y="397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Cuts</a:t>
            </a:r>
            <a:endParaRPr/>
          </a:p>
        </p:txBody>
      </p:sp>
      <p:sp>
        <p:nvSpPr>
          <p:cNvPr id="974" name="Google Shape;974;p62"/>
          <p:cNvSpPr txBox="1"/>
          <p:nvPr>
            <p:ph idx="2" type="body"/>
          </p:nvPr>
        </p:nvSpPr>
        <p:spPr>
          <a:xfrm>
            <a:off x="126450" y="4557075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62"/>
          <p:cNvSpPr txBox="1"/>
          <p:nvPr>
            <p:ph idx="1" type="body"/>
          </p:nvPr>
        </p:nvSpPr>
        <p:spPr>
          <a:xfrm>
            <a:off x="76200" y="893900"/>
            <a:ext cx="4442100" cy="21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~70 days of data</a:t>
            </a:r>
            <a:br>
              <a:rPr lang="en" sz="1300"/>
            </a:br>
            <a:r>
              <a:rPr lang="en" sz="1300"/>
              <a:t>Scints</a:t>
            </a:r>
            <a:br>
              <a:rPr lang="en" sz="1300"/>
            </a:br>
            <a:r>
              <a:rPr lang="en" sz="1300"/>
              <a:t>	- Scint </a:t>
            </a:r>
            <a:r>
              <a:rPr lang="en" sz="1300"/>
              <a:t>Triggered</a:t>
            </a:r>
            <a:r>
              <a:rPr lang="en" sz="1300"/>
              <a:t> (4 scints)</a:t>
            </a:r>
            <a:br>
              <a:rPr lang="en" sz="1300"/>
            </a:br>
            <a:r>
              <a:rPr lang="en" sz="1300"/>
              <a:t>	- χ</a:t>
            </a:r>
            <a:r>
              <a:rPr baseline="30000" lang="en" sz="1300"/>
              <a:t>2</a:t>
            </a:r>
            <a:r>
              <a:rPr lang="en" sz="1300"/>
              <a:t>(θ,φ) &lt; 1</a:t>
            </a:r>
            <a:br>
              <a:rPr lang="en" sz="1300"/>
            </a:br>
            <a:r>
              <a:rPr lang="en" sz="1300"/>
              <a:t>	- 10 ADU &lt;= Vmax &lt;= 120 ADU   (max 127) </a:t>
            </a:r>
            <a:br>
              <a:rPr lang="en" sz="1300"/>
            </a:br>
            <a:r>
              <a:rPr lang="en" sz="1300"/>
              <a:t>	- 1 &lt;= Peaks &lt;= 4</a:t>
            </a:r>
            <a:br>
              <a:rPr lang="en" sz="1300"/>
            </a:br>
            <a:r>
              <a:rPr lang="en" sz="1300"/>
              <a:t>	- 30 &lt; zenith &lt; 85; -60 &lt; Az &lt; 60</a:t>
            </a:r>
            <a:br>
              <a:rPr lang="en" sz="1300"/>
            </a:br>
            <a:r>
              <a:rPr lang="en" sz="1300"/>
              <a:t>- RF: Recon dist &lt; 20 deg; SNR &gt; 5; Pulse within 200ns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/>
          </a:p>
        </p:txBody>
      </p:sp>
      <p:pic>
        <p:nvPicPr>
          <p:cNvPr id="976" name="Google Shape;97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1098" y="750554"/>
            <a:ext cx="4749148" cy="3513171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62"/>
          <p:cNvSpPr txBox="1"/>
          <p:nvPr>
            <p:ph idx="1" type="body"/>
          </p:nvPr>
        </p:nvSpPr>
        <p:spPr>
          <a:xfrm>
            <a:off x="4891125" y="2320538"/>
            <a:ext cx="368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accent4"/>
                </a:solidFill>
              </a:rPr>
              <a:t>Not a confirmed CR (WIP)</a:t>
            </a:r>
            <a:endParaRPr sz="2200">
              <a:solidFill>
                <a:schemeClr val="accent4"/>
              </a:solidFill>
            </a:endParaRPr>
          </a:p>
        </p:txBody>
      </p:sp>
      <p:pic>
        <p:nvPicPr>
          <p:cNvPr id="978" name="Google Shape;978;p62"/>
          <p:cNvPicPr preferRelativeResize="0"/>
          <p:nvPr/>
        </p:nvPicPr>
        <p:blipFill rotWithShape="1">
          <a:blip r:embed="rId4">
            <a:alphaModFix/>
          </a:blip>
          <a:srcRect b="10" l="0" r="0" t="0"/>
          <a:stretch/>
        </p:blipFill>
        <p:spPr>
          <a:xfrm>
            <a:off x="2080125" y="3144508"/>
            <a:ext cx="2126757" cy="1619706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62"/>
          <p:cNvSpPr txBox="1"/>
          <p:nvPr>
            <p:ph idx="1" type="body"/>
          </p:nvPr>
        </p:nvSpPr>
        <p:spPr>
          <a:xfrm>
            <a:off x="2122088" y="3188770"/>
            <a:ext cx="800100" cy="25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RF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980" name="Google Shape;980;p62"/>
          <p:cNvPicPr preferRelativeResize="0"/>
          <p:nvPr/>
        </p:nvPicPr>
        <p:blipFill rotWithShape="1">
          <a:blip r:embed="rId5">
            <a:alphaModFix/>
          </a:blip>
          <a:srcRect b="19" l="0" r="0" t="29"/>
          <a:stretch/>
        </p:blipFill>
        <p:spPr>
          <a:xfrm>
            <a:off x="81390" y="3137600"/>
            <a:ext cx="2127724" cy="1633526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62"/>
          <p:cNvSpPr txBox="1"/>
          <p:nvPr>
            <p:ph idx="1" type="body"/>
          </p:nvPr>
        </p:nvSpPr>
        <p:spPr>
          <a:xfrm>
            <a:off x="76200" y="3190345"/>
            <a:ext cx="8133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Scint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982" name="Google Shape;982;p62"/>
          <p:cNvSpPr txBox="1"/>
          <p:nvPr>
            <p:ph idx="1" type="body"/>
          </p:nvPr>
        </p:nvSpPr>
        <p:spPr>
          <a:xfrm>
            <a:off x="76200" y="2891775"/>
            <a:ext cx="40686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Event Distributions in Scint &amp; RF after only scint-based cuts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83" name="Google Shape;983;p62"/>
          <p:cNvSpPr txBox="1"/>
          <p:nvPr>
            <p:ph idx="1" type="body"/>
          </p:nvPr>
        </p:nvSpPr>
        <p:spPr>
          <a:xfrm>
            <a:off x="309075" y="4083113"/>
            <a:ext cx="36891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rgbClr val="9CC0FF"/>
                </a:solidFill>
              </a:rPr>
              <a:t>Preliminary</a:t>
            </a:r>
            <a:endParaRPr sz="2200">
              <a:solidFill>
                <a:srgbClr val="9CC0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BEACON 2021 Prototype</a:t>
            </a:r>
            <a:endParaRPr/>
          </a:p>
        </p:txBody>
      </p:sp>
      <p:pic>
        <p:nvPicPr>
          <p:cNvPr id="232" name="Google Shape;232;p18"/>
          <p:cNvPicPr preferRelativeResize="0"/>
          <p:nvPr/>
        </p:nvPicPr>
        <p:blipFill rotWithShape="1">
          <a:blip r:embed="rId3">
            <a:alphaModFix/>
          </a:blip>
          <a:srcRect b="0" l="0" r="61328" t="0"/>
          <a:stretch/>
        </p:blipFill>
        <p:spPr>
          <a:xfrm>
            <a:off x="37875" y="2620575"/>
            <a:ext cx="2057400" cy="209637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8"/>
          <p:cNvSpPr txBox="1"/>
          <p:nvPr>
            <p:ph idx="1" type="body"/>
          </p:nvPr>
        </p:nvSpPr>
        <p:spPr>
          <a:xfrm>
            <a:off x="0" y="1046300"/>
            <a:ext cx="9144000" cy="15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- 2.4 k</a:t>
            </a:r>
            <a:r>
              <a:rPr lang="en">
                <a:solidFill>
                  <a:schemeClr val="accent4"/>
                </a:solidFill>
              </a:rPr>
              <a:t>m</a:t>
            </a:r>
            <a:r>
              <a:rPr lang="en">
                <a:solidFill>
                  <a:schemeClr val="accent4"/>
                </a:solidFill>
              </a:rPr>
              <a:t> prominence</a:t>
            </a:r>
            <a:r>
              <a:rPr lang="en"/>
              <a:t> at White Mountain Research Station, CA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 Array of </a:t>
            </a:r>
            <a:r>
              <a:rPr lang="en">
                <a:solidFill>
                  <a:schemeClr val="accent4"/>
                </a:solidFill>
              </a:rPr>
              <a:t>4 Cross-Polarized Dipole Antennas</a:t>
            </a:r>
            <a:r>
              <a:rPr lang="en"/>
              <a:t> (@ 30 - 80 MHz)</a:t>
            </a:r>
            <a:br>
              <a:rPr lang="en"/>
            </a:br>
            <a:endParaRPr sz="1500"/>
          </a:p>
        </p:txBody>
      </p:sp>
      <p:pic>
        <p:nvPicPr>
          <p:cNvPr id="234" name="Google Shape;234;p18"/>
          <p:cNvPicPr preferRelativeResize="0"/>
          <p:nvPr/>
        </p:nvPicPr>
        <p:blipFill rotWithShape="1">
          <a:blip r:embed="rId4">
            <a:alphaModFix/>
          </a:blip>
          <a:srcRect b="8695" l="0" r="0" t="4347"/>
          <a:stretch/>
        </p:blipFill>
        <p:spPr>
          <a:xfrm>
            <a:off x="6548599" y="92850"/>
            <a:ext cx="2154325" cy="289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7994" y="2993325"/>
            <a:ext cx="3736279" cy="164742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8"/>
          <p:cNvSpPr txBox="1"/>
          <p:nvPr>
            <p:ph idx="2" type="body"/>
          </p:nvPr>
        </p:nvSpPr>
        <p:spPr>
          <a:xfrm>
            <a:off x="-51025" y="4596750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	</a:t>
            </a:r>
            <a:r>
              <a:rPr lang="en" u="sng">
                <a:solidFill>
                  <a:schemeClr val="hlink"/>
                </a:solidFill>
                <a:hlinkClick r:id="rId6"/>
              </a:rPr>
              <a:t>arXiv:2206.09660</a:t>
            </a:r>
            <a:endParaRPr/>
          </a:p>
        </p:txBody>
      </p:sp>
      <p:sp>
        <p:nvSpPr>
          <p:cNvPr id="237" name="Google Shape;237;p18"/>
          <p:cNvSpPr txBox="1"/>
          <p:nvPr>
            <p:ph idx="2" type="body"/>
          </p:nvPr>
        </p:nvSpPr>
        <p:spPr>
          <a:xfrm>
            <a:off x="5351275" y="4640750"/>
            <a:ext cx="24123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“Monutau” Cosmin Deaconu (UChicago)</a:t>
            </a:r>
            <a:endParaRPr/>
          </a:p>
        </p:txBody>
      </p:sp>
      <p:sp>
        <p:nvSpPr>
          <p:cNvPr id="238" name="Google Shape;238;p18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What are we working with?</a:t>
            </a:r>
            <a:endParaRPr i="1" sz="1600">
              <a:solidFill>
                <a:schemeClr val="accent1"/>
              </a:solidFill>
            </a:endParaRPr>
          </a:p>
        </p:txBody>
      </p:sp>
      <p:sp>
        <p:nvSpPr>
          <p:cNvPr id="239" name="Google Shape;239;p18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</a:t>
            </a:r>
            <a:r>
              <a:rPr lang="en"/>
              <a:t>of 14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BEACON 2021 Prototype</a:t>
            </a:r>
            <a:endParaRPr/>
          </a:p>
        </p:txBody>
      </p:sp>
      <p:pic>
        <p:nvPicPr>
          <p:cNvPr id="245" name="Google Shape;2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5" y="2620575"/>
            <a:ext cx="5320125" cy="209637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9"/>
          <p:cNvSpPr txBox="1"/>
          <p:nvPr>
            <p:ph idx="1" type="body"/>
          </p:nvPr>
        </p:nvSpPr>
        <p:spPr>
          <a:xfrm>
            <a:off x="0" y="1046300"/>
            <a:ext cx="9144000" cy="38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- 2.4 k</a:t>
            </a:r>
            <a:r>
              <a:rPr lang="en">
                <a:solidFill>
                  <a:schemeClr val="accent4"/>
                </a:solidFill>
              </a:rPr>
              <a:t>m</a:t>
            </a:r>
            <a:r>
              <a:rPr lang="en">
                <a:solidFill>
                  <a:schemeClr val="accent4"/>
                </a:solidFill>
              </a:rPr>
              <a:t> prominence</a:t>
            </a:r>
            <a:r>
              <a:rPr lang="en"/>
              <a:t> at White Mountain Research Station, CA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 Array of </a:t>
            </a:r>
            <a:r>
              <a:rPr lang="en">
                <a:solidFill>
                  <a:schemeClr val="accent4"/>
                </a:solidFill>
              </a:rPr>
              <a:t>4 Cross-Polarized Dipole Antennas</a:t>
            </a:r>
            <a:r>
              <a:rPr lang="en"/>
              <a:t> (@ 30 - 80 MHz)</a:t>
            </a:r>
            <a:br>
              <a:rPr lang="en"/>
            </a:br>
            <a:r>
              <a:rPr lang="en"/>
              <a:t>- </a:t>
            </a:r>
            <a:r>
              <a:rPr lang="en">
                <a:solidFill>
                  <a:schemeClr val="accent4"/>
                </a:solidFill>
              </a:rPr>
              <a:t>Phased array RF triggers</a:t>
            </a:r>
            <a:r>
              <a:rPr lang="en"/>
              <a:t> (Power+Direction thresholds)</a:t>
            </a:r>
            <a:br>
              <a:rPr lang="en"/>
            </a:br>
            <a:r>
              <a:rPr lang="en"/>
              <a:t>	→ CR search with RF only</a:t>
            </a:r>
            <a:br>
              <a:rPr lang="en"/>
            </a:br>
            <a:r>
              <a:rPr lang="en" sz="1500"/>
              <a:t>(+Forced clock triggers for backgrounds)</a:t>
            </a:r>
            <a:endParaRPr sz="1500"/>
          </a:p>
        </p:txBody>
      </p:sp>
      <p:pic>
        <p:nvPicPr>
          <p:cNvPr id="247" name="Google Shape;247;p19"/>
          <p:cNvPicPr preferRelativeResize="0"/>
          <p:nvPr/>
        </p:nvPicPr>
        <p:blipFill rotWithShape="1">
          <a:blip r:embed="rId4">
            <a:alphaModFix/>
          </a:blip>
          <a:srcRect b="8695" l="0" r="0" t="4347"/>
          <a:stretch/>
        </p:blipFill>
        <p:spPr>
          <a:xfrm>
            <a:off x="6548599" y="92850"/>
            <a:ext cx="2154325" cy="289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7994" y="2993325"/>
            <a:ext cx="3736279" cy="164742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>
            <p:ph idx="2" type="body"/>
          </p:nvPr>
        </p:nvSpPr>
        <p:spPr>
          <a:xfrm>
            <a:off x="-51025" y="4596750"/>
            <a:ext cx="19140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	</a:t>
            </a:r>
            <a:r>
              <a:rPr lang="en" u="sng">
                <a:solidFill>
                  <a:schemeClr val="hlink"/>
                </a:solidFill>
                <a:hlinkClick r:id="rId6"/>
              </a:rPr>
              <a:t>arXiv:2206.09660</a:t>
            </a:r>
            <a:endParaRPr/>
          </a:p>
        </p:txBody>
      </p:sp>
      <p:sp>
        <p:nvSpPr>
          <p:cNvPr id="250" name="Google Shape;250;p19"/>
          <p:cNvSpPr txBox="1"/>
          <p:nvPr>
            <p:ph idx="2" type="body"/>
          </p:nvPr>
        </p:nvSpPr>
        <p:spPr>
          <a:xfrm>
            <a:off x="5351275" y="4640750"/>
            <a:ext cx="24123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“Monutau” Cosmin Deaconu (UChicago)</a:t>
            </a:r>
            <a:endParaRPr/>
          </a:p>
        </p:txBody>
      </p:sp>
      <p:sp>
        <p:nvSpPr>
          <p:cNvPr id="251" name="Google Shape;251;p19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What are we working with?</a:t>
            </a:r>
            <a:endParaRPr i="1" sz="1600">
              <a:solidFill>
                <a:schemeClr val="accent1"/>
              </a:solidFill>
            </a:endParaRPr>
          </a:p>
        </p:txBody>
      </p:sp>
      <p:sp>
        <p:nvSpPr>
          <p:cNvPr id="252" name="Google Shape;252;p19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</a:t>
            </a:r>
            <a:r>
              <a:rPr lang="en"/>
              <a:t>of 14</a:t>
            </a:r>
            <a:endParaRPr/>
          </a:p>
        </p:txBody>
      </p:sp>
      <p:sp>
        <p:nvSpPr>
          <p:cNvPr id="253" name="Google Shape;253;p19"/>
          <p:cNvSpPr txBox="1"/>
          <p:nvPr>
            <p:ph idx="2" type="body"/>
          </p:nvPr>
        </p:nvSpPr>
        <p:spPr>
          <a:xfrm>
            <a:off x="2311925" y="4557200"/>
            <a:ext cx="24123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ARA DAQ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 Events &amp; Simulation</a:t>
            </a:r>
            <a:endParaRPr/>
          </a:p>
        </p:txBody>
      </p:sp>
      <p:sp>
        <p:nvSpPr>
          <p:cNvPr id="259" name="Google Shape;259;p20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n"/>
              <a:t> </a:t>
            </a:r>
            <a:r>
              <a:rPr lang="en"/>
              <a:t>of 14</a:t>
            </a:r>
            <a:endParaRPr/>
          </a:p>
        </p:txBody>
      </p:sp>
      <p:sp>
        <p:nvSpPr>
          <p:cNvPr id="260" name="Google Shape;260;p20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What do we expect?</a:t>
            </a:r>
            <a:endParaRPr i="1"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/>
          <p:nvPr>
            <p:ph type="title"/>
          </p:nvPr>
        </p:nvSpPr>
        <p:spPr>
          <a:xfrm>
            <a:off x="0" y="321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 Events &amp; Simulation</a:t>
            </a:r>
            <a:endParaRPr/>
          </a:p>
        </p:txBody>
      </p:sp>
      <p:sp>
        <p:nvSpPr>
          <p:cNvPr id="266" name="Google Shape;266;p21"/>
          <p:cNvSpPr txBox="1"/>
          <p:nvPr>
            <p:ph idx="1" type="body"/>
          </p:nvPr>
        </p:nvSpPr>
        <p:spPr>
          <a:xfrm>
            <a:off x="533400" y="1125350"/>
            <a:ext cx="3642900" cy="13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</a:t>
            </a:r>
            <a:r>
              <a:rPr lang="en">
                <a:solidFill>
                  <a:schemeClr val="accent4"/>
                </a:solidFill>
              </a:rPr>
              <a:t>RF event distribution</a:t>
            </a:r>
            <a:r>
              <a:rPr lang="en"/>
              <a:t> obtained from Monte Carlo simulations using Cranberry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1"/>
          <p:cNvSpPr txBox="1"/>
          <p:nvPr>
            <p:ph idx="12" type="sldNum"/>
          </p:nvPr>
        </p:nvSpPr>
        <p:spPr>
          <a:xfrm>
            <a:off x="8115900" y="4797500"/>
            <a:ext cx="102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of 14</a:t>
            </a:r>
            <a:endParaRPr/>
          </a:p>
        </p:txBody>
      </p:sp>
      <p:grpSp>
        <p:nvGrpSpPr>
          <p:cNvPr id="268" name="Google Shape;268;p21"/>
          <p:cNvGrpSpPr/>
          <p:nvPr/>
        </p:nvGrpSpPr>
        <p:grpSpPr>
          <a:xfrm>
            <a:off x="875966" y="2404462"/>
            <a:ext cx="7809410" cy="2464061"/>
            <a:chOff x="4154925" y="741488"/>
            <a:chExt cx="5415679" cy="1708662"/>
          </a:xfrm>
        </p:grpSpPr>
        <p:grpSp>
          <p:nvGrpSpPr>
            <p:cNvPr id="269" name="Google Shape;269;p21"/>
            <p:cNvGrpSpPr/>
            <p:nvPr/>
          </p:nvGrpSpPr>
          <p:grpSpPr>
            <a:xfrm>
              <a:off x="4231107" y="1066827"/>
              <a:ext cx="4776637" cy="993358"/>
              <a:chOff x="1024342" y="1506425"/>
              <a:chExt cx="9816353" cy="2041427"/>
            </a:xfrm>
          </p:grpSpPr>
          <p:sp>
            <p:nvSpPr>
              <p:cNvPr id="270" name="Google Shape;270;p21"/>
              <p:cNvSpPr/>
              <p:nvPr/>
            </p:nvSpPr>
            <p:spPr>
              <a:xfrm>
                <a:off x="6863407" y="2207806"/>
                <a:ext cx="245700" cy="205800"/>
              </a:xfrm>
              <a:prstGeom prst="rect">
                <a:avLst/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21"/>
              <p:cNvSpPr/>
              <p:nvPr/>
            </p:nvSpPr>
            <p:spPr>
              <a:xfrm>
                <a:off x="1024342" y="2069401"/>
                <a:ext cx="12609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B6E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Shower Geometries</a:t>
                </a:r>
                <a:endParaRPr sz="700"/>
              </a:p>
            </p:txBody>
          </p:sp>
          <p:sp>
            <p:nvSpPr>
              <p:cNvPr id="272" name="Google Shape;272;p21"/>
              <p:cNvSpPr/>
              <p:nvPr/>
            </p:nvSpPr>
            <p:spPr>
              <a:xfrm>
                <a:off x="1756799" y="2999152"/>
                <a:ext cx="26295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656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Geomagnetic (+ Askaryan ) Electric Fields from ZHAireS</a:t>
                </a:r>
                <a:r>
                  <a:rPr baseline="30000" lang="en" sz="9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b="0" baseline="30000" i="0" sz="9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21"/>
              <p:cNvSpPr/>
              <p:nvPr/>
            </p:nvSpPr>
            <p:spPr>
              <a:xfrm>
                <a:off x="4946602" y="2061200"/>
                <a:ext cx="18474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Antenna Array and Trigger Model</a:t>
                </a:r>
                <a:endParaRPr sz="700"/>
              </a:p>
            </p:txBody>
          </p:sp>
          <p:sp>
            <p:nvSpPr>
              <p:cNvPr id="274" name="Google Shape;274;p21"/>
              <p:cNvSpPr/>
              <p:nvPr/>
            </p:nvSpPr>
            <p:spPr>
              <a:xfrm>
                <a:off x="7612915" y="2471841"/>
                <a:ext cx="1195500" cy="274200"/>
              </a:xfrm>
              <a:prstGeom prst="roundRect">
                <a:avLst>
                  <a:gd fmla="val 16667" name="adj"/>
                </a:avLst>
              </a:prstGeom>
              <a:solidFill>
                <a:srgbClr val="BD0039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Acceptance</a:t>
                </a:r>
                <a:endParaRPr sz="700"/>
              </a:p>
            </p:txBody>
          </p:sp>
          <p:sp>
            <p:nvSpPr>
              <p:cNvPr id="275" name="Google Shape;275;p21"/>
              <p:cNvSpPr/>
              <p:nvPr/>
            </p:nvSpPr>
            <p:spPr>
              <a:xfrm>
                <a:off x="2372208" y="2176080"/>
                <a:ext cx="367200" cy="3354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DB6E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21"/>
              <p:cNvSpPr/>
              <p:nvPr/>
            </p:nvSpPr>
            <p:spPr>
              <a:xfrm>
                <a:off x="4606822" y="2991582"/>
                <a:ext cx="15546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Crossed Dipole from XFdtd</a:t>
                </a:r>
                <a:r>
                  <a:rPr baseline="30000" lang="en" sz="9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b="0" baseline="30000" i="0" sz="9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21"/>
              <p:cNvSpPr/>
              <p:nvPr/>
            </p:nvSpPr>
            <p:spPr>
              <a:xfrm>
                <a:off x="6202122" y="2996907"/>
                <a:ext cx="18474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Beam Model and Power-Sum Trigger</a:t>
                </a:r>
                <a:endParaRPr b="0" i="0" sz="9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21"/>
              <p:cNvSpPr/>
              <p:nvPr/>
            </p:nvSpPr>
            <p:spPr>
              <a:xfrm>
                <a:off x="2782825" y="2069401"/>
                <a:ext cx="16521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D656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Radio Emission Model</a:t>
                </a:r>
                <a:endParaRPr sz="700"/>
              </a:p>
            </p:txBody>
          </p:sp>
          <p:sp>
            <p:nvSpPr>
              <p:cNvPr id="279" name="Google Shape;279;p21"/>
              <p:cNvSpPr/>
              <p:nvPr/>
            </p:nvSpPr>
            <p:spPr>
              <a:xfrm>
                <a:off x="8866629" y="2486810"/>
                <a:ext cx="399900" cy="2445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BD0039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21"/>
              <p:cNvSpPr/>
              <p:nvPr/>
            </p:nvSpPr>
            <p:spPr>
              <a:xfrm rot="-5400000">
                <a:off x="5487993" y="2667211"/>
                <a:ext cx="292200" cy="276300"/>
              </a:xfrm>
              <a:prstGeom prst="stripedRightArrow">
                <a:avLst>
                  <a:gd fmla="val 50000" name="adj1"/>
                  <a:gd fmla="val 50000" name="adj2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21"/>
              <p:cNvSpPr/>
              <p:nvPr/>
            </p:nvSpPr>
            <p:spPr>
              <a:xfrm>
                <a:off x="9338994" y="2349270"/>
                <a:ext cx="1344000" cy="548700"/>
              </a:xfrm>
              <a:prstGeom prst="roundRect">
                <a:avLst>
                  <a:gd fmla="val 16667" name="adj"/>
                </a:avLst>
              </a:prstGeom>
              <a:solidFill>
                <a:srgbClr val="960044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Events at the Detector</a:t>
                </a:r>
                <a:endParaRPr sz="700"/>
              </a:p>
            </p:txBody>
          </p:sp>
          <p:sp>
            <p:nvSpPr>
              <p:cNvPr id="282" name="Google Shape;282;p21"/>
              <p:cNvSpPr/>
              <p:nvPr/>
            </p:nvSpPr>
            <p:spPr>
              <a:xfrm>
                <a:off x="9123795" y="3237094"/>
                <a:ext cx="1716900" cy="274200"/>
              </a:xfrm>
              <a:prstGeom prst="roundRect">
                <a:avLst>
                  <a:gd fmla="val 16667" name="adj"/>
                </a:avLst>
              </a:prstGeom>
              <a:solidFill>
                <a:srgbClr val="960044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Cosmic Ray Flux</a:t>
                </a:r>
                <a:r>
                  <a:rPr baseline="30000" lang="en" sz="9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 b="0" baseline="30000" i="0" sz="9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21"/>
              <p:cNvSpPr/>
              <p:nvPr/>
            </p:nvSpPr>
            <p:spPr>
              <a:xfrm rot="-5400000">
                <a:off x="9850341" y="2938577"/>
                <a:ext cx="263700" cy="276300"/>
              </a:xfrm>
              <a:prstGeom prst="stripedRightArrow">
                <a:avLst>
                  <a:gd fmla="val 50000" name="adj1"/>
                  <a:gd fmla="val 50000" name="adj2"/>
                </a:avLst>
              </a:prstGeom>
              <a:solidFill>
                <a:srgbClr val="960044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21"/>
              <p:cNvSpPr/>
              <p:nvPr/>
            </p:nvSpPr>
            <p:spPr>
              <a:xfrm>
                <a:off x="7612915" y="1871888"/>
                <a:ext cx="1195500" cy="274200"/>
              </a:xfrm>
              <a:prstGeom prst="roundRect">
                <a:avLst>
                  <a:gd fmla="val 16667" name="adj"/>
                </a:avLst>
              </a:prstGeom>
              <a:solidFill>
                <a:srgbClr val="BD0039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Waveforms</a:t>
                </a:r>
                <a:endParaRPr sz="700"/>
              </a:p>
            </p:txBody>
          </p:sp>
          <p:sp>
            <p:nvSpPr>
              <p:cNvPr id="285" name="Google Shape;285;p21"/>
              <p:cNvSpPr/>
              <p:nvPr/>
            </p:nvSpPr>
            <p:spPr>
              <a:xfrm>
                <a:off x="4946602" y="1506425"/>
                <a:ext cx="2061300" cy="274200"/>
              </a:xfrm>
              <a:prstGeom prst="roundRect">
                <a:avLst>
                  <a:gd fmla="val 16667" name="adj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b="0" i="0" lang="en" sz="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Filters and Amplifiers</a:t>
                </a:r>
                <a:endParaRPr b="0" baseline="30000" i="0" sz="9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21"/>
              <p:cNvSpPr/>
              <p:nvPr/>
            </p:nvSpPr>
            <p:spPr>
              <a:xfrm flipH="1" rot="-5400000">
                <a:off x="5848032" y="1777891"/>
                <a:ext cx="219600" cy="276300"/>
              </a:xfrm>
              <a:prstGeom prst="stripedRightArrow">
                <a:avLst>
                  <a:gd fmla="val 50000" name="adj1"/>
                  <a:gd fmla="val 50000" name="adj2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21"/>
              <p:cNvSpPr/>
              <p:nvPr/>
            </p:nvSpPr>
            <p:spPr>
              <a:xfrm flipH="1" rot="10800000">
                <a:off x="7019296" y="2317378"/>
                <a:ext cx="548400" cy="399300"/>
              </a:xfrm>
              <a:prstGeom prst="bentArrow">
                <a:avLst>
                  <a:gd fmla="val 25000" name="adj1"/>
                  <a:gd fmla="val 25000" name="adj2"/>
                  <a:gd fmla="val 25000" name="adj3"/>
                  <a:gd fmla="val 43750" name="adj4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21"/>
              <p:cNvSpPr/>
              <p:nvPr/>
            </p:nvSpPr>
            <p:spPr>
              <a:xfrm>
                <a:off x="4514240" y="2176080"/>
                <a:ext cx="367200" cy="3354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D656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>
                <a:off x="7023443" y="1916117"/>
                <a:ext cx="548400" cy="399300"/>
              </a:xfrm>
              <a:prstGeom prst="bentArrow">
                <a:avLst>
                  <a:gd fmla="val 25000" name="adj1"/>
                  <a:gd fmla="val 25000" name="adj2"/>
                  <a:gd fmla="val 25000" name="adj3"/>
                  <a:gd fmla="val 43750" name="adj4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21"/>
              <p:cNvSpPr/>
              <p:nvPr/>
            </p:nvSpPr>
            <p:spPr>
              <a:xfrm rot="-5400000">
                <a:off x="6287190" y="2660504"/>
                <a:ext cx="292200" cy="276300"/>
              </a:xfrm>
              <a:prstGeom prst="stripedRightArrow">
                <a:avLst>
                  <a:gd fmla="val 50000" name="adj1"/>
                  <a:gd fmla="val 50000" name="adj2"/>
                </a:avLst>
              </a:prstGeom>
              <a:solidFill>
                <a:srgbClr val="D235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21"/>
              <p:cNvSpPr/>
              <p:nvPr/>
            </p:nvSpPr>
            <p:spPr>
              <a:xfrm rot="-5400000">
                <a:off x="3462805" y="2667211"/>
                <a:ext cx="292200" cy="276300"/>
              </a:xfrm>
              <a:prstGeom prst="stripedRightArrow">
                <a:avLst>
                  <a:gd fmla="val 50000" name="adj1"/>
                  <a:gd fmla="val 50000" name="adj2"/>
                </a:avLst>
              </a:prstGeom>
              <a:solidFill>
                <a:srgbClr val="D65600"/>
              </a:solidFill>
              <a:ln cap="flat" cmpd="sng" w="127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" name="Google Shape;292;p21"/>
            <p:cNvSpPr txBox="1"/>
            <p:nvPr/>
          </p:nvSpPr>
          <p:spPr>
            <a:xfrm>
              <a:off x="4231107" y="741488"/>
              <a:ext cx="24129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Cranberry</a:t>
              </a:r>
              <a:r>
                <a:rPr b="1" baseline="30000" lang="en" sz="19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b="1" lang="en" sz="19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sz="100"/>
            </a:p>
          </p:txBody>
        </p:sp>
        <p:sp>
          <p:nvSpPr>
            <p:cNvPr id="293" name="Google Shape;293;p21"/>
            <p:cNvSpPr txBox="1"/>
            <p:nvPr/>
          </p:nvSpPr>
          <p:spPr>
            <a:xfrm>
              <a:off x="4154925" y="2109700"/>
              <a:ext cx="3457800" cy="1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i="1" lang="en" sz="1000">
                  <a:solidFill>
                    <a:srgbClr val="CCCCCC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1) Nucl. Instrum. Methods Phys. Res. A 953, 163086</a:t>
              </a:r>
              <a:endParaRPr b="1" i="0" sz="8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  <p:sp>
          <p:nvSpPr>
            <p:cNvPr id="294" name="Google Shape;294;p21"/>
            <p:cNvSpPr txBox="1"/>
            <p:nvPr/>
          </p:nvSpPr>
          <p:spPr>
            <a:xfrm>
              <a:off x="7367392" y="2273857"/>
              <a:ext cx="1284300" cy="1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erriweather Sans"/>
                <a:buNone/>
              </a:pPr>
              <a:r>
                <a:rPr i="1" lang="en" sz="1000">
                  <a:solidFill>
                    <a:srgbClr val="CCCCCC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4) Auger ICRC 2017</a:t>
              </a:r>
              <a:endParaRPr b="1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1"/>
            <p:cNvSpPr txBox="1"/>
            <p:nvPr/>
          </p:nvSpPr>
          <p:spPr>
            <a:xfrm>
              <a:off x="4154925" y="2279450"/>
              <a:ext cx="3088500" cy="1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erriweather Sans"/>
                <a:buNone/>
              </a:pPr>
              <a:r>
                <a:rPr i="1" lang="en" sz="1000">
                  <a:solidFill>
                    <a:srgbClr val="CCCCCC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2) Astroparticle Physics 35 (2012) 325-341</a:t>
              </a:r>
              <a:endParaRPr b="1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1"/>
            <p:cNvSpPr txBox="1"/>
            <p:nvPr/>
          </p:nvSpPr>
          <p:spPr>
            <a:xfrm>
              <a:off x="7367404" y="2109700"/>
              <a:ext cx="2203200" cy="1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erriweather Sans"/>
                <a:buNone/>
              </a:pPr>
              <a:r>
                <a:rPr i="1" lang="en" sz="1000">
                  <a:solidFill>
                    <a:srgbClr val="CCCCCC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3) remcom.com</a:t>
              </a:r>
              <a:endParaRPr b="1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21"/>
          <p:cNvSpPr txBox="1"/>
          <p:nvPr>
            <p:ph type="title"/>
          </p:nvPr>
        </p:nvSpPr>
        <p:spPr>
          <a:xfrm>
            <a:off x="0" y="7022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</a:rPr>
              <a:t>What do we expect?</a:t>
            </a:r>
            <a:endParaRPr i="1"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004AFF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